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489" r:id="rId2"/>
    <p:sldId id="317" r:id="rId3"/>
    <p:sldId id="318" r:id="rId4"/>
    <p:sldId id="323" r:id="rId5"/>
    <p:sldId id="321" r:id="rId6"/>
    <p:sldId id="324" r:id="rId7"/>
    <p:sldId id="322" r:id="rId8"/>
    <p:sldId id="325" r:id="rId9"/>
    <p:sldId id="326" r:id="rId10"/>
    <p:sldId id="347" r:id="rId11"/>
    <p:sldId id="327" r:id="rId12"/>
    <p:sldId id="348" r:id="rId13"/>
    <p:sldId id="329" r:id="rId14"/>
    <p:sldId id="332" r:id="rId15"/>
    <p:sldId id="333" r:id="rId16"/>
    <p:sldId id="349" r:id="rId17"/>
    <p:sldId id="334" r:id="rId18"/>
    <p:sldId id="471" r:id="rId19"/>
    <p:sldId id="472" r:id="rId20"/>
    <p:sldId id="473" r:id="rId21"/>
    <p:sldId id="474" r:id="rId22"/>
    <p:sldId id="475" r:id="rId23"/>
    <p:sldId id="330" r:id="rId24"/>
    <p:sldId id="476" r:id="rId25"/>
    <p:sldId id="477" r:id="rId26"/>
    <p:sldId id="341" r:id="rId27"/>
    <p:sldId id="342" r:id="rId28"/>
    <p:sldId id="339" r:id="rId29"/>
    <p:sldId id="340" r:id="rId30"/>
    <p:sldId id="478" r:id="rId31"/>
    <p:sldId id="479" r:id="rId32"/>
    <p:sldId id="480" r:id="rId33"/>
    <p:sldId id="343" r:id="rId34"/>
    <p:sldId id="344" r:id="rId35"/>
    <p:sldId id="345" r:id="rId36"/>
    <p:sldId id="346" r:id="rId37"/>
    <p:sldId id="350" r:id="rId38"/>
    <p:sldId id="354" r:id="rId39"/>
    <p:sldId id="355" r:id="rId40"/>
    <p:sldId id="357" r:id="rId41"/>
    <p:sldId id="358" r:id="rId42"/>
    <p:sldId id="359" r:id="rId43"/>
    <p:sldId id="360" r:id="rId44"/>
    <p:sldId id="362" r:id="rId45"/>
    <p:sldId id="481" r:id="rId46"/>
    <p:sldId id="482" r:id="rId47"/>
    <p:sldId id="483" r:id="rId48"/>
    <p:sldId id="484" r:id="rId49"/>
    <p:sldId id="485" r:id="rId50"/>
    <p:sldId id="363" r:id="rId51"/>
    <p:sldId id="364" r:id="rId52"/>
    <p:sldId id="365" r:id="rId53"/>
    <p:sldId id="366" r:id="rId54"/>
    <p:sldId id="368" r:id="rId55"/>
    <p:sldId id="369" r:id="rId56"/>
    <p:sldId id="370" r:id="rId57"/>
    <p:sldId id="373" r:id="rId58"/>
    <p:sldId id="372" r:id="rId59"/>
    <p:sldId id="374" r:id="rId60"/>
    <p:sldId id="375" r:id="rId61"/>
    <p:sldId id="392" r:id="rId62"/>
    <p:sldId id="377" r:id="rId63"/>
    <p:sldId id="378" r:id="rId64"/>
    <p:sldId id="379" r:id="rId65"/>
    <p:sldId id="381" r:id="rId66"/>
    <p:sldId id="382" r:id="rId67"/>
    <p:sldId id="383" r:id="rId68"/>
    <p:sldId id="406" r:id="rId69"/>
    <p:sldId id="407" r:id="rId70"/>
    <p:sldId id="384" r:id="rId71"/>
    <p:sldId id="380" r:id="rId72"/>
    <p:sldId id="385" r:id="rId73"/>
    <p:sldId id="386" r:id="rId74"/>
    <p:sldId id="387" r:id="rId75"/>
    <p:sldId id="388" r:id="rId76"/>
    <p:sldId id="486" r:id="rId77"/>
    <p:sldId id="487"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panose="02040503050406030204" pitchFamily="18" charset="0"/>
      <p:regular r:id="rId84"/>
      <p:bold r:id="rId85"/>
      <p:italic r:id="rId86"/>
      <p:boldItalic r:id="rId87"/>
    </p:embeddedFont>
    <p:embeddedFont>
      <p:font typeface="Cambria Math" panose="02040503050406030204" pitchFamily="18" charset="0"/>
      <p:regular r:id="rId88"/>
    </p:embeddedFont>
    <p:embeddedFont>
      <p:font typeface="Consolas" panose="020B0609020204030204" pitchFamily="49" charset="0"/>
      <p:regular r:id="rId89"/>
      <p:bold r:id="rId90"/>
      <p:italic r:id="rId91"/>
      <p:boldItalic r:id="rId92"/>
    </p:embeddedFont>
    <p:embeddedFont>
      <p:font typeface="MS Gothic" panose="020B0609070205080204" pitchFamily="49" charset="-128"/>
      <p:regular r:id="rId93"/>
    </p:embeddedFont>
    <p:embeddedFont>
      <p:font typeface="Roboto Condensed" panose="02000000000000000000" pitchFamily="2" charset="0"/>
      <p:regular r:id="rId94"/>
      <p:bold r:id="rId95"/>
      <p:italic r:id="rId96"/>
      <p:boldItalic r:id="rId97"/>
    </p:embeddedFont>
    <p:embeddedFont>
      <p:font typeface="Wingdings 3" panose="05040102010807070707" pitchFamily="18" charset="2"/>
      <p:regular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4242"/>
    <a:srgbClr val="FBD9EB"/>
    <a:srgbClr val="ED524F"/>
    <a:srgbClr val="A71160"/>
    <a:srgbClr val="890E4F"/>
    <a:srgbClr val="FCE0EE"/>
    <a:srgbClr val="FDEDF5"/>
    <a:srgbClr val="F9C3DF"/>
    <a:srgbClr val="F599C9"/>
    <a:srgbClr val="F27E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8/28/2021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78" y="885617"/>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78" y="861193"/>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78" y="861193"/>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69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97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47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1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502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181049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8/28/2021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70" r:id="rId1"/>
    <p:sldLayoutId id="2147483687" r:id="rId2"/>
    <p:sldLayoutId id="2147483688" r:id="rId3"/>
    <p:sldLayoutId id="2147483671" r:id="rId4"/>
    <p:sldLayoutId id="2147483672" r:id="rId5"/>
    <p:sldLayoutId id="2147483689" r:id="rId6"/>
    <p:sldLayoutId id="2147483690" r:id="rId7"/>
    <p:sldLayoutId id="2147483686" r:id="rId8"/>
    <p:sldLayoutId id="2147483691"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3.xml"/><Relationship Id="rId5" Type="http://schemas.openxmlformats.org/officeDocument/2006/relationships/image" Target="../media/image370.png"/><Relationship Id="rId4" Type="http://schemas.openxmlformats.org/officeDocument/2006/relationships/image" Target="../media/image360.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3.xml"/><Relationship Id="rId4" Type="http://schemas.openxmlformats.org/officeDocument/2006/relationships/image" Target="../media/image410.png"/></Relationships>
</file>

<file path=ppt/slides/_rels/slide29.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470.png"/><Relationship Id="rId2" Type="http://schemas.openxmlformats.org/officeDocument/2006/relationships/image" Target="../media/image910.png"/><Relationship Id="rId1" Type="http://schemas.openxmlformats.org/officeDocument/2006/relationships/slideLayout" Target="../slideLayouts/slideLayout5.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10.pn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0.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55.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5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31.png"/><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1430.png"/><Relationship Id="rId1" Type="http://schemas.openxmlformats.org/officeDocument/2006/relationships/slideLayout" Target="../slideLayouts/slideLayout2.xml"/><Relationship Id="rId5" Type="http://schemas.openxmlformats.org/officeDocument/2006/relationships/image" Target="../media/image1460.png"/><Relationship Id="rId4" Type="http://schemas.openxmlformats.org/officeDocument/2006/relationships/image" Target="../media/image1450.png"/></Relationships>
</file>

<file path=ppt/slides/_rels/slide71.xml.rels><?xml version="1.0" encoding="UTF-8" standalone="yes"?>
<Relationships xmlns="http://schemas.openxmlformats.org/package/2006/relationships"><Relationship Id="rId8" Type="http://schemas.openxmlformats.org/officeDocument/2006/relationships/image" Target="../media/image1530.png"/><Relationship Id="rId3" Type="http://schemas.openxmlformats.org/officeDocument/2006/relationships/image" Target="../media/image1480.png"/><Relationship Id="rId7" Type="http://schemas.openxmlformats.org/officeDocument/2006/relationships/image" Target="../media/image1520.png"/><Relationship Id="rId2" Type="http://schemas.openxmlformats.org/officeDocument/2006/relationships/image" Target="../media/image1470.png"/><Relationship Id="rId1" Type="http://schemas.openxmlformats.org/officeDocument/2006/relationships/slideLayout" Target="../slideLayouts/slideLayout2.xml"/><Relationship Id="rId6" Type="http://schemas.openxmlformats.org/officeDocument/2006/relationships/image" Target="../media/image1510.png"/><Relationship Id="rId5" Type="http://schemas.openxmlformats.org/officeDocument/2006/relationships/image" Target="../media/image1500.png"/><Relationship Id="rId10" Type="http://schemas.openxmlformats.org/officeDocument/2006/relationships/image" Target="../media/image1550.png"/><Relationship Id="rId4" Type="http://schemas.openxmlformats.org/officeDocument/2006/relationships/image" Target="../media/image1490.png"/><Relationship Id="rId9" Type="http://schemas.openxmlformats.org/officeDocument/2006/relationships/image" Target="../media/image1540.png"/></Relationships>
</file>

<file path=ppt/slides/_rels/slide72.xml.rels><?xml version="1.0" encoding="UTF-8" standalone="yes"?>
<Relationships xmlns="http://schemas.openxmlformats.org/package/2006/relationships"><Relationship Id="rId8" Type="http://schemas.openxmlformats.org/officeDocument/2006/relationships/image" Target="../media/image1620.png"/><Relationship Id="rId3" Type="http://schemas.openxmlformats.org/officeDocument/2006/relationships/image" Target="../media/image1570.png"/><Relationship Id="rId7" Type="http://schemas.openxmlformats.org/officeDocument/2006/relationships/image" Target="../media/image1610.png"/><Relationship Id="rId2" Type="http://schemas.openxmlformats.org/officeDocument/2006/relationships/image" Target="../media/image1560.png"/><Relationship Id="rId1" Type="http://schemas.openxmlformats.org/officeDocument/2006/relationships/slideLayout" Target="../slideLayouts/slideLayout2.xml"/><Relationship Id="rId6" Type="http://schemas.openxmlformats.org/officeDocument/2006/relationships/image" Target="../media/image1600.png"/><Relationship Id="rId5" Type="http://schemas.openxmlformats.org/officeDocument/2006/relationships/image" Target="../media/image1590.png"/><Relationship Id="rId10" Type="http://schemas.openxmlformats.org/officeDocument/2006/relationships/image" Target="../media/image1640.png"/><Relationship Id="rId4" Type="http://schemas.openxmlformats.org/officeDocument/2006/relationships/image" Target="../media/image1580.png"/><Relationship Id="rId9" Type="http://schemas.openxmlformats.org/officeDocument/2006/relationships/image" Target="../media/image1630.png"/></Relationships>
</file>

<file path=ppt/slides/_rels/slide73.xml.rels><?xml version="1.0" encoding="UTF-8" standalone="yes"?>
<Relationships xmlns="http://schemas.openxmlformats.org/package/2006/relationships"><Relationship Id="rId8" Type="http://schemas.openxmlformats.org/officeDocument/2006/relationships/image" Target="../media/image1680.png"/><Relationship Id="rId3" Type="http://schemas.openxmlformats.org/officeDocument/2006/relationships/image" Target="../media/image1660.png"/><Relationship Id="rId7" Type="http://schemas.openxmlformats.org/officeDocument/2006/relationships/image" Target="../media/image1700.png"/><Relationship Id="rId2" Type="http://schemas.openxmlformats.org/officeDocument/2006/relationships/image" Target="../media/image1650.png"/><Relationship Id="rId1" Type="http://schemas.openxmlformats.org/officeDocument/2006/relationships/slideLayout" Target="../slideLayouts/slideLayout2.xml"/><Relationship Id="rId11" Type="http://schemas.openxmlformats.org/officeDocument/2006/relationships/image" Target="../media/image1710.png"/><Relationship Id="rId10" Type="http://schemas.openxmlformats.org/officeDocument/2006/relationships/image" Target="../media/image1690.png"/><Relationship Id="rId4" Type="http://schemas.openxmlformats.org/officeDocument/2006/relationships/image" Target="../media/image1670.png"/><Relationship Id="rId9" Type="http://schemas.openxmlformats.org/officeDocument/2006/relationships/image" Target="../media/image172.png"/></Relationships>
</file>

<file path=ppt/slides/_rels/slide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0F155-879E-4253-A2D1-B37B688D171B}"/>
              </a:ext>
            </a:extLst>
          </p:cNvPr>
          <p:cNvSpPr>
            <a:spLocks noGrp="1"/>
          </p:cNvSpPr>
          <p:nvPr>
            <p:ph type="ctrTitle"/>
          </p:nvPr>
        </p:nvSpPr>
        <p:spPr>
          <a:xfrm>
            <a:off x="559489" y="1122363"/>
            <a:ext cx="7803275" cy="3740801"/>
          </a:xfrm>
        </p:spPr>
        <p:txBody>
          <a:bodyPr/>
          <a:lstStyle/>
          <a:p>
            <a:r>
              <a:rPr lang="en-US" sz="5400" b="0" dirty="0"/>
              <a:t>2CS503 Design &amp; Analysis of Algorithm</a:t>
            </a:r>
            <a:br>
              <a:rPr lang="en-US" sz="5400" b="0" dirty="0"/>
            </a:br>
            <a:br>
              <a:rPr lang="en-US" sz="5400" b="0" dirty="0"/>
            </a:br>
            <a:r>
              <a:rPr lang="en-US" sz="5400" dirty="0"/>
              <a:t>Asymptotic Notation</a:t>
            </a:r>
          </a:p>
        </p:txBody>
      </p:sp>
      <p:sp>
        <p:nvSpPr>
          <p:cNvPr id="2" name="TextBox 1">
            <a:extLst>
              <a:ext uri="{FF2B5EF4-FFF2-40B4-BE49-F238E27FC236}">
                <a16:creationId xmlns:a16="http://schemas.microsoft.com/office/drawing/2014/main" id="{62759553-43B1-49F4-8F51-EAEC937ED69B}"/>
              </a:ext>
            </a:extLst>
          </p:cNvPr>
          <p:cNvSpPr txBox="1"/>
          <p:nvPr/>
        </p:nvSpPr>
        <p:spPr>
          <a:xfrm>
            <a:off x="0" y="6581001"/>
            <a:ext cx="2230098" cy="276999"/>
          </a:xfrm>
          <a:prstGeom prst="rect">
            <a:avLst/>
          </a:prstGeom>
          <a:noFill/>
        </p:spPr>
        <p:txBody>
          <a:bodyPr wrap="none" rtlCol="0">
            <a:spAutoFit/>
          </a:bodyPr>
          <a:lstStyle/>
          <a:p>
            <a:r>
              <a:rPr lang="en-IN" sz="1200" dirty="0"/>
              <a:t>Source: NPTEL, Coursera, Internet</a:t>
            </a:r>
          </a:p>
        </p:txBody>
      </p:sp>
    </p:spTree>
    <p:extLst>
      <p:ext uri="{BB962C8B-B14F-4D97-AF65-F5344CB8AC3E}">
        <p14:creationId xmlns:p14="http://schemas.microsoft.com/office/powerpoint/2010/main" val="1535329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 - Algorithm</a:t>
            </a:r>
          </a:p>
        </p:txBody>
      </p:sp>
      <p:sp>
        <p:nvSpPr>
          <p:cNvPr id="3" name="Content Placeholder 2"/>
          <p:cNvSpPr>
            <a:spLocks noGrp="1"/>
          </p:cNvSpPr>
          <p:nvPr>
            <p:ph idx="1"/>
          </p:nvPr>
        </p:nvSpPr>
        <p:spPr>
          <a:solidFill>
            <a:srgbClr val="424242"/>
          </a:solidFill>
        </p:spPr>
        <p:txBody>
          <a:bodyPr/>
          <a:lstStyle/>
          <a:p>
            <a:pPr marL="0" indent="0">
              <a:buNone/>
            </a:pPr>
            <a:r>
              <a:rPr lang="en-IN" b="1" dirty="0">
                <a:solidFill>
                  <a:schemeClr val="tx2">
                    <a:lumMod val="60000"/>
                    <a:lumOff val="40000"/>
                  </a:schemeClr>
                </a:solidFill>
                <a:latin typeface="Consolas" pitchFamily="49" charset="0"/>
                <a:cs typeface="Consolas" pitchFamily="49" charset="0"/>
              </a:rPr>
              <a:t># Input	: Array A, element x</a:t>
            </a:r>
          </a:p>
          <a:p>
            <a:pPr marL="0" indent="0">
              <a:buNone/>
            </a:pPr>
            <a:r>
              <a:rPr lang="en-IN" b="1" dirty="0">
                <a:solidFill>
                  <a:schemeClr val="tx2">
                    <a:lumMod val="60000"/>
                    <a:lumOff val="40000"/>
                  </a:schemeClr>
                </a:solidFill>
                <a:latin typeface="Consolas" pitchFamily="49" charset="0"/>
                <a:cs typeface="Consolas" pitchFamily="49" charset="0"/>
              </a:rPr>
              <a:t># Output	: First index of element x in A or -1 if not found </a:t>
            </a:r>
            <a:r>
              <a:rPr lang="en-IN" b="1" dirty="0">
                <a:latin typeface="Consolas" pitchFamily="49" charset="0"/>
                <a:cs typeface="Consolas" pitchFamily="49" charset="0"/>
              </a:rPr>
              <a:t>	</a:t>
            </a:r>
          </a:p>
          <a:p>
            <a:pPr marL="0" indent="0">
              <a:buNone/>
            </a:pPr>
            <a:endParaRPr lang="en-IN" b="1" dirty="0">
              <a:solidFill>
                <a:srgbClr val="C00000"/>
              </a:solidFill>
              <a:latin typeface="Consolas" pitchFamily="49" charset="0"/>
              <a:cs typeface="Consolas" pitchFamily="49" charset="0"/>
            </a:endParaRPr>
          </a:p>
          <a:p>
            <a:pPr marL="0" indent="0">
              <a:buNone/>
            </a:pPr>
            <a:r>
              <a:rPr lang="en-IN" b="1" dirty="0">
                <a:solidFill>
                  <a:schemeClr val="accent5"/>
                </a:solidFill>
                <a:latin typeface="Consolas" pitchFamily="49" charset="0"/>
                <a:cs typeface="Consolas" pitchFamily="49" charset="0"/>
              </a:rPr>
              <a:t>Algorithm: </a:t>
            </a:r>
            <a:r>
              <a:rPr lang="en-IN" b="1" dirty="0" err="1">
                <a:solidFill>
                  <a:schemeClr val="accent5"/>
                </a:solidFill>
                <a:latin typeface="Consolas" pitchFamily="49" charset="0"/>
                <a:cs typeface="Consolas" pitchFamily="49" charset="0"/>
              </a:rPr>
              <a:t>Linear_Search</a:t>
            </a:r>
            <a:endParaRPr lang="en-IN" b="1" dirty="0">
              <a:solidFill>
                <a:schemeClr val="accent5"/>
              </a:solidFill>
              <a:latin typeface="Consolas" pitchFamily="49" charset="0"/>
              <a:cs typeface="Consolas" pitchFamily="49" charset="0"/>
            </a:endParaRPr>
          </a:p>
          <a:p>
            <a:pPr marL="0" indent="0">
              <a:buNone/>
            </a:pPr>
            <a:r>
              <a:rPr lang="en-IN" b="1" dirty="0">
                <a:solidFill>
                  <a:schemeClr val="accent5"/>
                </a:solidFill>
                <a:latin typeface="Consolas" pitchFamily="49" charset="0"/>
                <a:cs typeface="Consolas" pitchFamily="49" charset="0"/>
              </a:rPr>
              <a:t>for </a:t>
            </a:r>
            <a:r>
              <a:rPr lang="en-IN" b="1" dirty="0" err="1">
                <a:solidFill>
                  <a:schemeClr val="accent5"/>
                </a:solidFill>
                <a:latin typeface="Consolas" pitchFamily="49" charset="0"/>
                <a:cs typeface="Consolas" pitchFamily="49" charset="0"/>
              </a:rPr>
              <a:t>i</a:t>
            </a:r>
            <a:r>
              <a:rPr lang="en-IN" b="1" dirty="0">
                <a:solidFill>
                  <a:schemeClr val="accent5"/>
                </a:solidFill>
                <a:latin typeface="Consolas" pitchFamily="49" charset="0"/>
                <a:cs typeface="Consolas" pitchFamily="49" charset="0"/>
              </a:rPr>
              <a:t> = 1 to last index of A </a:t>
            </a:r>
          </a:p>
          <a:p>
            <a:pPr marL="0" indent="0">
              <a:buNone/>
            </a:pPr>
            <a:r>
              <a:rPr lang="en-IN" b="1" dirty="0">
                <a:solidFill>
                  <a:schemeClr val="accent5"/>
                </a:solidFill>
                <a:latin typeface="Consolas" pitchFamily="49" charset="0"/>
                <a:cs typeface="Consolas" pitchFamily="49" charset="0"/>
              </a:rPr>
              <a:t>	 if A[</a:t>
            </a:r>
            <a:r>
              <a:rPr lang="en-IN" b="1" dirty="0" err="1">
                <a:solidFill>
                  <a:schemeClr val="accent5"/>
                </a:solidFill>
                <a:latin typeface="Consolas" pitchFamily="49" charset="0"/>
                <a:cs typeface="Consolas" pitchFamily="49" charset="0"/>
              </a:rPr>
              <a:t>i</a:t>
            </a:r>
            <a:r>
              <a:rPr lang="en-IN" b="1" dirty="0">
                <a:solidFill>
                  <a:schemeClr val="accent5"/>
                </a:solidFill>
                <a:latin typeface="Consolas" pitchFamily="49" charset="0"/>
                <a:cs typeface="Consolas" pitchFamily="49" charset="0"/>
              </a:rPr>
              <a:t>] equals element x</a:t>
            </a:r>
          </a:p>
          <a:p>
            <a:pPr marL="0" indent="0">
              <a:buNone/>
            </a:pPr>
            <a:r>
              <a:rPr lang="en-IN" b="1" dirty="0">
                <a:solidFill>
                  <a:schemeClr val="accent5"/>
                </a:solidFill>
                <a:latin typeface="Consolas" pitchFamily="49" charset="0"/>
                <a:cs typeface="Consolas" pitchFamily="49" charset="0"/>
              </a:rPr>
              <a:t>		 return </a:t>
            </a:r>
            <a:r>
              <a:rPr lang="en-IN" b="1" dirty="0" err="1">
                <a:solidFill>
                  <a:schemeClr val="accent5"/>
                </a:solidFill>
                <a:latin typeface="Consolas" pitchFamily="49" charset="0"/>
                <a:cs typeface="Consolas" pitchFamily="49" charset="0"/>
              </a:rPr>
              <a:t>i</a:t>
            </a:r>
            <a:endParaRPr lang="en-IN" b="1" dirty="0">
              <a:solidFill>
                <a:schemeClr val="accent5"/>
              </a:solidFill>
              <a:latin typeface="Consolas" pitchFamily="49" charset="0"/>
              <a:cs typeface="Consolas" pitchFamily="49" charset="0"/>
            </a:endParaRPr>
          </a:p>
          <a:p>
            <a:pPr marL="0" indent="0">
              <a:buNone/>
            </a:pPr>
            <a:r>
              <a:rPr lang="en-IN" b="1" dirty="0">
                <a:solidFill>
                  <a:schemeClr val="accent5"/>
                </a:solidFill>
                <a:latin typeface="Consolas" pitchFamily="49" charset="0"/>
                <a:cs typeface="Consolas" pitchFamily="49" charset="0"/>
              </a:rPr>
              <a:t>return -1</a:t>
            </a:r>
          </a:p>
          <a:p>
            <a:pPr marL="0" indent="0">
              <a:buNone/>
            </a:pPr>
            <a:endParaRPr lang="en-US" dirty="0"/>
          </a:p>
        </p:txBody>
      </p:sp>
    </p:spTree>
    <p:extLst>
      <p:ext uri="{BB962C8B-B14F-4D97-AF65-F5344CB8AC3E}">
        <p14:creationId xmlns:p14="http://schemas.microsoft.com/office/powerpoint/2010/main" val="244056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 - Analysis</a:t>
            </a:r>
          </a:p>
        </p:txBody>
      </p:sp>
      <p:sp>
        <p:nvSpPr>
          <p:cNvPr id="3" name="Content Placeholder 2"/>
          <p:cNvSpPr>
            <a:spLocks noGrp="1"/>
          </p:cNvSpPr>
          <p:nvPr>
            <p:ph idx="1"/>
          </p:nvPr>
        </p:nvSpPr>
        <p:spPr/>
        <p:txBody>
          <a:bodyPr/>
          <a:lstStyle/>
          <a:p>
            <a:r>
              <a:rPr lang="en-US" dirty="0"/>
              <a:t>The required element in the given array can be found at,</a:t>
            </a:r>
          </a:p>
          <a:p>
            <a:pPr marL="914400" lvl="1" indent="-457200">
              <a:buFont typeface="+mj-lt"/>
              <a:buAutoNum type="arabicPeriod"/>
            </a:pPr>
            <a:r>
              <a:rPr lang="en-US" dirty="0"/>
              <a:t>E.g. 2: It is at the first position</a:t>
            </a:r>
          </a:p>
          <a:p>
            <a:pPr marL="457200" lvl="1" indent="0">
              <a:buNone/>
            </a:pPr>
            <a:r>
              <a:rPr lang="en-US" b="1" dirty="0">
                <a:solidFill>
                  <a:srgbClr val="A71160"/>
                </a:solidFill>
              </a:rPr>
              <a:t>Best Case: </a:t>
            </a:r>
            <a:r>
              <a:rPr lang="en-US" dirty="0"/>
              <a:t>minimum comparison is required</a:t>
            </a:r>
          </a:p>
          <a:p>
            <a:pPr marL="914400" lvl="1" indent="-457200">
              <a:buFont typeface="+mj-lt"/>
              <a:buAutoNum type="arabicPeriod" startAt="2"/>
            </a:pPr>
            <a:r>
              <a:rPr lang="en-US" dirty="0"/>
              <a:t>E.g. 3 or 1: Anywhere after the first position</a:t>
            </a:r>
          </a:p>
          <a:p>
            <a:pPr marL="457200" lvl="1" indent="0">
              <a:buNone/>
            </a:pPr>
            <a:r>
              <a:rPr lang="en-US" b="1" dirty="0">
                <a:solidFill>
                  <a:srgbClr val="A71160"/>
                </a:solidFill>
              </a:rPr>
              <a:t>Average Case: </a:t>
            </a:r>
            <a:r>
              <a:rPr lang="en-US" dirty="0"/>
              <a:t>average number of comparison is required </a:t>
            </a:r>
          </a:p>
          <a:p>
            <a:pPr marL="914400" lvl="1" indent="-457200">
              <a:buFont typeface="+mj-lt"/>
              <a:buAutoNum type="arabicPeriod" startAt="3"/>
            </a:pPr>
            <a:r>
              <a:rPr lang="en-US" dirty="0"/>
              <a:t>E.g. 7: Last position or element does not found at all</a:t>
            </a:r>
          </a:p>
          <a:p>
            <a:pPr marL="457200" lvl="1" indent="0">
              <a:buNone/>
            </a:pPr>
            <a:r>
              <a:rPr lang="en-US" b="1" dirty="0">
                <a:solidFill>
                  <a:srgbClr val="A71160"/>
                </a:solidFill>
              </a:rPr>
              <a:t>Worst Case: </a:t>
            </a:r>
            <a:r>
              <a:rPr lang="en-US" dirty="0"/>
              <a:t>maximum comparison is required</a:t>
            </a:r>
          </a:p>
          <a:p>
            <a:pPr marL="914400" lvl="1" indent="-457200">
              <a:buFont typeface="+mj-lt"/>
              <a:buAutoNum type="arabicPeriod" startAt="2"/>
            </a:pPr>
            <a:endParaRPr lang="en-US" dirty="0"/>
          </a:p>
          <a:p>
            <a:pPr marL="0" indent="0">
              <a:buNone/>
            </a:pPr>
            <a:r>
              <a:rPr lang="en-US" dirty="0"/>
              <a:t>	</a:t>
            </a:r>
          </a:p>
        </p:txBody>
      </p:sp>
      <mc:AlternateContent xmlns:mc="http://schemas.openxmlformats.org/markup-compatibility/2006" xmlns:a14="http://schemas.microsoft.com/office/drawing/2010/main">
        <mc:Choice Requires="a14">
          <p:sp>
            <p:nvSpPr>
              <p:cNvPr id="12" name="Rectangle 11"/>
              <p:cNvSpPr/>
              <p:nvPr/>
            </p:nvSpPr>
            <p:spPr>
              <a:xfrm>
                <a:off x="1900519" y="4480339"/>
                <a:ext cx="2173939" cy="461665"/>
              </a:xfrm>
              <a:prstGeom prst="rect">
                <a:avLst/>
              </a:prstGeom>
            </p:spPr>
            <p:txBody>
              <a:bodyPr wrap="square">
                <a:spAutoFit/>
              </a:bodyPr>
              <a:lstStyle/>
              <a:p>
                <a:r>
                  <a:rPr lang="en-IN" sz="2400" b="1" dirty="0"/>
                  <a:t>Search for </a:t>
                </a:r>
                <a14:m>
                  <m:oMath xmlns:m="http://schemas.openxmlformats.org/officeDocument/2006/math">
                    <m:r>
                      <a:rPr lang="en-US" sz="2400" b="1" i="1" dirty="0" smtClean="0">
                        <a:solidFill>
                          <a:srgbClr val="A71160"/>
                        </a:solidFill>
                        <a:latin typeface="Cambria Math" panose="02040503050406030204" pitchFamily="18" charset="0"/>
                      </a:rPr>
                      <m:t>𝟐</m:t>
                    </m:r>
                  </m:oMath>
                </a14:m>
                <a:endParaRPr lang="en-US" sz="2400" b="1" dirty="0"/>
              </a:p>
            </p:txBody>
          </p:sp>
        </mc:Choice>
        <mc:Fallback xmlns="">
          <p:sp>
            <p:nvSpPr>
              <p:cNvPr id="12" name="Rectangle 11"/>
              <p:cNvSpPr>
                <a:spLocks noRot="1" noChangeAspect="1" noMove="1" noResize="1" noEditPoints="1" noAdjustHandles="1" noChangeArrowheads="1" noChangeShapeType="1" noTextEdit="1"/>
              </p:cNvSpPr>
              <p:nvPr/>
            </p:nvSpPr>
            <p:spPr>
              <a:xfrm>
                <a:off x="1900519" y="4480339"/>
                <a:ext cx="2173939" cy="461665"/>
              </a:xfrm>
              <a:prstGeom prst="rect">
                <a:avLst/>
              </a:prstGeom>
              <a:blipFill>
                <a:blip r:embed="rId2"/>
                <a:stretch>
                  <a:fillRect l="-4494"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35513742"/>
                  </p:ext>
                </p:extLst>
              </p:nvPr>
            </p:nvGraphicFramePr>
            <p:xfrm>
              <a:off x="4105658" y="4498857"/>
              <a:ext cx="3173688" cy="45720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43526081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𝟕</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35513742"/>
                  </p:ext>
                </p:extLst>
              </p:nvPr>
            </p:nvGraphicFramePr>
            <p:xfrm>
              <a:off x="4105658" y="4498857"/>
              <a:ext cx="3173688" cy="45720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435260819"/>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149" t="-2632" r="-5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01149" t="-2632" r="-4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201149" t="-2632" r="-3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301149" t="-2632" r="-2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401149" t="-2632" r="-1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501149" t="-2632" r="-2299" b="-2632"/>
                          </a:stretch>
                        </a:blipFill>
                      </a:tcPr>
                    </a:tc>
                    <a:extLst>
                      <a:ext uri="{0D108BD9-81ED-4DB2-BD59-A6C34878D82A}">
                        <a16:rowId xmlns:a16="http://schemas.microsoft.com/office/drawing/2014/main" val="10000"/>
                      </a:ext>
                    </a:extLst>
                  </a:tr>
                </a:tbl>
              </a:graphicData>
            </a:graphic>
          </p:graphicFrame>
        </mc:Fallback>
      </mc:AlternateContent>
      <p:sp>
        <p:nvSpPr>
          <p:cNvPr id="14" name="Left Brace 13"/>
          <p:cNvSpPr/>
          <p:nvPr/>
        </p:nvSpPr>
        <p:spPr>
          <a:xfrm rot="16200000">
            <a:off x="5520343" y="4097415"/>
            <a:ext cx="340660" cy="2065723"/>
          </a:xfrm>
          <a:prstGeom prst="leftBrace">
            <a:avLst>
              <a:gd name="adj1" fmla="val 8333"/>
              <a:gd name="adj2" fmla="val 50651"/>
            </a:avLst>
          </a:prstGeom>
          <a:ln w="28575">
            <a:solidFill>
              <a:srgbClr val="A711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16200000">
            <a:off x="7206222" y="3866127"/>
            <a:ext cx="182880" cy="1097280"/>
          </a:xfrm>
          <a:prstGeom prst="rightBrace">
            <a:avLst>
              <a:gd name="adj1" fmla="val 8333"/>
              <a:gd name="adj2" fmla="val 47541"/>
            </a:avLst>
          </a:prstGeom>
          <a:ln w="28575">
            <a:solidFill>
              <a:srgbClr val="A711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ular Callout 15"/>
          <p:cNvSpPr/>
          <p:nvPr/>
        </p:nvSpPr>
        <p:spPr>
          <a:xfrm>
            <a:off x="2849811" y="5333806"/>
            <a:ext cx="1322114" cy="365760"/>
          </a:xfrm>
          <a:prstGeom prst="wedgeRoundRectCallout">
            <a:avLst>
              <a:gd name="adj1" fmla="val 60195"/>
              <a:gd name="adj2" fmla="val -153521"/>
              <a:gd name="adj3" fmla="val 16667"/>
            </a:avLst>
          </a:prstGeom>
          <a:solidFill>
            <a:schemeClr val="accent3">
              <a:lumMod val="40000"/>
              <a:lumOff val="6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Best Case</a:t>
            </a:r>
          </a:p>
        </p:txBody>
      </p:sp>
      <p:sp>
        <p:nvSpPr>
          <p:cNvPr id="17" name="Rounded Rectangular Callout 16"/>
          <p:cNvSpPr/>
          <p:nvPr/>
        </p:nvSpPr>
        <p:spPr>
          <a:xfrm>
            <a:off x="4886406" y="5645746"/>
            <a:ext cx="1904358" cy="365760"/>
          </a:xfrm>
          <a:prstGeom prst="wedgeRoundRectCallout">
            <a:avLst>
              <a:gd name="adj1" fmla="val -7128"/>
              <a:gd name="adj2" fmla="val -127233"/>
              <a:gd name="adj3" fmla="val 16667"/>
            </a:avLst>
          </a:prstGeom>
          <a:solidFill>
            <a:schemeClr val="accent2">
              <a:lumMod val="20000"/>
              <a:lumOff val="8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Average Case</a:t>
            </a:r>
          </a:p>
        </p:txBody>
      </p:sp>
      <p:sp>
        <p:nvSpPr>
          <p:cNvPr id="18" name="Rounded Rectangular Callout 17"/>
          <p:cNvSpPr/>
          <p:nvPr/>
        </p:nvSpPr>
        <p:spPr>
          <a:xfrm>
            <a:off x="6970194" y="3609771"/>
            <a:ext cx="1447800" cy="365760"/>
          </a:xfrm>
          <a:prstGeom prst="wedgeRoundRectCallout">
            <a:avLst>
              <a:gd name="adj1" fmla="val -30798"/>
              <a:gd name="adj2" fmla="val 118747"/>
              <a:gd name="adj3" fmla="val 16667"/>
            </a:avLst>
          </a:prstGeom>
          <a:solidFill>
            <a:schemeClr val="accent6">
              <a:lumMod val="20000"/>
              <a:lumOff val="8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Worst Case</a:t>
            </a:r>
          </a:p>
        </p:txBody>
      </p:sp>
      <mc:AlternateContent xmlns:mc="http://schemas.openxmlformats.org/markup-compatibility/2006" xmlns:a14="http://schemas.microsoft.com/office/drawing/2010/main">
        <mc:Choice Requires="a14">
          <p:sp>
            <p:nvSpPr>
              <p:cNvPr id="20" name="TextBox 19"/>
              <p:cNvSpPr txBox="1"/>
              <p:nvPr/>
            </p:nvSpPr>
            <p:spPr>
              <a:xfrm>
                <a:off x="3254188" y="4480339"/>
                <a:ext cx="376518" cy="461665"/>
              </a:xfrm>
              <a:prstGeom prst="rect">
                <a:avLst/>
              </a:prstGeom>
              <a:solidFill>
                <a:schemeClr val="bg1">
                  <a:lumMod val="9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𝟑</m:t>
                      </m:r>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254188" y="4480339"/>
                <a:ext cx="376518" cy="461665"/>
              </a:xfrm>
              <a:prstGeom prst="rect">
                <a:avLst/>
              </a:prstGeom>
              <a:blipFill rotWithShape="0">
                <a:blip r:embed="rId4"/>
                <a:stretch>
                  <a:fillRect l="-3226" r="-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222988" y="4494392"/>
                <a:ext cx="376518" cy="461665"/>
              </a:xfrm>
              <a:prstGeom prst="rect">
                <a:avLst/>
              </a:prstGeom>
              <a:solidFill>
                <a:schemeClr val="bg1">
                  <a:lumMod val="9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𝟕</m:t>
                      </m:r>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222988" y="4494392"/>
                <a:ext cx="376518" cy="461665"/>
              </a:xfrm>
              <a:prstGeom prst="rect">
                <a:avLst/>
              </a:prstGeom>
              <a:blipFill rotWithShape="0">
                <a:blip r:embed="rId5"/>
                <a:stretch>
                  <a:fillRect l="-3279" r="-3279"/>
                </a:stretch>
              </a:blipFill>
            </p:spPr>
            <p:txBody>
              <a:bodyPr/>
              <a:lstStyle/>
              <a:p>
                <a:r>
                  <a:rPr lang="en-US">
                    <a:noFill/>
                  </a:rPr>
                  <a:t> </a:t>
                </a:r>
              </a:p>
            </p:txBody>
          </p:sp>
        </mc:Fallback>
      </mc:AlternateContent>
    </p:spTree>
    <p:extLst>
      <p:ext uri="{BB962C8B-B14F-4D97-AF65-F5344CB8AC3E}">
        <p14:creationId xmlns:p14="http://schemas.microsoft.com/office/powerpoint/2010/main" val="6751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Effect transition="in" filter="fade">
                                      <p:cBhvr>
                                        <p:cTn id="56" dur="500"/>
                                        <p:tgtEl>
                                          <p:spTgt spid="3">
                                            <p:txEl>
                                              <p:pRg st="5" end="5"/>
                                            </p:txEl>
                                          </p:spTgt>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animEffect transition="in" filter="fade">
                                      <p:cBhvr>
                                        <p:cTn id="65" dur="500"/>
                                        <p:tgtEl>
                                          <p:spTgt spid="3">
                                            <p:txEl>
                                              <p:pRg st="6" end="6"/>
                                            </p:txEl>
                                          </p:spTgt>
                                        </p:tgtEl>
                                      </p:cBhvr>
                                    </p:animEffect>
                                  </p:childTnLst>
                                </p:cTn>
                              </p:par>
                            </p:childTnLst>
                          </p:cTn>
                        </p:par>
                        <p:par>
                          <p:cTn id="66" fill="hold">
                            <p:stCondLst>
                              <p:cond delay="500"/>
                            </p:stCondLst>
                            <p:childTnLst>
                              <p:par>
                                <p:cTn id="67" presetID="22" presetClass="entr" presetSubtype="1"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500"/>
                                        <p:tgtEl>
                                          <p:spTgt spid="15"/>
                                        </p:tgtEl>
                                      </p:cBhvr>
                                    </p:animEffect>
                                  </p:childTnLst>
                                </p:cTn>
                              </p:par>
                            </p:childTnLst>
                          </p:cTn>
                        </p:par>
                        <p:par>
                          <p:cTn id="70" fill="hold">
                            <p:stCondLst>
                              <p:cond delay="1000"/>
                            </p:stCondLst>
                            <p:childTnLst>
                              <p:par>
                                <p:cTn id="71" presetID="22" presetClass="entr" presetSubtype="2"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right)">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P spid="17" grpId="0" animBg="1"/>
      <p:bldP spid="18"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 - Analysis</a:t>
            </a:r>
          </a:p>
        </p:txBody>
      </p:sp>
      <p:sp>
        <p:nvSpPr>
          <p:cNvPr id="3" name="Content Placeholder 2"/>
          <p:cNvSpPr>
            <a:spLocks noGrp="1"/>
          </p:cNvSpPr>
          <p:nvPr>
            <p:ph idx="1"/>
          </p:nvPr>
        </p:nvSpPr>
        <p:spPr/>
        <p:txBody>
          <a:bodyPr/>
          <a:lstStyle/>
          <a:p>
            <a:r>
              <a:rPr lang="en-US" dirty="0"/>
              <a:t>The required element in the given array can be found at,</a:t>
            </a:r>
          </a:p>
          <a:p>
            <a:pPr marL="914400" lvl="1" indent="-457200">
              <a:buFont typeface="+mj-lt"/>
              <a:buAutoNum type="arabicPeriod" startAt="2"/>
            </a:pPr>
            <a:endParaRPr lang="en-US" dirty="0"/>
          </a:p>
          <a:p>
            <a:pPr marL="0" indent="0">
              <a:buNone/>
            </a:pPr>
            <a:r>
              <a:rPr lang="en-US" dirty="0"/>
              <a:t>	</a:t>
            </a:r>
          </a:p>
        </p:txBody>
      </p:sp>
      <mc:AlternateContent xmlns:mc="http://schemas.openxmlformats.org/markup-compatibility/2006" xmlns:a14="http://schemas.microsoft.com/office/drawing/2010/main">
        <mc:Choice Requires="a14">
          <p:sp>
            <p:nvSpPr>
              <p:cNvPr id="12" name="Rectangle 11"/>
              <p:cNvSpPr/>
              <p:nvPr/>
            </p:nvSpPr>
            <p:spPr>
              <a:xfrm>
                <a:off x="2658165" y="4754662"/>
                <a:ext cx="2173939" cy="461665"/>
              </a:xfrm>
              <a:prstGeom prst="rect">
                <a:avLst/>
              </a:prstGeom>
            </p:spPr>
            <p:txBody>
              <a:bodyPr wrap="square">
                <a:spAutoFit/>
              </a:bodyPr>
              <a:lstStyle/>
              <a:p>
                <a:r>
                  <a:rPr lang="en-IN" sz="2400" b="1" dirty="0"/>
                  <a:t>Search for </a:t>
                </a:r>
                <a14:m>
                  <m:oMath xmlns:m="http://schemas.openxmlformats.org/officeDocument/2006/math">
                    <m:r>
                      <a:rPr lang="en-US" sz="2400" b="1" i="1" dirty="0" smtClean="0">
                        <a:solidFill>
                          <a:srgbClr val="A71160"/>
                        </a:solidFill>
                        <a:latin typeface="Cambria Math" panose="02040503050406030204" pitchFamily="18" charset="0"/>
                      </a:rPr>
                      <m:t>𝟐</m:t>
                    </m:r>
                  </m:oMath>
                </a14:m>
                <a:endParaRPr lang="en-US" sz="2400" b="1" dirty="0"/>
              </a:p>
            </p:txBody>
          </p:sp>
        </mc:Choice>
        <mc:Fallback xmlns="">
          <p:sp>
            <p:nvSpPr>
              <p:cNvPr id="12" name="Rectangle 11"/>
              <p:cNvSpPr>
                <a:spLocks noRot="1" noChangeAspect="1" noMove="1" noResize="1" noEditPoints="1" noAdjustHandles="1" noChangeArrowheads="1" noChangeShapeType="1" noTextEdit="1"/>
              </p:cNvSpPr>
              <p:nvPr/>
            </p:nvSpPr>
            <p:spPr>
              <a:xfrm>
                <a:off x="2658165" y="4754662"/>
                <a:ext cx="2173939" cy="461665"/>
              </a:xfrm>
              <a:prstGeom prst="rect">
                <a:avLst/>
              </a:prstGeom>
              <a:blipFill>
                <a:blip r:embed="rId2"/>
                <a:stretch>
                  <a:fillRect l="-4202"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409032846"/>
                  </p:ext>
                </p:extLst>
              </p:nvPr>
            </p:nvGraphicFramePr>
            <p:xfrm>
              <a:off x="4863304" y="4773180"/>
              <a:ext cx="3173688" cy="45720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43526081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𝟕</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409032846"/>
                  </p:ext>
                </p:extLst>
              </p:nvPr>
            </p:nvGraphicFramePr>
            <p:xfrm>
              <a:off x="4863304" y="4773180"/>
              <a:ext cx="3173688" cy="45720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435260819"/>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149" t="-2632" r="-5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01149" t="-2632" r="-4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201149" t="-2632" r="-3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301149" t="-2632" r="-2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401149" t="-2632" r="-102299"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501149" t="-2632" r="-2299" b="-2632"/>
                          </a:stretch>
                        </a:blipFill>
                      </a:tcPr>
                    </a:tc>
                    <a:extLst>
                      <a:ext uri="{0D108BD9-81ED-4DB2-BD59-A6C34878D82A}">
                        <a16:rowId xmlns:a16="http://schemas.microsoft.com/office/drawing/2014/main" val="10000"/>
                      </a:ext>
                    </a:extLst>
                  </a:tr>
                </a:tbl>
              </a:graphicData>
            </a:graphic>
          </p:graphicFrame>
        </mc:Fallback>
      </mc:AlternateContent>
      <p:sp>
        <p:nvSpPr>
          <p:cNvPr id="14" name="Left Brace 13"/>
          <p:cNvSpPr/>
          <p:nvPr/>
        </p:nvSpPr>
        <p:spPr>
          <a:xfrm rot="16200000">
            <a:off x="6277989" y="4371738"/>
            <a:ext cx="340660" cy="2065723"/>
          </a:xfrm>
          <a:prstGeom prst="leftBrace">
            <a:avLst>
              <a:gd name="adj1" fmla="val 8333"/>
              <a:gd name="adj2" fmla="val 50651"/>
            </a:avLst>
          </a:prstGeom>
          <a:ln w="28575">
            <a:solidFill>
              <a:srgbClr val="A711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16200000">
            <a:off x="7963868" y="4140450"/>
            <a:ext cx="182880" cy="1097280"/>
          </a:xfrm>
          <a:prstGeom prst="rightBrace">
            <a:avLst>
              <a:gd name="adj1" fmla="val 8333"/>
              <a:gd name="adj2" fmla="val 47541"/>
            </a:avLst>
          </a:prstGeom>
          <a:ln w="28575">
            <a:solidFill>
              <a:srgbClr val="A711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ular Callout 15"/>
          <p:cNvSpPr/>
          <p:nvPr/>
        </p:nvSpPr>
        <p:spPr>
          <a:xfrm>
            <a:off x="3701586" y="5621576"/>
            <a:ext cx="1322114" cy="365760"/>
          </a:xfrm>
          <a:prstGeom prst="wedgeRoundRectCallout">
            <a:avLst>
              <a:gd name="adj1" fmla="val 60195"/>
              <a:gd name="adj2" fmla="val -153521"/>
              <a:gd name="adj3" fmla="val 16667"/>
            </a:avLst>
          </a:prstGeom>
          <a:solidFill>
            <a:schemeClr val="accent3">
              <a:lumMod val="40000"/>
              <a:lumOff val="6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Best Case</a:t>
            </a:r>
          </a:p>
        </p:txBody>
      </p:sp>
      <p:sp>
        <p:nvSpPr>
          <p:cNvPr id="17" name="Rounded Rectangular Callout 16"/>
          <p:cNvSpPr/>
          <p:nvPr/>
        </p:nvSpPr>
        <p:spPr>
          <a:xfrm>
            <a:off x="5644052" y="5920069"/>
            <a:ext cx="1904358" cy="365760"/>
          </a:xfrm>
          <a:prstGeom prst="wedgeRoundRectCallout">
            <a:avLst>
              <a:gd name="adj1" fmla="val -7128"/>
              <a:gd name="adj2" fmla="val -127233"/>
              <a:gd name="adj3" fmla="val 16667"/>
            </a:avLst>
          </a:prstGeom>
          <a:solidFill>
            <a:schemeClr val="accent2">
              <a:lumMod val="20000"/>
              <a:lumOff val="8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Average Case</a:t>
            </a:r>
          </a:p>
        </p:txBody>
      </p:sp>
      <p:sp>
        <p:nvSpPr>
          <p:cNvPr id="18" name="Rounded Rectangular Callout 17"/>
          <p:cNvSpPr/>
          <p:nvPr/>
        </p:nvSpPr>
        <p:spPr>
          <a:xfrm>
            <a:off x="7727840" y="3884094"/>
            <a:ext cx="1447800" cy="365760"/>
          </a:xfrm>
          <a:prstGeom prst="wedgeRoundRectCallout">
            <a:avLst>
              <a:gd name="adj1" fmla="val -30798"/>
              <a:gd name="adj2" fmla="val 118747"/>
              <a:gd name="adj3" fmla="val 16667"/>
            </a:avLst>
          </a:prstGeom>
          <a:solidFill>
            <a:schemeClr val="accent6">
              <a:lumMod val="20000"/>
              <a:lumOff val="80000"/>
            </a:schemeClr>
          </a:solidFill>
          <a:ln>
            <a:solidFill>
              <a:srgbClr val="A71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Worst Case</a:t>
            </a:r>
          </a:p>
        </p:txBody>
      </p:sp>
      <mc:AlternateContent xmlns:mc="http://schemas.openxmlformats.org/markup-compatibility/2006" xmlns:a14="http://schemas.microsoft.com/office/drawing/2010/main">
        <mc:Choice Requires="a14">
          <p:sp>
            <p:nvSpPr>
              <p:cNvPr id="20" name="TextBox 19"/>
              <p:cNvSpPr txBox="1"/>
              <p:nvPr/>
            </p:nvSpPr>
            <p:spPr>
              <a:xfrm>
                <a:off x="4011834" y="4754662"/>
                <a:ext cx="376518" cy="461665"/>
              </a:xfrm>
              <a:prstGeom prst="rect">
                <a:avLst/>
              </a:prstGeom>
              <a:solidFill>
                <a:schemeClr val="bg1">
                  <a:lumMod val="9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𝟑</m:t>
                      </m:r>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011834" y="4754662"/>
                <a:ext cx="376518" cy="461665"/>
              </a:xfrm>
              <a:prstGeom prst="rect">
                <a:avLst/>
              </a:prstGeom>
              <a:blipFill>
                <a:blip r:embed="rId4"/>
                <a:stretch>
                  <a:fillRect l="-1613" r="-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980634" y="4768715"/>
                <a:ext cx="376518" cy="461665"/>
              </a:xfrm>
              <a:prstGeom prst="rect">
                <a:avLst/>
              </a:prstGeom>
              <a:solidFill>
                <a:schemeClr val="bg1">
                  <a:lumMod val="9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𝟕</m:t>
                      </m:r>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980634" y="4768715"/>
                <a:ext cx="376518" cy="461665"/>
              </a:xfrm>
              <a:prstGeom prst="rect">
                <a:avLst/>
              </a:prstGeom>
              <a:blipFill>
                <a:blip r:embed="rId5"/>
                <a:stretch>
                  <a:fillRect l="-3226" r="-1613"/>
                </a:stretch>
              </a:blipFill>
            </p:spPr>
            <p:txBody>
              <a:bodyPr/>
              <a:lstStyle/>
              <a:p>
                <a:r>
                  <a:rPr lang="en-US">
                    <a:noFill/>
                  </a:rPr>
                  <a:t> </a:t>
                </a:r>
              </a:p>
            </p:txBody>
          </p:sp>
        </mc:Fallback>
      </mc:AlternateContent>
      <p:sp>
        <p:nvSpPr>
          <p:cNvPr id="33" name="Rectangle 32"/>
          <p:cNvSpPr/>
          <p:nvPr/>
        </p:nvSpPr>
        <p:spPr>
          <a:xfrm>
            <a:off x="601569" y="1528740"/>
            <a:ext cx="3474720" cy="21031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r>
              <a:rPr lang="en-US" sz="2200" b="1" dirty="0">
                <a:solidFill>
                  <a:schemeClr val="tx1">
                    <a:lumMod val="90000"/>
                    <a:lumOff val="10000"/>
                  </a:schemeClr>
                </a:solidFill>
              </a:rPr>
              <a:t>Case 1: </a:t>
            </a:r>
            <a:r>
              <a:rPr lang="en-US" sz="2200" dirty="0">
                <a:solidFill>
                  <a:schemeClr val="tx1">
                    <a:lumMod val="90000"/>
                    <a:lumOff val="10000"/>
                  </a:schemeClr>
                </a:solidFill>
              </a:rPr>
              <a:t>element 2 which is at the first position so minimum comparison is required</a:t>
            </a:r>
          </a:p>
          <a:p>
            <a:pPr indent="-57150">
              <a:spcAft>
                <a:spcPts val="1200"/>
              </a:spcAft>
            </a:pPr>
            <a:endParaRPr lang="en-US" sz="2400" dirty="0">
              <a:solidFill>
                <a:srgbClr val="002060"/>
              </a:solidFill>
            </a:endParaRPr>
          </a:p>
        </p:txBody>
      </p:sp>
      <p:sp>
        <p:nvSpPr>
          <p:cNvPr id="34" name="Rectangle 33"/>
          <p:cNvSpPr/>
          <p:nvPr/>
        </p:nvSpPr>
        <p:spPr>
          <a:xfrm>
            <a:off x="4370418" y="1528740"/>
            <a:ext cx="3474720" cy="21031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lgn="just"/>
            <a:r>
              <a:rPr lang="en-US" sz="2200" b="1" dirty="0">
                <a:solidFill>
                  <a:schemeClr val="tx1">
                    <a:lumMod val="90000"/>
                    <a:lumOff val="10000"/>
                  </a:schemeClr>
                </a:solidFill>
              </a:rPr>
              <a:t>Case 2: </a:t>
            </a:r>
            <a:r>
              <a:rPr lang="en-US" sz="2200" dirty="0">
                <a:solidFill>
                  <a:schemeClr val="tx1">
                    <a:lumMod val="90000"/>
                    <a:lumOff val="10000"/>
                  </a:schemeClr>
                </a:solidFill>
              </a:rPr>
              <a:t>element </a:t>
            </a:r>
            <a:r>
              <a:rPr lang="en-US" sz="2200" dirty="0">
                <a:solidFill>
                  <a:srgbClr val="424242"/>
                </a:solidFill>
              </a:rPr>
              <a:t>3 anywhere after the first position so, an </a:t>
            </a:r>
            <a:r>
              <a:rPr lang="en-US" sz="2200" dirty="0">
                <a:solidFill>
                  <a:schemeClr val="tx1">
                    <a:lumMod val="90000"/>
                    <a:lumOff val="10000"/>
                  </a:schemeClr>
                </a:solidFill>
              </a:rPr>
              <a:t>average number of comparison is required </a:t>
            </a:r>
          </a:p>
          <a:p>
            <a:pPr indent="-57150" algn="just">
              <a:spcAft>
                <a:spcPts val="1200"/>
              </a:spcAft>
            </a:pPr>
            <a:endParaRPr lang="en-US" sz="2400" dirty="0">
              <a:solidFill>
                <a:srgbClr val="002060"/>
              </a:solidFill>
            </a:endParaRPr>
          </a:p>
        </p:txBody>
      </p:sp>
      <p:sp>
        <p:nvSpPr>
          <p:cNvPr id="35" name="Rectangle 34"/>
          <p:cNvSpPr/>
          <p:nvPr/>
        </p:nvSpPr>
        <p:spPr>
          <a:xfrm>
            <a:off x="8125820" y="1528740"/>
            <a:ext cx="3474720" cy="210312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lgn="just"/>
            <a:r>
              <a:rPr lang="en-US" sz="2200" b="1" dirty="0">
                <a:solidFill>
                  <a:schemeClr val="tx1">
                    <a:lumMod val="90000"/>
                    <a:lumOff val="10000"/>
                  </a:schemeClr>
                </a:solidFill>
              </a:rPr>
              <a:t>Case 3: </a:t>
            </a:r>
            <a:r>
              <a:rPr lang="en-US" sz="2200" dirty="0">
                <a:solidFill>
                  <a:schemeClr val="tx1">
                    <a:lumMod val="90000"/>
                    <a:lumOff val="10000"/>
                  </a:schemeClr>
                </a:solidFill>
              </a:rPr>
              <a:t>element 7 at last position or element does not found at all, maximum comparison is required</a:t>
            </a:r>
            <a:endParaRPr lang="en-US" sz="2400" dirty="0">
              <a:solidFill>
                <a:srgbClr val="002060"/>
              </a:solidFill>
            </a:endParaRPr>
          </a:p>
        </p:txBody>
      </p:sp>
      <p:sp>
        <p:nvSpPr>
          <p:cNvPr id="4" name="Rectangle 3"/>
          <p:cNvSpPr/>
          <p:nvPr/>
        </p:nvSpPr>
        <p:spPr>
          <a:xfrm>
            <a:off x="1195929" y="3080145"/>
            <a:ext cx="2286000" cy="54864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Best Case </a:t>
            </a:r>
          </a:p>
        </p:txBody>
      </p:sp>
      <p:sp>
        <p:nvSpPr>
          <p:cNvPr id="36" name="Rectangle 35"/>
          <p:cNvSpPr/>
          <p:nvPr/>
        </p:nvSpPr>
        <p:spPr>
          <a:xfrm>
            <a:off x="4964778" y="3080145"/>
            <a:ext cx="2286000" cy="548640"/>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Average Case </a:t>
            </a:r>
          </a:p>
        </p:txBody>
      </p:sp>
      <p:sp>
        <p:nvSpPr>
          <p:cNvPr id="37" name="Rectangle 36"/>
          <p:cNvSpPr/>
          <p:nvPr/>
        </p:nvSpPr>
        <p:spPr>
          <a:xfrm>
            <a:off x="8720180" y="3080145"/>
            <a:ext cx="2286000" cy="548640"/>
          </a:xfrm>
          <a:prstGeom prst="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Worst Case </a:t>
            </a:r>
          </a:p>
        </p:txBody>
      </p:sp>
    </p:spTree>
    <p:extLst>
      <p:ext uri="{BB962C8B-B14F-4D97-AF65-F5344CB8AC3E}">
        <p14:creationId xmlns:p14="http://schemas.microsoft.com/office/powerpoint/2010/main" val="7472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1000"/>
                                        <p:tgtEl>
                                          <p:spTgt spid="3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1000"/>
                                        <p:tgtEl>
                                          <p:spTgt spid="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up)">
                                      <p:cBhvr>
                                        <p:cTn id="47" dur="1000"/>
                                        <p:tgtEl>
                                          <p:spTgt spid="36"/>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1500"/>
                            </p:stCondLst>
                            <p:childTnLst>
                              <p:par>
                                <p:cTn id="53" presetID="22" presetClass="entr" presetSubtype="4"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up)">
                                      <p:cBhvr>
                                        <p:cTn id="65" dur="1000"/>
                                        <p:tgtEl>
                                          <p:spTgt spid="37"/>
                                        </p:tgtEl>
                                      </p:cBhvr>
                                    </p:animEffect>
                                  </p:childTnLst>
                                </p:cTn>
                              </p:par>
                            </p:childTnLst>
                          </p:cTn>
                        </p:par>
                        <p:par>
                          <p:cTn id="66" fill="hold">
                            <p:stCondLst>
                              <p:cond delay="1500"/>
                            </p:stCondLst>
                            <p:childTnLst>
                              <p:par>
                                <p:cTn id="67" presetID="22" presetClass="entr" presetSubtype="1"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500"/>
                                        <p:tgtEl>
                                          <p:spTgt spid="15"/>
                                        </p:tgtEl>
                                      </p:cBhvr>
                                    </p:animEffect>
                                  </p:childTnLst>
                                </p:cTn>
                              </p:par>
                            </p:childTnLst>
                          </p:cTn>
                        </p:par>
                        <p:par>
                          <p:cTn id="70" fill="hold">
                            <p:stCondLst>
                              <p:cond delay="2000"/>
                            </p:stCondLst>
                            <p:childTnLst>
                              <p:par>
                                <p:cTn id="71" presetID="22" presetClass="entr" presetSubtype="2"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right)">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P spid="17" grpId="0" animBg="1"/>
      <p:bldP spid="18" grpId="0" animBg="1"/>
      <p:bldP spid="20" grpId="0" animBg="1"/>
      <p:bldP spid="21" grpId="0" animBg="1"/>
      <p:bldP spid="33" grpId="0" animBg="1"/>
      <p:bldP spid="34" grpId="0" animBg="1"/>
      <p:bldP spid="35" grpId="0" animBg="1"/>
      <p:bldP spid="4"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Algorithm</a:t>
            </a:r>
          </a:p>
        </p:txBody>
      </p:sp>
      <p:graphicFrame>
        <p:nvGraphicFramePr>
          <p:cNvPr id="4" name="Content Placeholder 6"/>
          <p:cNvGraphicFramePr>
            <a:graphicFrameLocks/>
          </p:cNvGraphicFramePr>
          <p:nvPr>
            <p:extLst>
              <p:ext uri="{D42A27DB-BD31-4B8C-83A1-F6EECF244321}">
                <p14:modId xmlns:p14="http://schemas.microsoft.com/office/powerpoint/2010/main" val="2134052292"/>
              </p:ext>
            </p:extLst>
          </p:nvPr>
        </p:nvGraphicFramePr>
        <p:xfrm>
          <a:off x="1473200" y="1263650"/>
          <a:ext cx="9220200" cy="82550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20000"/>
                    </a:ext>
                  </a:extLst>
                </a:gridCol>
                <a:gridCol w="3073400">
                  <a:extLst>
                    <a:ext uri="{9D8B030D-6E8A-4147-A177-3AD203B41FA5}">
                      <a16:colId xmlns:a16="http://schemas.microsoft.com/office/drawing/2014/main" val="20001"/>
                    </a:ext>
                  </a:extLst>
                </a:gridCol>
                <a:gridCol w="3073400">
                  <a:extLst>
                    <a:ext uri="{9D8B030D-6E8A-4147-A177-3AD203B41FA5}">
                      <a16:colId xmlns:a16="http://schemas.microsoft.com/office/drawing/2014/main" val="3362168067"/>
                    </a:ext>
                  </a:extLst>
                </a:gridCol>
              </a:tblGrid>
              <a:tr h="825500">
                <a:tc>
                  <a:txBody>
                    <a:bodyPr/>
                    <a:lstStyle/>
                    <a:p>
                      <a:pPr algn="ctr"/>
                      <a:r>
                        <a:rPr lang="en-US" sz="2400" dirty="0"/>
                        <a:t>Best Case</a:t>
                      </a:r>
                    </a:p>
                  </a:txBody>
                  <a:tcPr anchor="ctr">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3">
                        <a:lumMod val="40000"/>
                        <a:lumOff val="60000"/>
                      </a:schemeClr>
                    </a:solidFill>
                  </a:tcPr>
                </a:tc>
                <a:tc>
                  <a:txBody>
                    <a:bodyPr/>
                    <a:lstStyle/>
                    <a:p>
                      <a:pPr algn="ctr"/>
                      <a:r>
                        <a:rPr lang="en-US" sz="2400" dirty="0"/>
                        <a:t>Average Case</a:t>
                      </a:r>
                    </a:p>
                  </a:txBody>
                  <a:tcPr anchor="ct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2">
                        <a:lumMod val="20000"/>
                        <a:lumOff val="80000"/>
                      </a:schemeClr>
                    </a:solidFill>
                  </a:tcPr>
                </a:tc>
                <a:tc>
                  <a:txBody>
                    <a:bodyPr/>
                    <a:lstStyle/>
                    <a:p>
                      <a:pPr algn="ctr"/>
                      <a:r>
                        <a:rPr lang="en-US" sz="2400" dirty="0"/>
                        <a:t>Worst Case</a:t>
                      </a:r>
                    </a:p>
                  </a:txBody>
                  <a:tcPr anchor="ctr">
                    <a:lnL w="12700" cap="flat" cmpd="sng" algn="ctr">
                      <a:solidFill>
                        <a:srgbClr val="A0144D"/>
                      </a:solidFill>
                      <a:prstDash val="solid"/>
                      <a:round/>
                      <a:headEnd type="none" w="med" len="med"/>
                      <a:tailEnd type="none" w="med" len="med"/>
                    </a:lnL>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73255578"/>
              </p:ext>
            </p:extLst>
          </p:nvPr>
        </p:nvGraphicFramePr>
        <p:xfrm>
          <a:off x="1473200" y="2090293"/>
          <a:ext cx="9220200" cy="70104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1613497744"/>
                    </a:ext>
                  </a:extLst>
                </a:gridCol>
                <a:gridCol w="3073400">
                  <a:extLst>
                    <a:ext uri="{9D8B030D-6E8A-4147-A177-3AD203B41FA5}">
                      <a16:colId xmlns:a16="http://schemas.microsoft.com/office/drawing/2014/main" val="3313175590"/>
                    </a:ext>
                  </a:extLst>
                </a:gridCol>
                <a:gridCol w="3073400">
                  <a:extLst>
                    <a:ext uri="{9D8B030D-6E8A-4147-A177-3AD203B41FA5}">
                      <a16:colId xmlns:a16="http://schemas.microsoft.com/office/drawing/2014/main" val="2972457118"/>
                    </a:ext>
                  </a:extLst>
                </a:gridCol>
              </a:tblGrid>
              <a:tr h="701040">
                <a:tc>
                  <a:txBody>
                    <a:bodyPr/>
                    <a:lstStyle/>
                    <a:p>
                      <a:pPr algn="just"/>
                      <a:r>
                        <a:rPr lang="en-US" sz="2000" b="0" dirty="0"/>
                        <a:t>Resource usage is minimum</a:t>
                      </a:r>
                    </a:p>
                  </a:txBody>
                  <a:tcPr>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solidFill>
                      <a:srgbClr val="F27EBB">
                        <a:alpha val="20000"/>
                      </a:srgbClr>
                    </a:solidFill>
                  </a:tcPr>
                </a:tc>
                <a:tc>
                  <a:txBody>
                    <a:bodyPr/>
                    <a:lstStyle/>
                    <a:p>
                      <a:pPr algn="just"/>
                      <a:r>
                        <a:rPr lang="en-US" sz="2000" b="0" dirty="0"/>
                        <a:t>Resource usage is average</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solidFill>
                      <a:srgbClr val="F27EBB">
                        <a:alpha val="20000"/>
                      </a:srgbClr>
                    </a:solidFill>
                  </a:tcPr>
                </a:tc>
                <a:tc>
                  <a:txBody>
                    <a:bodyPr/>
                    <a:lstStyle/>
                    <a:p>
                      <a:pPr algn="just"/>
                      <a:r>
                        <a:rPr lang="en-US" sz="2000" b="0" dirty="0"/>
                        <a:t>Resource usage is maximum</a:t>
                      </a:r>
                    </a:p>
                  </a:txBody>
                  <a:tcPr>
                    <a:lnL w="12700" cap="flat" cmpd="sng" algn="ctr">
                      <a:solidFill>
                        <a:srgbClr val="A0144D"/>
                      </a:solidFill>
                      <a:prstDash val="solid"/>
                      <a:round/>
                      <a:headEnd type="none" w="med" len="med"/>
                      <a:tailEnd type="none" w="med" len="med"/>
                    </a:lnL>
                    <a:lnT w="12700" cap="flat" cmpd="sng" algn="ctr">
                      <a:solidFill>
                        <a:srgbClr val="A0144D"/>
                      </a:solidFill>
                      <a:prstDash val="solid"/>
                      <a:round/>
                      <a:headEnd type="none" w="med" len="med"/>
                      <a:tailEnd type="none" w="med" len="med"/>
                    </a:lnT>
                    <a:solidFill>
                      <a:srgbClr val="F27EBB">
                        <a:alpha val="20000"/>
                      </a:srgbClr>
                    </a:solidFill>
                  </a:tcPr>
                </a:tc>
                <a:extLst>
                  <a:ext uri="{0D108BD9-81ED-4DB2-BD59-A6C34878D82A}">
                    <a16:rowId xmlns:a16="http://schemas.microsoft.com/office/drawing/2014/main" val="8785423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64715107"/>
              </p:ext>
            </p:extLst>
          </p:nvPr>
        </p:nvGraphicFramePr>
        <p:xfrm>
          <a:off x="1473200" y="2792476"/>
          <a:ext cx="9220200" cy="70104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1613497744"/>
                    </a:ext>
                  </a:extLst>
                </a:gridCol>
                <a:gridCol w="3073400">
                  <a:extLst>
                    <a:ext uri="{9D8B030D-6E8A-4147-A177-3AD203B41FA5}">
                      <a16:colId xmlns:a16="http://schemas.microsoft.com/office/drawing/2014/main" val="3313175590"/>
                    </a:ext>
                  </a:extLst>
                </a:gridCol>
                <a:gridCol w="3073400">
                  <a:extLst>
                    <a:ext uri="{9D8B030D-6E8A-4147-A177-3AD203B41FA5}">
                      <a16:colId xmlns:a16="http://schemas.microsoft.com/office/drawing/2014/main" val="2972457118"/>
                    </a:ext>
                  </a:extLst>
                </a:gridCol>
              </a:tblGrid>
              <a:tr h="701040">
                <a:tc>
                  <a:txBody>
                    <a:bodyPr/>
                    <a:lstStyle/>
                    <a:p>
                      <a:pPr algn="just"/>
                      <a:r>
                        <a:rPr lang="en-US" sz="2000" b="0" dirty="0"/>
                        <a:t>Algorithm’s behavior under optimal condition </a:t>
                      </a:r>
                    </a:p>
                  </a:txBody>
                  <a:tcPr>
                    <a:lnR w="12700" cap="flat" cmpd="sng" algn="ctr">
                      <a:solidFill>
                        <a:srgbClr val="A0144D"/>
                      </a:solidFill>
                      <a:prstDash val="solid"/>
                      <a:round/>
                      <a:headEnd type="none" w="med" len="med"/>
                      <a:tailEnd type="none" w="med" len="med"/>
                    </a:lnR>
                  </a:tcPr>
                </a:tc>
                <a:tc>
                  <a:txBody>
                    <a:bodyPr/>
                    <a:lstStyle/>
                    <a:p>
                      <a:pPr algn="just"/>
                      <a:r>
                        <a:rPr lang="en-US" sz="2000" b="0" dirty="0"/>
                        <a:t>Algorithm’s behavior under random condition </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tcPr>
                </a:tc>
                <a:tc>
                  <a:txBody>
                    <a:bodyPr/>
                    <a:lstStyle/>
                    <a:p>
                      <a:pPr algn="just"/>
                      <a:r>
                        <a:rPr lang="en-US" sz="2000" b="0" dirty="0"/>
                        <a:t>Algorithm’s behavior under the worst condition </a:t>
                      </a:r>
                    </a:p>
                  </a:txBody>
                  <a:tcPr>
                    <a:lnL w="12700" cap="flat" cmpd="sng" algn="ctr">
                      <a:solidFill>
                        <a:srgbClr val="A0144D"/>
                      </a:solidFill>
                      <a:prstDash val="solid"/>
                      <a:round/>
                      <a:headEnd type="none" w="med" len="med"/>
                      <a:tailEnd type="none" w="med" len="med"/>
                    </a:lnL>
                  </a:tcPr>
                </a:tc>
                <a:extLst>
                  <a:ext uri="{0D108BD9-81ED-4DB2-BD59-A6C34878D82A}">
                    <a16:rowId xmlns:a16="http://schemas.microsoft.com/office/drawing/2014/main" val="123291564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77288798"/>
              </p:ext>
            </p:extLst>
          </p:nvPr>
        </p:nvGraphicFramePr>
        <p:xfrm>
          <a:off x="1473200" y="3494659"/>
          <a:ext cx="9220200" cy="70104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1613497744"/>
                    </a:ext>
                  </a:extLst>
                </a:gridCol>
                <a:gridCol w="3073400">
                  <a:extLst>
                    <a:ext uri="{9D8B030D-6E8A-4147-A177-3AD203B41FA5}">
                      <a16:colId xmlns:a16="http://schemas.microsoft.com/office/drawing/2014/main" val="3313175590"/>
                    </a:ext>
                  </a:extLst>
                </a:gridCol>
                <a:gridCol w="3073400">
                  <a:extLst>
                    <a:ext uri="{9D8B030D-6E8A-4147-A177-3AD203B41FA5}">
                      <a16:colId xmlns:a16="http://schemas.microsoft.com/office/drawing/2014/main" val="2972457118"/>
                    </a:ext>
                  </a:extLst>
                </a:gridCol>
              </a:tblGrid>
              <a:tr h="701040">
                <a:tc>
                  <a:txBody>
                    <a:bodyPr/>
                    <a:lstStyle/>
                    <a:p>
                      <a:pPr algn="just"/>
                      <a:r>
                        <a:rPr lang="en-US" sz="2000" b="0" dirty="0"/>
                        <a:t>Minimum number of steps or operations</a:t>
                      </a:r>
                    </a:p>
                  </a:txBody>
                  <a:tcPr>
                    <a:lnR w="12700" cap="flat" cmpd="sng" algn="ctr">
                      <a:solidFill>
                        <a:srgbClr val="A0144D"/>
                      </a:solidFill>
                      <a:prstDash val="solid"/>
                      <a:round/>
                      <a:headEnd type="none" w="med" len="med"/>
                      <a:tailEnd type="none" w="med" len="med"/>
                    </a:lnR>
                    <a:solidFill>
                      <a:srgbClr val="F27EBB">
                        <a:alpha val="20000"/>
                      </a:srgbClr>
                    </a:solidFill>
                  </a:tcPr>
                </a:tc>
                <a:tc>
                  <a:txBody>
                    <a:bodyPr/>
                    <a:lstStyle/>
                    <a:p>
                      <a:pPr algn="just"/>
                      <a:r>
                        <a:rPr lang="en-US" sz="2000" b="0" dirty="0"/>
                        <a:t>Average number of steps or operations</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solidFill>
                      <a:srgbClr val="F27EBB">
                        <a:alpha val="20000"/>
                      </a:srgbClr>
                    </a:solidFill>
                  </a:tcPr>
                </a:tc>
                <a:tc>
                  <a:txBody>
                    <a:bodyPr/>
                    <a:lstStyle/>
                    <a:p>
                      <a:pPr algn="just"/>
                      <a:r>
                        <a:rPr lang="en-US" sz="2000" b="0" dirty="0"/>
                        <a:t>Maximum number of steps or operations</a:t>
                      </a:r>
                    </a:p>
                  </a:txBody>
                  <a:tcPr>
                    <a:lnL w="12700" cap="flat" cmpd="sng" algn="ctr">
                      <a:solidFill>
                        <a:srgbClr val="A0144D"/>
                      </a:solidFill>
                      <a:prstDash val="solid"/>
                      <a:round/>
                      <a:headEnd type="none" w="med" len="med"/>
                      <a:tailEnd type="none" w="med" len="med"/>
                    </a:lnL>
                    <a:solidFill>
                      <a:srgbClr val="F27EBB">
                        <a:alpha val="20000"/>
                      </a:srgbClr>
                    </a:solidFill>
                  </a:tcPr>
                </a:tc>
                <a:extLst>
                  <a:ext uri="{0D108BD9-81ED-4DB2-BD59-A6C34878D82A}">
                    <a16:rowId xmlns:a16="http://schemas.microsoft.com/office/drawing/2014/main" val="39595579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80462091"/>
              </p:ext>
            </p:extLst>
          </p:nvPr>
        </p:nvGraphicFramePr>
        <p:xfrm>
          <a:off x="1473200" y="4196842"/>
          <a:ext cx="9220200" cy="70104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1613497744"/>
                    </a:ext>
                  </a:extLst>
                </a:gridCol>
                <a:gridCol w="3073400">
                  <a:extLst>
                    <a:ext uri="{9D8B030D-6E8A-4147-A177-3AD203B41FA5}">
                      <a16:colId xmlns:a16="http://schemas.microsoft.com/office/drawing/2014/main" val="3313175590"/>
                    </a:ext>
                  </a:extLst>
                </a:gridCol>
                <a:gridCol w="3073400">
                  <a:extLst>
                    <a:ext uri="{9D8B030D-6E8A-4147-A177-3AD203B41FA5}">
                      <a16:colId xmlns:a16="http://schemas.microsoft.com/office/drawing/2014/main" val="2972457118"/>
                    </a:ext>
                  </a:extLst>
                </a:gridCol>
              </a:tblGrid>
              <a:tr h="701040">
                <a:tc>
                  <a:txBody>
                    <a:bodyPr/>
                    <a:lstStyle/>
                    <a:p>
                      <a:pPr algn="just"/>
                      <a:r>
                        <a:rPr lang="en-US" sz="2000" dirty="0"/>
                        <a:t>Lower bound on running time </a:t>
                      </a:r>
                    </a:p>
                  </a:txBody>
                  <a:tcPr>
                    <a:lnR w="12700" cap="flat" cmpd="sng" algn="ctr">
                      <a:solidFill>
                        <a:srgbClr val="A0144D"/>
                      </a:solidFill>
                      <a:prstDash val="solid"/>
                      <a:round/>
                      <a:headEnd type="none" w="med" len="med"/>
                      <a:tailEnd type="none" w="med" len="med"/>
                    </a:lnR>
                  </a:tcPr>
                </a:tc>
                <a:tc>
                  <a:txBody>
                    <a:bodyPr/>
                    <a:lstStyle/>
                    <a:p>
                      <a:pPr algn="just"/>
                      <a:r>
                        <a:rPr lang="en-US" sz="2000" dirty="0"/>
                        <a:t>Average bound on running time </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tcPr>
                </a:tc>
                <a:tc>
                  <a:txBody>
                    <a:bodyPr/>
                    <a:lstStyle/>
                    <a:p>
                      <a:pPr algn="just"/>
                      <a:r>
                        <a:rPr lang="en-US" sz="2000" dirty="0"/>
                        <a:t>Upper bound on running time </a:t>
                      </a:r>
                    </a:p>
                  </a:txBody>
                  <a:tcPr>
                    <a:lnL w="12700" cap="flat" cmpd="sng" algn="ctr">
                      <a:solidFill>
                        <a:srgbClr val="A0144D"/>
                      </a:solidFill>
                      <a:prstDash val="solid"/>
                      <a:round/>
                      <a:headEnd type="none" w="med" len="med"/>
                      <a:tailEnd type="none" w="med" len="med"/>
                    </a:lnL>
                  </a:tcPr>
                </a:tc>
                <a:extLst>
                  <a:ext uri="{0D108BD9-81ED-4DB2-BD59-A6C34878D82A}">
                    <a16:rowId xmlns:a16="http://schemas.microsoft.com/office/drawing/2014/main" val="78193592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76211700"/>
              </p:ext>
            </p:extLst>
          </p:nvPr>
        </p:nvGraphicFramePr>
        <p:xfrm>
          <a:off x="1473200" y="4899025"/>
          <a:ext cx="9220200" cy="701040"/>
        </p:xfrm>
        <a:graphic>
          <a:graphicData uri="http://schemas.openxmlformats.org/drawingml/2006/table">
            <a:tbl>
              <a:tblPr firstRow="1" bandRow="1">
                <a:tableStyleId>{3B4B98B0-60AC-42C2-AFA5-B58CD77FA1E5}</a:tableStyleId>
              </a:tblPr>
              <a:tblGrid>
                <a:gridCol w="3073400">
                  <a:extLst>
                    <a:ext uri="{9D8B030D-6E8A-4147-A177-3AD203B41FA5}">
                      <a16:colId xmlns:a16="http://schemas.microsoft.com/office/drawing/2014/main" val="1613497744"/>
                    </a:ext>
                  </a:extLst>
                </a:gridCol>
                <a:gridCol w="6146800">
                  <a:extLst>
                    <a:ext uri="{9D8B030D-6E8A-4147-A177-3AD203B41FA5}">
                      <a16:colId xmlns:a16="http://schemas.microsoft.com/office/drawing/2014/main" val="3313175590"/>
                    </a:ext>
                  </a:extLst>
                </a:gridCol>
              </a:tblGrid>
              <a:tr h="701040">
                <a:tc>
                  <a:txBody>
                    <a:bodyPr/>
                    <a:lstStyle/>
                    <a:p>
                      <a:pPr algn="just"/>
                      <a:r>
                        <a:rPr lang="en-US" sz="2000" b="0" dirty="0"/>
                        <a:t>Generally do not occur in real</a:t>
                      </a:r>
                    </a:p>
                  </a:txBody>
                  <a:tcPr>
                    <a:lnR w="12700" cap="flat" cmpd="sng" algn="ctr">
                      <a:solidFill>
                        <a:srgbClr val="A0144D"/>
                      </a:solidFill>
                      <a:prstDash val="solid"/>
                      <a:round/>
                      <a:headEnd type="none" w="med" len="med"/>
                      <a:tailEnd type="none" w="med" len="med"/>
                    </a:lnR>
                    <a:lnB w="12700" cap="flat" cmpd="sng" algn="ctr">
                      <a:solidFill>
                        <a:srgbClr val="A0144D"/>
                      </a:solidFill>
                      <a:prstDash val="solid"/>
                      <a:round/>
                      <a:headEnd type="none" w="med" len="med"/>
                      <a:tailEnd type="none" w="med" len="med"/>
                    </a:lnB>
                    <a:solidFill>
                      <a:srgbClr val="F27EBB">
                        <a:alpha val="20000"/>
                      </a:srgbClr>
                    </a:solidFill>
                  </a:tcPr>
                </a:tc>
                <a:tc>
                  <a:txBody>
                    <a:bodyPr/>
                    <a:lstStyle/>
                    <a:p>
                      <a:pPr algn="just"/>
                      <a:r>
                        <a:rPr lang="en-US" sz="2000" b="0" dirty="0">
                          <a:solidFill>
                            <a:srgbClr val="002060"/>
                          </a:solidFill>
                        </a:rPr>
                        <a:t>Average and worst-case performances are the most used in algorithm analysis.</a:t>
                      </a:r>
                    </a:p>
                  </a:txBody>
                  <a:tcPr>
                    <a:lnL w="12700" cap="flat" cmpd="sng" algn="ctr">
                      <a:solidFill>
                        <a:srgbClr val="A0144D"/>
                      </a:solidFill>
                      <a:prstDash val="solid"/>
                      <a:round/>
                      <a:headEnd type="none" w="med" len="med"/>
                      <a:tailEnd type="none" w="med" len="med"/>
                    </a:lnL>
                    <a:lnB w="12700" cap="flat" cmpd="sng" algn="ctr">
                      <a:solidFill>
                        <a:srgbClr val="A0144D"/>
                      </a:solidFill>
                      <a:prstDash val="solid"/>
                      <a:round/>
                      <a:headEnd type="none" w="med" len="med"/>
                      <a:tailEnd type="none" w="med" len="med"/>
                    </a:lnB>
                    <a:solidFill>
                      <a:srgbClr val="F27EBB">
                        <a:alpha val="20000"/>
                      </a:srgbClr>
                    </a:solidFill>
                  </a:tcPr>
                </a:tc>
                <a:extLst>
                  <a:ext uri="{0D108BD9-81ED-4DB2-BD59-A6C34878D82A}">
                    <a16:rowId xmlns:a16="http://schemas.microsoft.com/office/drawing/2014/main" val="3011111935"/>
                  </a:ext>
                </a:extLst>
              </a:tr>
            </a:tbl>
          </a:graphicData>
        </a:graphic>
      </p:graphicFrame>
    </p:spTree>
    <p:extLst>
      <p:ext uri="{BB962C8B-B14F-4D97-AF65-F5344CB8AC3E}">
        <p14:creationId xmlns:p14="http://schemas.microsoft.com/office/powerpoint/2010/main" val="20408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a:p>
            <a:pPr marL="342900" indent="-342900" algn="just">
              <a:buFont typeface="Wingdings" panose="05000000000000000000" pitchFamily="2" charset="2"/>
              <a:buChar char="§"/>
            </a:pPr>
            <a:r>
              <a:rPr lang="en-US" sz="2400" dirty="0">
                <a:solidFill>
                  <a:schemeClr val="bg1"/>
                </a:solidFill>
              </a:rPr>
              <a:t>Suppose, you are writing a program to find a book from the shelf.</a:t>
            </a:r>
          </a:p>
          <a:p>
            <a:pPr marL="342900" indent="-342900" algn="just">
              <a:buFont typeface="Wingdings" panose="05000000000000000000" pitchFamily="2" charset="2"/>
              <a:buChar char="§"/>
            </a:pPr>
            <a:r>
              <a:rPr lang="en-US" sz="2400" dirty="0">
                <a:solidFill>
                  <a:schemeClr val="bg1"/>
                </a:solidFill>
              </a:rPr>
              <a:t>For any required book, it will start checking books one by one from the bottom. </a:t>
            </a:r>
          </a:p>
          <a:p>
            <a:pPr marL="342900" indent="-342900" algn="just">
              <a:buFont typeface="Wingdings" panose="05000000000000000000" pitchFamily="2" charset="2"/>
              <a:buChar char="§"/>
            </a:pPr>
            <a:r>
              <a:rPr lang="en-US" sz="2400" dirty="0">
                <a:solidFill>
                  <a:schemeClr val="bg1"/>
                </a:solidFill>
              </a:rPr>
              <a:t>If you wanted Harry Potter 3, it would only take 3 actions (or tries) because it’s the third book in the sequence. </a:t>
            </a:r>
          </a:p>
          <a:p>
            <a:pPr marL="342900" indent="-342900" algn="just">
              <a:buFont typeface="Wingdings" panose="05000000000000000000" pitchFamily="2" charset="2"/>
              <a:buChar char="§"/>
            </a:pPr>
            <a:r>
              <a:rPr lang="en-US" sz="2400" dirty="0">
                <a:solidFill>
                  <a:schemeClr val="bg1"/>
                </a:solidFill>
              </a:rPr>
              <a:t>If Harry Potter 7 — it’s the last book so it would have to check all 7 books. </a:t>
            </a:r>
          </a:p>
          <a:p>
            <a:pPr marL="342900" indent="-342900" algn="just">
              <a:buFont typeface="Wingdings" panose="05000000000000000000" pitchFamily="2" charset="2"/>
              <a:buChar char="§"/>
            </a:pPr>
            <a:r>
              <a:rPr lang="en-US" sz="2400" dirty="0">
                <a:solidFill>
                  <a:schemeClr val="bg1"/>
                </a:solidFill>
              </a:rPr>
              <a:t>What if there are total 10 books? How about 10,00,000 books? It would take 1 million tries.</a:t>
            </a:r>
          </a:p>
          <a:p>
            <a:pPr algn="just"/>
            <a:endParaRPr lang="en-US" sz="2400" dirty="0">
              <a:solidFill>
                <a:schemeClr val="bg1"/>
              </a:solidFill>
            </a:endParaRPr>
          </a:p>
        </p:txBody>
      </p:sp>
      <p:pic>
        <p:nvPicPr>
          <p:cNvPr id="6" name="Picture 2" descr="http://2.bp.blogspot.com/_5PudbMqUjng/TR5Cu-fq4ZI/AAAAAAAAACk/t_oojdxP-c8/s400/harrypo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07899" y="1962297"/>
            <a:ext cx="4206240" cy="3259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1"/>
            <a:ext cx="6096000" cy="830997"/>
          </a:xfrm>
          <a:prstGeom prst="rect">
            <a:avLst/>
          </a:prstGeom>
          <a:noFill/>
        </p:spPr>
        <p:txBody>
          <a:bodyPr wrap="square" lIns="274320" rtlCol="0" anchor="ctr">
            <a:spAutoFit/>
          </a:bodyPr>
          <a:lstStyle/>
          <a:p>
            <a:pPr>
              <a:lnSpc>
                <a:spcPct val="150000"/>
              </a:lnSpc>
            </a:pPr>
            <a:r>
              <a:rPr lang="en-US" sz="3200" b="1" dirty="0">
                <a:solidFill>
                  <a:srgbClr val="424242"/>
                </a:solidFill>
              </a:rPr>
              <a:t>Book Finder Example </a:t>
            </a:r>
          </a:p>
        </p:txBody>
      </p:sp>
    </p:spTree>
    <p:extLst>
      <p:ext uri="{BB962C8B-B14F-4D97-AF65-F5344CB8AC3E}">
        <p14:creationId xmlns:p14="http://schemas.microsoft.com/office/powerpoint/2010/main" val="271885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Sorting - Example</a:t>
            </a:r>
          </a:p>
        </p:txBody>
      </p:sp>
      <p:sp>
        <p:nvSpPr>
          <p:cNvPr id="3" name="Content Placeholder 2"/>
          <p:cNvSpPr>
            <a:spLocks noGrp="1"/>
          </p:cNvSpPr>
          <p:nvPr>
            <p:ph idx="1"/>
          </p:nvPr>
        </p:nvSpPr>
        <p:spPr/>
        <p:txBody>
          <a:bodyPr/>
          <a:lstStyle/>
          <a:p>
            <a:r>
              <a:rPr lang="en-US" dirty="0"/>
              <a:t>Suppose you are sorting numbers in Ascending / Increasing order.</a:t>
            </a:r>
          </a:p>
          <a:p>
            <a:r>
              <a:rPr lang="en-US" dirty="0"/>
              <a:t>The initial arrangement of given numbers can be in any of the following three orders.</a:t>
            </a:r>
          </a:p>
          <a:p>
            <a:pPr marL="1001712" lvl="1" indent="-457200">
              <a:buFont typeface="+mj-lt"/>
              <a:buAutoNum type="arabicPeriod"/>
            </a:pPr>
            <a:r>
              <a:rPr lang="en-US" dirty="0"/>
              <a:t>Numbers are already in required order, i.e., Ascending order </a:t>
            </a:r>
          </a:p>
          <a:p>
            <a:pPr marL="544512" lvl="1" indent="0">
              <a:buNone/>
            </a:pPr>
            <a:r>
              <a:rPr lang="en-US" dirty="0"/>
              <a:t>No change is required – </a:t>
            </a:r>
            <a:r>
              <a:rPr lang="en-US" b="1" dirty="0">
                <a:solidFill>
                  <a:srgbClr val="A71160"/>
                </a:solidFill>
              </a:rPr>
              <a:t>Best Case</a:t>
            </a:r>
          </a:p>
          <a:p>
            <a:pPr marL="1001712" lvl="1" indent="-457200">
              <a:buFont typeface="+mj-lt"/>
              <a:buAutoNum type="arabicPeriod" startAt="2"/>
            </a:pPr>
            <a:r>
              <a:rPr lang="en-US" dirty="0"/>
              <a:t>Numbers are randomly arranged initially.</a:t>
            </a:r>
          </a:p>
          <a:p>
            <a:pPr marL="544512" lvl="1" indent="0">
              <a:buNone/>
            </a:pPr>
            <a:r>
              <a:rPr lang="en-US" dirty="0"/>
              <a:t>Some numbers will change their position – </a:t>
            </a:r>
            <a:r>
              <a:rPr lang="en-US" b="1" dirty="0">
                <a:solidFill>
                  <a:srgbClr val="A71160"/>
                </a:solidFill>
              </a:rPr>
              <a:t>Average Case</a:t>
            </a:r>
          </a:p>
          <a:p>
            <a:pPr marL="1001712" lvl="1" indent="-457200">
              <a:buFont typeface="+mj-lt"/>
              <a:buAutoNum type="arabicPeriod" startAt="3"/>
            </a:pPr>
            <a:r>
              <a:rPr lang="en-US" dirty="0"/>
              <a:t>Numbers are initially arranged in Descending or Decreasing order. </a:t>
            </a:r>
          </a:p>
          <a:p>
            <a:pPr marL="544512" lvl="1" indent="0">
              <a:buNone/>
            </a:pPr>
            <a:r>
              <a:rPr lang="en-US" dirty="0"/>
              <a:t>All numbers will change their position – </a:t>
            </a:r>
            <a:r>
              <a:rPr lang="en-US" b="1" dirty="0">
                <a:solidFill>
                  <a:srgbClr val="A71160"/>
                </a:solidFill>
              </a:rPr>
              <a:t>Worst Case</a:t>
            </a:r>
          </a:p>
          <a:p>
            <a:pPr marL="1001712" lvl="1" indent="-457200">
              <a:buFont typeface="+mj-lt"/>
              <a:buAutoNum type="arabicPeriod"/>
            </a:pP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825018296"/>
                  </p:ext>
                </p:extLst>
              </p:nvPr>
            </p:nvGraphicFramePr>
            <p:xfrm>
              <a:off x="3623361" y="4342418"/>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1398714470"/>
                        </a:ext>
                      </a:extLst>
                    </a:gridCol>
                  </a:tblGrid>
                  <a:tr h="342331">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825018296"/>
                  </p:ext>
                </p:extLst>
              </p:nvPr>
            </p:nvGraphicFramePr>
            <p:xfrm>
              <a:off x="3623361" y="4342418"/>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1398714470"/>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1149" t="-1515" r="-5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101149" t="-1515" r="-4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201149" t="-1515" r="-3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301149" t="-1515" r="-2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401149" t="-1515" r="-1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501149" t="-1515" r="-2299"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316409004"/>
                  </p:ext>
                </p:extLst>
              </p:nvPr>
            </p:nvGraphicFramePr>
            <p:xfrm>
              <a:off x="3623361" y="4926380"/>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95985421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316409004"/>
                  </p:ext>
                </p:extLst>
              </p:nvPr>
            </p:nvGraphicFramePr>
            <p:xfrm>
              <a:off x="3623361" y="4926380"/>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959854219"/>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1149" t="-1515" r="-5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101149" t="-1515" r="-4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201149" t="-1515" r="-3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301149" t="-1515" r="-2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401149" t="-1515" r="-1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501149" t="-1515" r="-2299"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608931786"/>
                  </p:ext>
                </p:extLst>
              </p:nvPr>
            </p:nvGraphicFramePr>
            <p:xfrm>
              <a:off x="3623361" y="5510343"/>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155601329"/>
                        </a:ext>
                      </a:extLst>
                    </a:gridCol>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608931786"/>
                  </p:ext>
                </p:extLst>
              </p:nvPr>
            </p:nvGraphicFramePr>
            <p:xfrm>
              <a:off x="3623361" y="5510343"/>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155601329"/>
                        </a:ext>
                      </a:extLst>
                    </a:gridCol>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1149" t="-1515" r="-5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101149" t="-1515" r="-4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201149" t="-1515" r="-3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301149" t="-1515" r="-2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401149" t="-1515" r="-1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501149" t="-1515" r="-2299" b="-4545"/>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475290841"/>
                  </p:ext>
                </p:extLst>
              </p:nvPr>
            </p:nvGraphicFramePr>
            <p:xfrm>
              <a:off x="8027721" y="4926380"/>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547585649"/>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475290841"/>
                  </p:ext>
                </p:extLst>
              </p:nvPr>
            </p:nvGraphicFramePr>
            <p:xfrm>
              <a:off x="8027721" y="4926380"/>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547585649"/>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1149" t="-1515" r="-5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101149" t="-1515" r="-4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201149" t="-1515" r="-3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301149" t="-1515" r="-2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401149" t="-1515" r="-1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501149" t="-1515" r="-2299" b="-3030"/>
                          </a:stretch>
                        </a:blipFill>
                      </a:tcPr>
                    </a:tc>
                    <a:extLst>
                      <a:ext uri="{0D108BD9-81ED-4DB2-BD59-A6C34878D82A}">
                        <a16:rowId xmlns:a16="http://schemas.microsoft.com/office/drawing/2014/main" val="10000"/>
                      </a:ext>
                    </a:extLst>
                  </a:tr>
                </a:tbl>
              </a:graphicData>
            </a:graphic>
          </p:graphicFrame>
        </mc:Fallback>
      </mc:AlternateContent>
      <p:cxnSp>
        <p:nvCxnSpPr>
          <p:cNvPr id="8" name="Straight Arrow Connector 7"/>
          <p:cNvCxnSpPr>
            <a:stCxn id="4" idx="3"/>
            <a:endCxn id="7" idx="1"/>
          </p:cNvCxnSpPr>
          <p:nvPr/>
        </p:nvCxnSpPr>
        <p:spPr>
          <a:xfrm>
            <a:off x="6797049" y="4540538"/>
            <a:ext cx="1230672" cy="583962"/>
          </a:xfrm>
          <a:prstGeom prst="straightConnector1">
            <a:avLst/>
          </a:prstGeom>
          <a:ln w="952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7" idx="1"/>
          </p:cNvCxnSpPr>
          <p:nvPr/>
        </p:nvCxnSpPr>
        <p:spPr>
          <a:xfrm>
            <a:off x="6797049" y="5124500"/>
            <a:ext cx="1230672" cy="0"/>
          </a:xfrm>
          <a:prstGeom prst="straightConnector1">
            <a:avLst/>
          </a:prstGeom>
          <a:ln w="63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1"/>
          </p:cNvCxnSpPr>
          <p:nvPr/>
        </p:nvCxnSpPr>
        <p:spPr>
          <a:xfrm flipV="1">
            <a:off x="6797049" y="5124500"/>
            <a:ext cx="1230672" cy="583963"/>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1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500"/>
                                        <p:tgtEl>
                                          <p:spTgt spid="3">
                                            <p:txEl>
                                              <p:pRg st="6" end="6"/>
                                            </p:txEl>
                                          </p:spTgt>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fade">
                                      <p:cBhvr>
                                        <p:cTn id="61" dur="500"/>
                                        <p:tgtEl>
                                          <p:spTgt spid="3">
                                            <p:txEl>
                                              <p:pRg st="7" end="7"/>
                                            </p:txEl>
                                          </p:spTgt>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 Sorting - Example</a:t>
            </a:r>
          </a:p>
        </p:txBody>
      </p:sp>
      <p:sp>
        <p:nvSpPr>
          <p:cNvPr id="3" name="Content Placeholder 2"/>
          <p:cNvSpPr>
            <a:spLocks noGrp="1"/>
          </p:cNvSpPr>
          <p:nvPr>
            <p:ph idx="1"/>
          </p:nvPr>
        </p:nvSpPr>
        <p:spPr/>
        <p:txBody>
          <a:bodyPr/>
          <a:lstStyle/>
          <a:p>
            <a:r>
              <a:rPr lang="en-US" dirty="0"/>
              <a:t>Suppose you are sorting numbers in Ascending / Increasing order.</a:t>
            </a:r>
          </a:p>
          <a:p>
            <a:r>
              <a:rPr lang="en-US" dirty="0"/>
              <a:t>The initial arrangement of given numbers can be in any of the following three orders.</a:t>
            </a:r>
          </a:p>
          <a:p>
            <a:pPr marL="544512" lvl="1" indent="0">
              <a:buNone/>
            </a:pP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176080504"/>
                  </p:ext>
                </p:extLst>
              </p:nvPr>
            </p:nvGraphicFramePr>
            <p:xfrm>
              <a:off x="3623361" y="4786169"/>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1398714470"/>
                        </a:ext>
                      </a:extLst>
                    </a:gridCol>
                  </a:tblGrid>
                  <a:tr h="342331">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176080504"/>
                  </p:ext>
                </p:extLst>
              </p:nvPr>
            </p:nvGraphicFramePr>
            <p:xfrm>
              <a:off x="3623361" y="4786169"/>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1398714470"/>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1149" t="-1515" r="-5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101149" t="-1515" r="-4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201149" t="-1515" r="-3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301149" t="-1515" r="-2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401149" t="-1515" r="-1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lnTlToBr w="12700" cmpd="sng">
                          <a:noFill/>
                          <a:prstDash val="solid"/>
                        </a:lnTlToBr>
                        <a:lnBlToTr w="12700" cmpd="sng">
                          <a:noFill/>
                          <a:prstDash val="solid"/>
                        </a:lnBlToTr>
                        <a:blipFill>
                          <a:blip r:embed="rId2"/>
                          <a:stretch>
                            <a:fillRect l="-501149" t="-1515" r="-2299"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472004732"/>
                  </p:ext>
                </p:extLst>
              </p:nvPr>
            </p:nvGraphicFramePr>
            <p:xfrm>
              <a:off x="3623361" y="5370131"/>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95985421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472004732"/>
                  </p:ext>
                </p:extLst>
              </p:nvPr>
            </p:nvGraphicFramePr>
            <p:xfrm>
              <a:off x="3623361" y="5370131"/>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959854219"/>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1149" t="-1515" r="-5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101149" t="-1515" r="-4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201149" t="-1515" r="-3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301149" t="-1515" r="-2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401149" t="-1515" r="-1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3"/>
                          <a:stretch>
                            <a:fillRect l="-501149" t="-1515" r="-2299" b="-4545"/>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783935437"/>
                  </p:ext>
                </p:extLst>
              </p:nvPr>
            </p:nvGraphicFramePr>
            <p:xfrm>
              <a:off x="3623361" y="5954094"/>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155601329"/>
                        </a:ext>
                      </a:extLst>
                    </a:gridCol>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783935437"/>
                  </p:ext>
                </p:extLst>
              </p:nvPr>
            </p:nvGraphicFramePr>
            <p:xfrm>
              <a:off x="3623361" y="5954094"/>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155601329"/>
                        </a:ext>
                      </a:extLst>
                    </a:gridCol>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1149" t="-1515" r="-5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101149" t="-1515" r="-4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201149" t="-1515" r="-3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301149" t="-1515" r="-2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401149" t="-1515" r="-102299" b="-3030"/>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4"/>
                          <a:stretch>
                            <a:fillRect l="-501149" t="-1515" r="-2299" b="-30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5546818"/>
                  </p:ext>
                </p:extLst>
              </p:nvPr>
            </p:nvGraphicFramePr>
            <p:xfrm>
              <a:off x="8027721" y="5370131"/>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547585649"/>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𝟓</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𝟗</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𝟏𝟐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𝟐𝟑</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IN" sz="2000" b="1" i="1" dirty="0" smtClean="0">
                                    <a:latin typeface="Cambria Math" panose="02040503050406030204" pitchFamily="18" charset="0"/>
                                  </a:rPr>
                                  <m:t>𝟑𝟐</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𝟒𝟏</m:t>
                                </m:r>
                              </m:oMath>
                            </m:oMathPara>
                          </a14:m>
                          <a:endParaRPr lang="en-US" sz="2000" b="1" dirty="0"/>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5546818"/>
                  </p:ext>
                </p:extLst>
              </p:nvPr>
            </p:nvGraphicFramePr>
            <p:xfrm>
              <a:off x="8027721" y="5370131"/>
              <a:ext cx="3173688" cy="396240"/>
            </p:xfrm>
            <a:graphic>
              <a:graphicData uri="http://schemas.openxmlformats.org/drawingml/2006/table">
                <a:tbl>
                  <a:tblPr firstRow="1" bandRow="1">
                    <a:tableStyleId>{5940675A-B579-460E-94D1-54222C63F5DA}</a:tableStyleId>
                  </a:tblPr>
                  <a:tblGrid>
                    <a:gridCol w="528948">
                      <a:extLst>
                        <a:ext uri="{9D8B030D-6E8A-4147-A177-3AD203B41FA5}">
                          <a16:colId xmlns:a16="http://schemas.microsoft.com/office/drawing/2014/main" val="20000"/>
                        </a:ext>
                      </a:extLst>
                    </a:gridCol>
                    <a:gridCol w="528948">
                      <a:extLst>
                        <a:ext uri="{9D8B030D-6E8A-4147-A177-3AD203B41FA5}">
                          <a16:colId xmlns:a16="http://schemas.microsoft.com/office/drawing/2014/main" val="20001"/>
                        </a:ext>
                      </a:extLst>
                    </a:gridCol>
                    <a:gridCol w="528948">
                      <a:extLst>
                        <a:ext uri="{9D8B030D-6E8A-4147-A177-3AD203B41FA5}">
                          <a16:colId xmlns:a16="http://schemas.microsoft.com/office/drawing/2014/main" val="20002"/>
                        </a:ext>
                      </a:extLst>
                    </a:gridCol>
                    <a:gridCol w="528948">
                      <a:extLst>
                        <a:ext uri="{9D8B030D-6E8A-4147-A177-3AD203B41FA5}">
                          <a16:colId xmlns:a16="http://schemas.microsoft.com/office/drawing/2014/main" val="20003"/>
                        </a:ext>
                      </a:extLst>
                    </a:gridCol>
                    <a:gridCol w="528948">
                      <a:extLst>
                        <a:ext uri="{9D8B030D-6E8A-4147-A177-3AD203B41FA5}">
                          <a16:colId xmlns:a16="http://schemas.microsoft.com/office/drawing/2014/main" val="20004"/>
                        </a:ext>
                      </a:extLst>
                    </a:gridCol>
                    <a:gridCol w="528948">
                      <a:extLst>
                        <a:ext uri="{9D8B030D-6E8A-4147-A177-3AD203B41FA5}">
                          <a16:colId xmlns:a16="http://schemas.microsoft.com/office/drawing/2014/main" val="2547585649"/>
                        </a:ext>
                      </a:extLst>
                    </a:gridCol>
                  </a:tblGrid>
                  <a:tr h="396240">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1149" t="-1515" r="-5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101149" t="-1515" r="-4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201149" t="-1515" r="-3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301149" t="-1515" r="-2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401149" t="-1515" r="-102299" b="-4545"/>
                          </a:stretch>
                        </a:blipFill>
                      </a:tcPr>
                    </a:tc>
                    <a:tc>
                      <a:txBody>
                        <a:bodyPr/>
                        <a:lstStyle/>
                        <a:p>
                          <a:endParaRPr lang="en-US"/>
                        </a:p>
                      </a:txBody>
                      <a:tcPr>
                        <a:lnL w="12700" cap="flat" cmpd="sng" algn="ctr">
                          <a:solidFill>
                            <a:srgbClr val="F599C9"/>
                          </a:solidFill>
                          <a:prstDash val="solid"/>
                          <a:round/>
                          <a:headEnd type="none" w="med" len="med"/>
                          <a:tailEnd type="none" w="med" len="med"/>
                        </a:lnL>
                        <a:lnR w="12700" cap="flat" cmpd="sng" algn="ctr">
                          <a:solidFill>
                            <a:srgbClr val="F599C9"/>
                          </a:solidFill>
                          <a:prstDash val="solid"/>
                          <a:round/>
                          <a:headEnd type="none" w="med" len="med"/>
                          <a:tailEnd type="none" w="med" len="med"/>
                        </a:lnR>
                        <a:lnT w="12700" cap="flat" cmpd="sng" algn="ctr">
                          <a:solidFill>
                            <a:srgbClr val="F599C9"/>
                          </a:solidFill>
                          <a:prstDash val="solid"/>
                          <a:round/>
                          <a:headEnd type="none" w="med" len="med"/>
                          <a:tailEnd type="none" w="med" len="med"/>
                        </a:lnT>
                        <a:lnB w="12700" cap="flat" cmpd="sng" algn="ctr">
                          <a:solidFill>
                            <a:srgbClr val="F599C9"/>
                          </a:solidFill>
                          <a:prstDash val="solid"/>
                          <a:round/>
                          <a:headEnd type="none" w="med" len="med"/>
                          <a:tailEnd type="none" w="med" len="med"/>
                        </a:lnB>
                        <a:blipFill>
                          <a:blip r:embed="rId5"/>
                          <a:stretch>
                            <a:fillRect l="-501149" t="-1515" r="-2299" b="-4545"/>
                          </a:stretch>
                        </a:blipFill>
                      </a:tcPr>
                    </a:tc>
                    <a:extLst>
                      <a:ext uri="{0D108BD9-81ED-4DB2-BD59-A6C34878D82A}">
                        <a16:rowId xmlns:a16="http://schemas.microsoft.com/office/drawing/2014/main" val="10000"/>
                      </a:ext>
                    </a:extLst>
                  </a:tr>
                </a:tbl>
              </a:graphicData>
            </a:graphic>
          </p:graphicFrame>
        </mc:Fallback>
      </mc:AlternateContent>
      <p:cxnSp>
        <p:nvCxnSpPr>
          <p:cNvPr id="8" name="Straight Arrow Connector 7"/>
          <p:cNvCxnSpPr>
            <a:stCxn id="4" idx="3"/>
            <a:endCxn id="7" idx="1"/>
          </p:cNvCxnSpPr>
          <p:nvPr/>
        </p:nvCxnSpPr>
        <p:spPr>
          <a:xfrm>
            <a:off x="6797049" y="4984289"/>
            <a:ext cx="1230672" cy="583962"/>
          </a:xfrm>
          <a:prstGeom prst="straightConnector1">
            <a:avLst/>
          </a:prstGeom>
          <a:ln w="952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7" idx="1"/>
          </p:cNvCxnSpPr>
          <p:nvPr/>
        </p:nvCxnSpPr>
        <p:spPr>
          <a:xfrm>
            <a:off x="6797049" y="5568251"/>
            <a:ext cx="1230672" cy="0"/>
          </a:xfrm>
          <a:prstGeom prst="straightConnector1">
            <a:avLst/>
          </a:prstGeom>
          <a:ln w="63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1"/>
          </p:cNvCxnSpPr>
          <p:nvPr/>
        </p:nvCxnSpPr>
        <p:spPr>
          <a:xfrm flipV="1">
            <a:off x="6797049" y="5568251"/>
            <a:ext cx="1230672" cy="583963"/>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1569" y="2012832"/>
            <a:ext cx="3474720" cy="2286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lgn="just"/>
            <a:r>
              <a:rPr lang="en-US" sz="2200" b="1" dirty="0">
                <a:solidFill>
                  <a:schemeClr val="tx1">
                    <a:lumMod val="90000"/>
                    <a:lumOff val="10000"/>
                  </a:schemeClr>
                </a:solidFill>
              </a:rPr>
              <a:t>Case 1: </a:t>
            </a:r>
            <a:r>
              <a:rPr lang="en-US" sz="2200" dirty="0">
                <a:solidFill>
                  <a:schemeClr val="tx1">
                    <a:lumMod val="90000"/>
                    <a:lumOff val="10000"/>
                  </a:schemeClr>
                </a:solidFill>
              </a:rPr>
              <a:t>Numbers are already in required order, i.e., Ascending order </a:t>
            </a:r>
          </a:p>
          <a:p>
            <a:pPr indent="-457200" algn="just"/>
            <a:r>
              <a:rPr lang="en-US" sz="2200" dirty="0">
                <a:solidFill>
                  <a:schemeClr val="tx1">
                    <a:lumMod val="90000"/>
                    <a:lumOff val="10000"/>
                  </a:schemeClr>
                </a:solidFill>
              </a:rPr>
              <a:t>No change is required </a:t>
            </a:r>
            <a:endParaRPr lang="en-US" sz="2400" dirty="0">
              <a:solidFill>
                <a:srgbClr val="002060"/>
              </a:solidFill>
            </a:endParaRPr>
          </a:p>
        </p:txBody>
      </p:sp>
      <p:sp>
        <p:nvSpPr>
          <p:cNvPr id="12" name="Rectangle 11"/>
          <p:cNvSpPr/>
          <p:nvPr/>
        </p:nvSpPr>
        <p:spPr>
          <a:xfrm>
            <a:off x="4370418" y="2012832"/>
            <a:ext cx="3474720" cy="2286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lgn="just"/>
            <a:r>
              <a:rPr lang="en-US" sz="2200" b="1" dirty="0">
                <a:solidFill>
                  <a:schemeClr val="tx1">
                    <a:lumMod val="90000"/>
                    <a:lumOff val="10000"/>
                  </a:schemeClr>
                </a:solidFill>
              </a:rPr>
              <a:t>Case 2: </a:t>
            </a:r>
            <a:r>
              <a:rPr lang="en-US" sz="2200" dirty="0">
                <a:solidFill>
                  <a:schemeClr val="tx1">
                    <a:lumMod val="90000"/>
                    <a:lumOff val="10000"/>
                  </a:schemeClr>
                </a:solidFill>
              </a:rPr>
              <a:t>Numbers are randomly arranged initially. Some numbers will change their position</a:t>
            </a:r>
          </a:p>
          <a:p>
            <a:pPr indent="-57150" algn="just">
              <a:spcAft>
                <a:spcPts val="1200"/>
              </a:spcAft>
            </a:pPr>
            <a:endParaRPr lang="en-US" sz="2400" dirty="0">
              <a:solidFill>
                <a:srgbClr val="002060"/>
              </a:solidFill>
            </a:endParaRPr>
          </a:p>
        </p:txBody>
      </p:sp>
      <p:sp>
        <p:nvSpPr>
          <p:cNvPr id="13" name="Rectangle 12"/>
          <p:cNvSpPr/>
          <p:nvPr/>
        </p:nvSpPr>
        <p:spPr>
          <a:xfrm>
            <a:off x="8125820" y="2012832"/>
            <a:ext cx="3474720" cy="22860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457200" algn="just"/>
            <a:r>
              <a:rPr lang="en-US" sz="2200" b="1" dirty="0">
                <a:solidFill>
                  <a:schemeClr val="tx1">
                    <a:lumMod val="90000"/>
                    <a:lumOff val="10000"/>
                  </a:schemeClr>
                </a:solidFill>
              </a:rPr>
              <a:t>Case 3: </a:t>
            </a:r>
            <a:r>
              <a:rPr lang="en-US" sz="2200" dirty="0">
                <a:solidFill>
                  <a:schemeClr val="tx1">
                    <a:lumMod val="90000"/>
                    <a:lumOff val="10000"/>
                  </a:schemeClr>
                </a:solidFill>
              </a:rPr>
              <a:t>Numbers are initially arranged in Descending order so, all numbers will change their position</a:t>
            </a:r>
            <a:endParaRPr lang="en-US" sz="2400" dirty="0">
              <a:solidFill>
                <a:srgbClr val="002060"/>
              </a:solidFill>
            </a:endParaRPr>
          </a:p>
        </p:txBody>
      </p:sp>
      <p:sp>
        <p:nvSpPr>
          <p:cNvPr id="14" name="Rectangle 13"/>
          <p:cNvSpPr/>
          <p:nvPr/>
        </p:nvSpPr>
        <p:spPr>
          <a:xfrm>
            <a:off x="1195929" y="3752879"/>
            <a:ext cx="2286000" cy="548640"/>
          </a:xfrm>
          <a:prstGeom prst="rect">
            <a:avLst/>
          </a:pr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Best Case </a:t>
            </a:r>
          </a:p>
        </p:txBody>
      </p:sp>
      <p:sp>
        <p:nvSpPr>
          <p:cNvPr id="15" name="Rectangle 14"/>
          <p:cNvSpPr/>
          <p:nvPr/>
        </p:nvSpPr>
        <p:spPr>
          <a:xfrm>
            <a:off x="4964778" y="3752879"/>
            <a:ext cx="2286000" cy="548640"/>
          </a:xfrm>
          <a:prstGeom prst="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Average Case </a:t>
            </a:r>
          </a:p>
        </p:txBody>
      </p:sp>
      <p:sp>
        <p:nvSpPr>
          <p:cNvPr id="16" name="Rectangle 15"/>
          <p:cNvSpPr/>
          <p:nvPr/>
        </p:nvSpPr>
        <p:spPr>
          <a:xfrm>
            <a:off x="8720180" y="3752879"/>
            <a:ext cx="2286000" cy="548640"/>
          </a:xfrm>
          <a:prstGeom prst="rect">
            <a:avLst/>
          </a:prstGeom>
          <a:noFill/>
          <a:ln w="127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71160"/>
                </a:solidFill>
              </a:rPr>
              <a:t>Worst Case </a:t>
            </a:r>
          </a:p>
        </p:txBody>
      </p:sp>
    </p:spTree>
    <p:extLst>
      <p:ext uri="{BB962C8B-B14F-4D97-AF65-F5344CB8AC3E}">
        <p14:creationId xmlns:p14="http://schemas.microsoft.com/office/powerpoint/2010/main" val="429488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000"/>
                                        <p:tgtEl>
                                          <p:spTgt spid="1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10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up)">
                                      <p:cBhvr>
                                        <p:cTn id="7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Average, &amp; Worst Case</a:t>
            </a:r>
          </a:p>
        </p:txBody>
      </p:sp>
      <p:graphicFrame>
        <p:nvGraphicFramePr>
          <p:cNvPr id="5" name="Content Placeholder 6"/>
          <p:cNvGraphicFramePr>
            <a:graphicFrameLocks/>
          </p:cNvGraphicFramePr>
          <p:nvPr>
            <p:extLst>
              <p:ext uri="{D42A27DB-BD31-4B8C-83A1-F6EECF244321}">
                <p14:modId xmlns:p14="http://schemas.microsoft.com/office/powerpoint/2010/main" val="2771057053"/>
              </p:ext>
            </p:extLst>
          </p:nvPr>
        </p:nvGraphicFramePr>
        <p:xfrm>
          <a:off x="1247774" y="1707401"/>
          <a:ext cx="9601199" cy="825500"/>
        </p:xfrm>
        <a:graphic>
          <a:graphicData uri="http://schemas.openxmlformats.org/drawingml/2006/table">
            <a:tbl>
              <a:tblPr firstRow="1" bandRow="1">
                <a:tableStyleId>{3B4B98B0-60AC-42C2-AFA5-B58CD77FA1E5}</a:tableStyleId>
              </a:tblPr>
              <a:tblGrid>
                <a:gridCol w="1906999">
                  <a:extLst>
                    <a:ext uri="{9D8B030D-6E8A-4147-A177-3AD203B41FA5}">
                      <a16:colId xmlns:a16="http://schemas.microsoft.com/office/drawing/2014/main" val="2537892373"/>
                    </a:ext>
                  </a:extLst>
                </a:gridCol>
                <a:gridCol w="2352782">
                  <a:extLst>
                    <a:ext uri="{9D8B030D-6E8A-4147-A177-3AD203B41FA5}">
                      <a16:colId xmlns:a16="http://schemas.microsoft.com/office/drawing/2014/main" val="20000"/>
                    </a:ext>
                  </a:extLst>
                </a:gridCol>
                <a:gridCol w="2527442">
                  <a:extLst>
                    <a:ext uri="{9D8B030D-6E8A-4147-A177-3AD203B41FA5}">
                      <a16:colId xmlns:a16="http://schemas.microsoft.com/office/drawing/2014/main" val="20001"/>
                    </a:ext>
                  </a:extLst>
                </a:gridCol>
                <a:gridCol w="2813976">
                  <a:extLst>
                    <a:ext uri="{9D8B030D-6E8A-4147-A177-3AD203B41FA5}">
                      <a16:colId xmlns:a16="http://schemas.microsoft.com/office/drawing/2014/main" val="3362168067"/>
                    </a:ext>
                  </a:extLst>
                </a:gridCol>
              </a:tblGrid>
              <a:tr h="825500">
                <a:tc>
                  <a:txBody>
                    <a:bodyPr/>
                    <a:lstStyle/>
                    <a:p>
                      <a:pPr algn="ctr"/>
                      <a:r>
                        <a:rPr lang="en-US" sz="2400" dirty="0"/>
                        <a:t>Problem </a:t>
                      </a:r>
                    </a:p>
                  </a:txBody>
                  <a:tcPr anchor="ctr">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noFill/>
                  </a:tcPr>
                </a:tc>
                <a:tc>
                  <a:txBody>
                    <a:bodyPr/>
                    <a:lstStyle/>
                    <a:p>
                      <a:pPr algn="ctr"/>
                      <a:r>
                        <a:rPr lang="en-US" sz="2400" dirty="0"/>
                        <a:t>Best Case</a:t>
                      </a:r>
                    </a:p>
                  </a:txBody>
                  <a:tcPr anchor="ct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3">
                        <a:lumMod val="40000"/>
                        <a:lumOff val="60000"/>
                      </a:schemeClr>
                    </a:solidFill>
                  </a:tcPr>
                </a:tc>
                <a:tc>
                  <a:txBody>
                    <a:bodyPr/>
                    <a:lstStyle/>
                    <a:p>
                      <a:pPr algn="ctr"/>
                      <a:r>
                        <a:rPr lang="en-US" sz="2400" dirty="0"/>
                        <a:t>Average Case</a:t>
                      </a:r>
                    </a:p>
                  </a:txBody>
                  <a:tcPr anchor="ct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2">
                        <a:lumMod val="20000"/>
                        <a:lumOff val="80000"/>
                      </a:schemeClr>
                    </a:solidFill>
                  </a:tcPr>
                </a:tc>
                <a:tc>
                  <a:txBody>
                    <a:bodyPr/>
                    <a:lstStyle/>
                    <a:p>
                      <a:pPr algn="ctr"/>
                      <a:r>
                        <a:rPr lang="en-US" sz="2400" dirty="0"/>
                        <a:t>Worst Case</a:t>
                      </a:r>
                    </a:p>
                  </a:txBody>
                  <a:tcPr anchor="ctr">
                    <a:lnL w="12700" cap="flat" cmpd="sng" algn="ctr">
                      <a:solidFill>
                        <a:srgbClr val="A0144D"/>
                      </a:solidFill>
                      <a:prstDash val="solid"/>
                      <a:round/>
                      <a:headEnd type="none" w="med" len="med"/>
                      <a:tailEnd type="none" w="med" len="med"/>
                    </a:lnL>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10901244"/>
              </p:ext>
            </p:extLst>
          </p:nvPr>
        </p:nvGraphicFramePr>
        <p:xfrm>
          <a:off x="1247773" y="2534044"/>
          <a:ext cx="9601200" cy="701040"/>
        </p:xfrm>
        <a:graphic>
          <a:graphicData uri="http://schemas.openxmlformats.org/drawingml/2006/table">
            <a:tbl>
              <a:tblPr firstRow="1" bandRow="1">
                <a:tableStyleId>{3B4B98B0-60AC-42C2-AFA5-B58CD77FA1E5}</a:tableStyleId>
              </a:tblPr>
              <a:tblGrid>
                <a:gridCol w="1908483">
                  <a:extLst>
                    <a:ext uri="{9D8B030D-6E8A-4147-A177-3AD203B41FA5}">
                      <a16:colId xmlns:a16="http://schemas.microsoft.com/office/drawing/2014/main" val="3789358302"/>
                    </a:ext>
                  </a:extLst>
                </a:gridCol>
                <a:gridCol w="2350078">
                  <a:extLst>
                    <a:ext uri="{9D8B030D-6E8A-4147-A177-3AD203B41FA5}">
                      <a16:colId xmlns:a16="http://schemas.microsoft.com/office/drawing/2014/main" val="1613497744"/>
                    </a:ext>
                  </a:extLst>
                </a:gridCol>
                <a:gridCol w="2530016">
                  <a:extLst>
                    <a:ext uri="{9D8B030D-6E8A-4147-A177-3AD203B41FA5}">
                      <a16:colId xmlns:a16="http://schemas.microsoft.com/office/drawing/2014/main" val="3313175590"/>
                    </a:ext>
                  </a:extLst>
                </a:gridCol>
                <a:gridCol w="2812623">
                  <a:extLst>
                    <a:ext uri="{9D8B030D-6E8A-4147-A177-3AD203B41FA5}">
                      <a16:colId xmlns:a16="http://schemas.microsoft.com/office/drawing/2014/main" val="2972457118"/>
                    </a:ext>
                  </a:extLst>
                </a:gridCol>
              </a:tblGrid>
              <a:tr h="640080">
                <a:tc>
                  <a:txBody>
                    <a:bodyPr/>
                    <a:lstStyle/>
                    <a:p>
                      <a:pPr algn="just"/>
                      <a:r>
                        <a:rPr lang="en-US" sz="2000" b="0" dirty="0">
                          <a:solidFill>
                            <a:srgbClr val="A71160"/>
                          </a:solidFill>
                        </a:rPr>
                        <a:t>Linear Search</a:t>
                      </a:r>
                    </a:p>
                  </a:txBody>
                  <a:tcPr>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solidFill>
                      <a:srgbClr val="F27EBB">
                        <a:alpha val="20000"/>
                      </a:srgbClr>
                    </a:solidFill>
                  </a:tcPr>
                </a:tc>
                <a:tc>
                  <a:txBody>
                    <a:bodyPr/>
                    <a:lstStyle/>
                    <a:p>
                      <a:pPr algn="just"/>
                      <a:r>
                        <a:rPr lang="en-US" sz="2000" b="0" dirty="0"/>
                        <a:t>Element at the first position</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solidFill>
                      <a:srgbClr val="F27EBB">
                        <a:alpha val="20000"/>
                      </a:srgbClr>
                    </a:solidFill>
                  </a:tcPr>
                </a:tc>
                <a:tc>
                  <a:txBody>
                    <a:bodyPr/>
                    <a:lstStyle/>
                    <a:p>
                      <a:pPr algn="just"/>
                      <a:r>
                        <a:rPr lang="en-US" sz="2000" b="0" dirty="0"/>
                        <a:t>Element in any of the middle positions</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lnT w="12700" cap="flat" cmpd="sng" algn="ctr">
                      <a:solidFill>
                        <a:srgbClr val="A0144D"/>
                      </a:solidFill>
                      <a:prstDash val="solid"/>
                      <a:round/>
                      <a:headEnd type="none" w="med" len="med"/>
                      <a:tailEnd type="none" w="med" len="med"/>
                    </a:lnT>
                    <a:solidFill>
                      <a:srgbClr val="F27EBB">
                        <a:alpha val="20000"/>
                      </a:srgbClr>
                    </a:solidFill>
                  </a:tcPr>
                </a:tc>
                <a:tc>
                  <a:txBody>
                    <a:bodyPr/>
                    <a:lstStyle/>
                    <a:p>
                      <a:pPr algn="just"/>
                      <a:r>
                        <a:rPr lang="en-US" sz="2000" b="0" dirty="0"/>
                        <a:t>Element at last position or not present</a:t>
                      </a:r>
                    </a:p>
                  </a:txBody>
                  <a:tcPr>
                    <a:lnL w="12700" cap="flat" cmpd="sng" algn="ctr">
                      <a:solidFill>
                        <a:srgbClr val="A0144D"/>
                      </a:solidFill>
                      <a:prstDash val="solid"/>
                      <a:round/>
                      <a:headEnd type="none" w="med" len="med"/>
                      <a:tailEnd type="none" w="med" len="med"/>
                    </a:lnL>
                    <a:lnT w="12700" cap="flat" cmpd="sng" algn="ctr">
                      <a:solidFill>
                        <a:srgbClr val="A0144D"/>
                      </a:solidFill>
                      <a:prstDash val="solid"/>
                      <a:round/>
                      <a:headEnd type="none" w="med" len="med"/>
                      <a:tailEnd type="none" w="med" len="med"/>
                    </a:lnT>
                    <a:solidFill>
                      <a:srgbClr val="F27EBB">
                        <a:alpha val="20000"/>
                      </a:srgbClr>
                    </a:solidFill>
                  </a:tcPr>
                </a:tc>
                <a:extLst>
                  <a:ext uri="{0D108BD9-81ED-4DB2-BD59-A6C34878D82A}">
                    <a16:rowId xmlns:a16="http://schemas.microsoft.com/office/drawing/2014/main" val="878542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49378192"/>
              </p:ext>
            </p:extLst>
          </p:nvPr>
        </p:nvGraphicFramePr>
        <p:xfrm>
          <a:off x="1247773" y="3235468"/>
          <a:ext cx="9601200" cy="701040"/>
        </p:xfrm>
        <a:graphic>
          <a:graphicData uri="http://schemas.openxmlformats.org/drawingml/2006/table">
            <a:tbl>
              <a:tblPr firstRow="1" bandRow="1">
                <a:tableStyleId>{3B4B98B0-60AC-42C2-AFA5-B58CD77FA1E5}</a:tableStyleId>
              </a:tblPr>
              <a:tblGrid>
                <a:gridCol w="1908786">
                  <a:extLst>
                    <a:ext uri="{9D8B030D-6E8A-4147-A177-3AD203B41FA5}">
                      <a16:colId xmlns:a16="http://schemas.microsoft.com/office/drawing/2014/main" val="2695042085"/>
                    </a:ext>
                  </a:extLst>
                </a:gridCol>
                <a:gridCol w="2345801">
                  <a:extLst>
                    <a:ext uri="{9D8B030D-6E8A-4147-A177-3AD203B41FA5}">
                      <a16:colId xmlns:a16="http://schemas.microsoft.com/office/drawing/2014/main" val="1613497744"/>
                    </a:ext>
                  </a:extLst>
                </a:gridCol>
                <a:gridCol w="2532185">
                  <a:extLst>
                    <a:ext uri="{9D8B030D-6E8A-4147-A177-3AD203B41FA5}">
                      <a16:colId xmlns:a16="http://schemas.microsoft.com/office/drawing/2014/main" val="3313175590"/>
                    </a:ext>
                  </a:extLst>
                </a:gridCol>
                <a:gridCol w="2814428">
                  <a:extLst>
                    <a:ext uri="{9D8B030D-6E8A-4147-A177-3AD203B41FA5}">
                      <a16:colId xmlns:a16="http://schemas.microsoft.com/office/drawing/2014/main" val="2972457118"/>
                    </a:ext>
                  </a:extLst>
                </a:gridCol>
              </a:tblGrid>
              <a:tr h="640080">
                <a:tc>
                  <a:txBody>
                    <a:bodyPr/>
                    <a:lstStyle/>
                    <a:p>
                      <a:pPr algn="just"/>
                      <a:r>
                        <a:rPr lang="en-US" sz="2000" b="0" dirty="0">
                          <a:solidFill>
                            <a:srgbClr val="A71160"/>
                          </a:solidFill>
                        </a:rPr>
                        <a:t>Book Finder</a:t>
                      </a:r>
                    </a:p>
                  </a:txBody>
                  <a:tcPr>
                    <a:lnR w="12700" cap="flat" cmpd="sng" algn="ctr">
                      <a:solidFill>
                        <a:srgbClr val="A0144D"/>
                      </a:solidFill>
                      <a:prstDash val="solid"/>
                      <a:round/>
                      <a:headEnd type="none" w="med" len="med"/>
                      <a:tailEnd type="none" w="med" len="med"/>
                    </a:lnR>
                  </a:tcPr>
                </a:tc>
                <a:tc>
                  <a:txBody>
                    <a:bodyPr/>
                    <a:lstStyle/>
                    <a:p>
                      <a:pPr algn="just"/>
                      <a:r>
                        <a:rPr lang="en-US" sz="2000" b="0" dirty="0"/>
                        <a:t>The first book</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tcPr>
                </a:tc>
                <a:tc>
                  <a:txBody>
                    <a:bodyPr/>
                    <a:lstStyle/>
                    <a:p>
                      <a:pPr algn="just"/>
                      <a:r>
                        <a:rPr lang="en-US" sz="2000" b="0" dirty="0"/>
                        <a:t>Any book in-between</a:t>
                      </a:r>
                    </a:p>
                    <a:p>
                      <a:pPr algn="just"/>
                      <a:endParaRPr lang="en-US" sz="2000" b="0" dirty="0"/>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tcPr>
                </a:tc>
                <a:tc>
                  <a:txBody>
                    <a:bodyPr/>
                    <a:lstStyle/>
                    <a:p>
                      <a:pPr algn="just"/>
                      <a:r>
                        <a:rPr lang="en-US" sz="2000" b="0" dirty="0"/>
                        <a:t>The last book</a:t>
                      </a:r>
                    </a:p>
                  </a:txBody>
                  <a:tcPr>
                    <a:lnL w="12700" cap="flat" cmpd="sng" algn="ctr">
                      <a:solidFill>
                        <a:srgbClr val="A0144D"/>
                      </a:solidFill>
                      <a:prstDash val="solid"/>
                      <a:round/>
                      <a:headEnd type="none" w="med" len="med"/>
                      <a:tailEnd type="none" w="med" len="med"/>
                    </a:lnL>
                  </a:tcPr>
                </a:tc>
                <a:extLst>
                  <a:ext uri="{0D108BD9-81ED-4DB2-BD59-A6C34878D82A}">
                    <a16:rowId xmlns:a16="http://schemas.microsoft.com/office/drawing/2014/main" val="123291564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22006658"/>
              </p:ext>
            </p:extLst>
          </p:nvPr>
        </p:nvGraphicFramePr>
        <p:xfrm>
          <a:off x="1247773" y="3940976"/>
          <a:ext cx="9601200" cy="701040"/>
        </p:xfrm>
        <a:graphic>
          <a:graphicData uri="http://schemas.openxmlformats.org/drawingml/2006/table">
            <a:tbl>
              <a:tblPr firstRow="1" bandRow="1">
                <a:tableStyleId>{3B4B98B0-60AC-42C2-AFA5-B58CD77FA1E5}</a:tableStyleId>
              </a:tblPr>
              <a:tblGrid>
                <a:gridCol w="1903273">
                  <a:extLst>
                    <a:ext uri="{9D8B030D-6E8A-4147-A177-3AD203B41FA5}">
                      <a16:colId xmlns:a16="http://schemas.microsoft.com/office/drawing/2014/main" val="3251830095"/>
                    </a:ext>
                  </a:extLst>
                </a:gridCol>
                <a:gridCol w="2351314">
                  <a:extLst>
                    <a:ext uri="{9D8B030D-6E8A-4147-A177-3AD203B41FA5}">
                      <a16:colId xmlns:a16="http://schemas.microsoft.com/office/drawing/2014/main" val="1613497744"/>
                    </a:ext>
                  </a:extLst>
                </a:gridCol>
                <a:gridCol w="2532185">
                  <a:extLst>
                    <a:ext uri="{9D8B030D-6E8A-4147-A177-3AD203B41FA5}">
                      <a16:colId xmlns:a16="http://schemas.microsoft.com/office/drawing/2014/main" val="3313175590"/>
                    </a:ext>
                  </a:extLst>
                </a:gridCol>
                <a:gridCol w="2814428">
                  <a:extLst>
                    <a:ext uri="{9D8B030D-6E8A-4147-A177-3AD203B41FA5}">
                      <a16:colId xmlns:a16="http://schemas.microsoft.com/office/drawing/2014/main" val="2972457118"/>
                    </a:ext>
                  </a:extLst>
                </a:gridCol>
              </a:tblGrid>
              <a:tr h="701040">
                <a:tc>
                  <a:txBody>
                    <a:bodyPr/>
                    <a:lstStyle/>
                    <a:p>
                      <a:pPr algn="just"/>
                      <a:r>
                        <a:rPr lang="en-US" sz="2000" b="0" dirty="0">
                          <a:solidFill>
                            <a:srgbClr val="A71160"/>
                          </a:solidFill>
                        </a:rPr>
                        <a:t>Sorting </a:t>
                      </a:r>
                    </a:p>
                  </a:txBody>
                  <a:tcPr>
                    <a:lnR w="12700" cap="flat" cmpd="sng" algn="ctr">
                      <a:solidFill>
                        <a:srgbClr val="A0144D"/>
                      </a:solidFill>
                      <a:prstDash val="solid"/>
                      <a:round/>
                      <a:headEnd type="none" w="med" len="med"/>
                      <a:tailEnd type="none" w="med" len="med"/>
                    </a:lnR>
                    <a:solidFill>
                      <a:srgbClr val="F27EBB">
                        <a:alpha val="20000"/>
                      </a:srgbClr>
                    </a:solidFill>
                  </a:tcPr>
                </a:tc>
                <a:tc>
                  <a:txBody>
                    <a:bodyPr/>
                    <a:lstStyle/>
                    <a:p>
                      <a:pPr algn="just"/>
                      <a:r>
                        <a:rPr lang="en-US" sz="2000" b="0" dirty="0"/>
                        <a:t>Already sorted</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solidFill>
                      <a:srgbClr val="F27EBB">
                        <a:alpha val="20000"/>
                      </a:srgbClr>
                    </a:solidFill>
                  </a:tcPr>
                </a:tc>
                <a:tc>
                  <a:txBody>
                    <a:bodyPr/>
                    <a:lstStyle/>
                    <a:p>
                      <a:pPr algn="just"/>
                      <a:r>
                        <a:rPr lang="en-US" sz="2000" b="0" dirty="0"/>
                        <a:t>Randomly arranged</a:t>
                      </a:r>
                    </a:p>
                  </a:txBody>
                  <a:tcPr>
                    <a:lnL w="12700" cap="flat" cmpd="sng" algn="ctr">
                      <a:solidFill>
                        <a:srgbClr val="A0144D"/>
                      </a:solidFill>
                      <a:prstDash val="solid"/>
                      <a:round/>
                      <a:headEnd type="none" w="med" len="med"/>
                      <a:tailEnd type="none" w="med" len="med"/>
                    </a:lnL>
                    <a:lnR w="12700" cap="flat" cmpd="sng" algn="ctr">
                      <a:solidFill>
                        <a:srgbClr val="A0144D"/>
                      </a:solidFill>
                      <a:prstDash val="solid"/>
                      <a:round/>
                      <a:headEnd type="none" w="med" len="med"/>
                      <a:tailEnd type="none" w="med" len="med"/>
                    </a:lnR>
                    <a:solidFill>
                      <a:srgbClr val="F27EBB">
                        <a:alpha val="20000"/>
                      </a:srgbClr>
                    </a:solidFill>
                  </a:tcPr>
                </a:tc>
                <a:tc>
                  <a:txBody>
                    <a:bodyPr/>
                    <a:lstStyle/>
                    <a:p>
                      <a:pPr algn="just"/>
                      <a:r>
                        <a:rPr lang="en-US" sz="2000" b="0" dirty="0"/>
                        <a:t>Sorted in reverse order </a:t>
                      </a:r>
                    </a:p>
                  </a:txBody>
                  <a:tcPr>
                    <a:lnL w="12700" cap="flat" cmpd="sng" algn="ctr">
                      <a:solidFill>
                        <a:srgbClr val="A0144D"/>
                      </a:solidFill>
                      <a:prstDash val="solid"/>
                      <a:round/>
                      <a:headEnd type="none" w="med" len="med"/>
                      <a:tailEnd type="none" w="med" len="med"/>
                    </a:lnL>
                    <a:solidFill>
                      <a:srgbClr val="F27EBB">
                        <a:alpha val="20000"/>
                      </a:srgbClr>
                    </a:solidFill>
                  </a:tcPr>
                </a:tc>
                <a:extLst>
                  <a:ext uri="{0D108BD9-81ED-4DB2-BD59-A6C34878D82A}">
                    <a16:rowId xmlns:a16="http://schemas.microsoft.com/office/drawing/2014/main" val="395955790"/>
                  </a:ext>
                </a:extLst>
              </a:tr>
            </a:tbl>
          </a:graphicData>
        </a:graphic>
      </p:graphicFrame>
    </p:spTree>
    <p:extLst>
      <p:ext uri="{BB962C8B-B14F-4D97-AF65-F5344CB8AC3E}">
        <p14:creationId xmlns:p14="http://schemas.microsoft.com/office/powerpoint/2010/main" val="52846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C854-C88D-43CF-9A21-F4DB7995C19A}"/>
              </a:ext>
            </a:extLst>
          </p:cNvPr>
          <p:cNvSpPr>
            <a:spLocks noGrp="1"/>
          </p:cNvSpPr>
          <p:nvPr>
            <p:ph type="title"/>
          </p:nvPr>
        </p:nvSpPr>
        <p:spPr/>
        <p:txBody>
          <a:bodyPr/>
          <a:lstStyle/>
          <a:p>
            <a:r>
              <a:rPr lang="en-IN" dirty="0"/>
              <a:t>What is a Good Algorithm?</a:t>
            </a:r>
          </a:p>
        </p:txBody>
      </p:sp>
      <p:sp>
        <p:nvSpPr>
          <p:cNvPr id="3" name="Content Placeholder 2">
            <a:extLst>
              <a:ext uri="{FF2B5EF4-FFF2-40B4-BE49-F238E27FC236}">
                <a16:creationId xmlns:a16="http://schemas.microsoft.com/office/drawing/2014/main" id="{C5C838D5-076F-445D-A8E1-71CD1B8B1B2A}"/>
              </a:ext>
            </a:extLst>
          </p:cNvPr>
          <p:cNvSpPr>
            <a:spLocks noGrp="1"/>
          </p:cNvSpPr>
          <p:nvPr>
            <p:ph idx="1"/>
          </p:nvPr>
        </p:nvSpPr>
        <p:spPr/>
        <p:txBody>
          <a:bodyPr/>
          <a:lstStyle/>
          <a:p>
            <a:r>
              <a:rPr lang="en-IN" b="1" dirty="0"/>
              <a:t>Efficient</a:t>
            </a:r>
          </a:p>
          <a:p>
            <a:pPr lvl="1"/>
            <a:r>
              <a:rPr lang="en-IN" dirty="0"/>
              <a:t>Running time</a:t>
            </a:r>
          </a:p>
          <a:p>
            <a:pPr lvl="1"/>
            <a:r>
              <a:rPr lang="en-IN" dirty="0"/>
              <a:t>Space used</a:t>
            </a:r>
          </a:p>
          <a:p>
            <a:r>
              <a:rPr lang="en-IN" b="1" dirty="0"/>
              <a:t>Efficiency as a function of input size</a:t>
            </a:r>
          </a:p>
          <a:p>
            <a:pPr lvl="1"/>
            <a:r>
              <a:rPr lang="en-IN" dirty="0"/>
              <a:t>The number of bits in an input number</a:t>
            </a:r>
          </a:p>
          <a:p>
            <a:pPr lvl="1"/>
            <a:r>
              <a:rPr lang="en-IN" dirty="0"/>
              <a:t>Number of data elements(Numbers and Points)</a:t>
            </a:r>
          </a:p>
        </p:txBody>
      </p:sp>
    </p:spTree>
    <p:extLst>
      <p:ext uri="{BB962C8B-B14F-4D97-AF65-F5344CB8AC3E}">
        <p14:creationId xmlns:p14="http://schemas.microsoft.com/office/powerpoint/2010/main" val="202058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2EF6-8D29-4598-8B44-7D424926F9A6}"/>
              </a:ext>
            </a:extLst>
          </p:cNvPr>
          <p:cNvSpPr>
            <a:spLocks noGrp="1"/>
          </p:cNvSpPr>
          <p:nvPr>
            <p:ph type="title"/>
          </p:nvPr>
        </p:nvSpPr>
        <p:spPr/>
        <p:txBody>
          <a:bodyPr/>
          <a:lstStyle/>
          <a:p>
            <a:r>
              <a:rPr lang="en-IN" dirty="0"/>
              <a:t>Measuring the Running Time </a:t>
            </a:r>
          </a:p>
        </p:txBody>
      </p:sp>
      <p:sp>
        <p:nvSpPr>
          <p:cNvPr id="3" name="Content Placeholder 2">
            <a:extLst>
              <a:ext uri="{FF2B5EF4-FFF2-40B4-BE49-F238E27FC236}">
                <a16:creationId xmlns:a16="http://schemas.microsoft.com/office/drawing/2014/main" id="{B64A3C47-A8C7-495D-8210-A0151A659DC5}"/>
              </a:ext>
            </a:extLst>
          </p:cNvPr>
          <p:cNvSpPr>
            <a:spLocks noGrp="1"/>
          </p:cNvSpPr>
          <p:nvPr>
            <p:ph idx="1"/>
          </p:nvPr>
        </p:nvSpPr>
        <p:spPr/>
        <p:txBody>
          <a:bodyPr/>
          <a:lstStyle/>
          <a:p>
            <a:r>
              <a:rPr lang="en-US" dirty="0"/>
              <a:t>How should we measure the running time of an algorithm?</a:t>
            </a:r>
          </a:p>
          <a:p>
            <a:r>
              <a:rPr lang="en-US" dirty="0"/>
              <a:t>Experimental Study</a:t>
            </a:r>
          </a:p>
          <a:p>
            <a:pPr lvl="1"/>
            <a:r>
              <a:rPr lang="en-US" dirty="0"/>
              <a:t>Write a program that implements the algorithm</a:t>
            </a:r>
          </a:p>
          <a:p>
            <a:pPr lvl="1"/>
            <a:r>
              <a:rPr lang="en-US" dirty="0"/>
              <a:t>Run the program with data sets of varying size and composition.</a:t>
            </a:r>
          </a:p>
          <a:p>
            <a:pPr lvl="1"/>
            <a:r>
              <a:rPr lang="en-US" dirty="0"/>
              <a:t>Use a method like </a:t>
            </a:r>
            <a:r>
              <a:rPr lang="en-US" dirty="0" err="1"/>
              <a:t>System.currentTimeMillis</a:t>
            </a:r>
            <a:r>
              <a:rPr lang="en-US" dirty="0"/>
              <a:t>() to get an accurate measure of the actual running time</a:t>
            </a:r>
            <a:endParaRPr lang="en-IN" dirty="0"/>
          </a:p>
        </p:txBody>
      </p:sp>
      <p:pic>
        <p:nvPicPr>
          <p:cNvPr id="5" name="Picture 4">
            <a:extLst>
              <a:ext uri="{FF2B5EF4-FFF2-40B4-BE49-F238E27FC236}">
                <a16:creationId xmlns:a16="http://schemas.microsoft.com/office/drawing/2014/main" id="{A8C5ADE2-D6CB-43F9-8F70-81325A9D36D0}"/>
              </a:ext>
            </a:extLst>
          </p:cNvPr>
          <p:cNvPicPr>
            <a:picLocks noChangeAspect="1"/>
          </p:cNvPicPr>
          <p:nvPr/>
        </p:nvPicPr>
        <p:blipFill>
          <a:blip r:embed="rId2"/>
          <a:stretch>
            <a:fillRect/>
          </a:stretch>
        </p:blipFill>
        <p:spPr>
          <a:xfrm>
            <a:off x="3435658" y="2741830"/>
            <a:ext cx="4327909" cy="3785845"/>
          </a:xfrm>
          <a:prstGeom prst="rect">
            <a:avLst/>
          </a:prstGeom>
        </p:spPr>
      </p:pic>
    </p:spTree>
    <p:extLst>
      <p:ext uri="{BB962C8B-B14F-4D97-AF65-F5344CB8AC3E}">
        <p14:creationId xmlns:p14="http://schemas.microsoft.com/office/powerpoint/2010/main" val="360265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0" y="530001"/>
            <a:ext cx="8898347" cy="5539978"/>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Analysis of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efficient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Average, Best and Worst case analysis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Asymptotic Notations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Analyzing control statement </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Loop invariant and the correctness of the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Sorting Algorithms and analysis: Bubble sort, Selection sort, Insertion sort, Shell sort and Heap sort</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Sorting in linear time : Bucket sort, Radix sort and Counting sort</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Amortized analysis</a:t>
            </a:r>
          </a:p>
        </p:txBody>
      </p:sp>
    </p:spTree>
    <p:extLst>
      <p:ext uri="{BB962C8B-B14F-4D97-AF65-F5344CB8AC3E}">
        <p14:creationId xmlns:p14="http://schemas.microsoft.com/office/powerpoint/2010/main" val="207109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500"/>
                                        <p:tgtEl>
                                          <p:spTgt spid="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500"/>
                                        <p:tgtEl>
                                          <p:spTgt spid="9">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fade">
                                      <p:cBhvr>
                                        <p:cTn id="43" dur="500"/>
                                        <p:tgtEl>
                                          <p:spTgt spid="9">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pRg st="5" end="5"/>
                                            </p:txEl>
                                          </p:spTgt>
                                        </p:tgtEl>
                                        <p:attrNameLst>
                                          <p:attrName>style.visibility</p:attrName>
                                        </p:attrNameLst>
                                      </p:cBhvr>
                                      <p:to>
                                        <p:strVal val="visible"/>
                                      </p:to>
                                    </p:set>
                                    <p:animEffect transition="in" filter="fade">
                                      <p:cBhvr>
                                        <p:cTn id="48" dur="500"/>
                                        <p:tgtEl>
                                          <p:spTgt spid="9">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xEl>
                                              <p:pRg st="6" end="6"/>
                                            </p:txEl>
                                          </p:spTgt>
                                        </p:tgtEl>
                                        <p:attrNameLst>
                                          <p:attrName>style.visibility</p:attrName>
                                        </p:attrNameLst>
                                      </p:cBhvr>
                                      <p:to>
                                        <p:strVal val="visible"/>
                                      </p:to>
                                    </p:set>
                                    <p:animEffect transition="in" filter="fade">
                                      <p:cBhvr>
                                        <p:cTn id="53" dur="500"/>
                                        <p:tgtEl>
                                          <p:spTgt spid="9">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
                                            <p:txEl>
                                              <p:pRg st="7" end="7"/>
                                            </p:txEl>
                                          </p:spTgt>
                                        </p:tgtEl>
                                        <p:attrNameLst>
                                          <p:attrName>style.visibility</p:attrName>
                                        </p:attrNameLst>
                                      </p:cBhvr>
                                      <p:to>
                                        <p:strVal val="visible"/>
                                      </p:to>
                                    </p:set>
                                    <p:animEffect transition="in" filter="fade">
                                      <p:cBhvr>
                                        <p:cTn id="58" dur="500"/>
                                        <p:tgtEl>
                                          <p:spTgt spid="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Effect transition="in" filter="fade">
                                      <p:cBhvr>
                                        <p:cTn id="63" dur="500"/>
                                        <p:tgtEl>
                                          <p:spTgt spid="9">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xEl>
                                              <p:pRg st="9" end="9"/>
                                            </p:txEl>
                                          </p:spTgt>
                                        </p:tgtEl>
                                        <p:attrNameLst>
                                          <p:attrName>style.visibility</p:attrName>
                                        </p:attrNameLst>
                                      </p:cBhvr>
                                      <p:to>
                                        <p:strVal val="visible"/>
                                      </p:to>
                                    </p:set>
                                    <p:animEffect transition="in" filter="fade">
                                      <p:cBhvr>
                                        <p:cTn id="68"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479F-2957-4F8A-8639-13F46D4905D2}"/>
              </a:ext>
            </a:extLst>
          </p:cNvPr>
          <p:cNvSpPr>
            <a:spLocks noGrp="1"/>
          </p:cNvSpPr>
          <p:nvPr>
            <p:ph type="title"/>
          </p:nvPr>
        </p:nvSpPr>
        <p:spPr/>
        <p:txBody>
          <a:bodyPr/>
          <a:lstStyle/>
          <a:p>
            <a:r>
              <a:rPr lang="en-IN" dirty="0"/>
              <a:t>Limitations of Experimental Studies</a:t>
            </a:r>
          </a:p>
        </p:txBody>
      </p:sp>
      <p:sp>
        <p:nvSpPr>
          <p:cNvPr id="3" name="Content Placeholder 2">
            <a:extLst>
              <a:ext uri="{FF2B5EF4-FFF2-40B4-BE49-F238E27FC236}">
                <a16:creationId xmlns:a16="http://schemas.microsoft.com/office/drawing/2014/main" id="{C0B8A3D5-12B7-4F77-A7ED-AC5932889236}"/>
              </a:ext>
            </a:extLst>
          </p:cNvPr>
          <p:cNvSpPr>
            <a:spLocks noGrp="1"/>
          </p:cNvSpPr>
          <p:nvPr>
            <p:ph idx="1"/>
          </p:nvPr>
        </p:nvSpPr>
        <p:spPr/>
        <p:txBody>
          <a:bodyPr/>
          <a:lstStyle/>
          <a:p>
            <a:r>
              <a:rPr lang="en-US" dirty="0"/>
              <a:t>It is necessary to implement and test the algorithm in order to determine its running time. </a:t>
            </a:r>
          </a:p>
          <a:p>
            <a:r>
              <a:rPr lang="en-US" dirty="0"/>
              <a:t>Experiments can be done only on a limited set of inputs, and may not be indicative of the running time on other inputs not included in the experiment. </a:t>
            </a:r>
          </a:p>
          <a:p>
            <a:r>
              <a:rPr lang="en-US" dirty="0"/>
              <a:t>In order to compare two algorithms, the same hardware and software environments should be used.</a:t>
            </a:r>
            <a:endParaRPr lang="en-IN" dirty="0"/>
          </a:p>
        </p:txBody>
      </p:sp>
    </p:spTree>
    <p:extLst>
      <p:ext uri="{BB962C8B-B14F-4D97-AF65-F5344CB8AC3E}">
        <p14:creationId xmlns:p14="http://schemas.microsoft.com/office/powerpoint/2010/main" val="102401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9F68-71E6-4CF3-B464-BE408439898C}"/>
              </a:ext>
            </a:extLst>
          </p:cNvPr>
          <p:cNvSpPr>
            <a:spLocks noGrp="1"/>
          </p:cNvSpPr>
          <p:nvPr>
            <p:ph type="title"/>
          </p:nvPr>
        </p:nvSpPr>
        <p:spPr/>
        <p:txBody>
          <a:bodyPr/>
          <a:lstStyle/>
          <a:p>
            <a:r>
              <a:rPr lang="en-IN" dirty="0"/>
              <a:t>Best/Worst/Average Case</a:t>
            </a:r>
          </a:p>
        </p:txBody>
      </p:sp>
      <p:sp>
        <p:nvSpPr>
          <p:cNvPr id="3" name="Content Placeholder 2">
            <a:extLst>
              <a:ext uri="{FF2B5EF4-FFF2-40B4-BE49-F238E27FC236}">
                <a16:creationId xmlns:a16="http://schemas.microsoft.com/office/drawing/2014/main" id="{57EF955F-3521-4ECE-8302-AB64820F9C4D}"/>
              </a:ext>
            </a:extLst>
          </p:cNvPr>
          <p:cNvSpPr>
            <a:spLocks noGrp="1"/>
          </p:cNvSpPr>
          <p:nvPr>
            <p:ph idx="1"/>
          </p:nvPr>
        </p:nvSpPr>
        <p:spPr/>
        <p:txBody>
          <a:bodyPr/>
          <a:lstStyle/>
          <a:p>
            <a:r>
              <a:rPr lang="en-US" dirty="0"/>
              <a:t>For a specific size of input n, investigate running times for different input instances:</a:t>
            </a:r>
          </a:p>
          <a:p>
            <a:endParaRPr lang="en-US" dirty="0"/>
          </a:p>
          <a:p>
            <a:endParaRPr lang="en-IN" dirty="0"/>
          </a:p>
        </p:txBody>
      </p:sp>
      <p:pic>
        <p:nvPicPr>
          <p:cNvPr id="5" name="Picture 4">
            <a:extLst>
              <a:ext uri="{FF2B5EF4-FFF2-40B4-BE49-F238E27FC236}">
                <a16:creationId xmlns:a16="http://schemas.microsoft.com/office/drawing/2014/main" id="{C9EEC782-28D8-4A15-85A9-1C15D51EF893}"/>
              </a:ext>
            </a:extLst>
          </p:cNvPr>
          <p:cNvPicPr>
            <a:picLocks noChangeAspect="1"/>
          </p:cNvPicPr>
          <p:nvPr/>
        </p:nvPicPr>
        <p:blipFill>
          <a:blip r:embed="rId2"/>
          <a:stretch>
            <a:fillRect/>
          </a:stretch>
        </p:blipFill>
        <p:spPr>
          <a:xfrm>
            <a:off x="1943100" y="1593836"/>
            <a:ext cx="7319962" cy="4525975"/>
          </a:xfrm>
          <a:prstGeom prst="rect">
            <a:avLst/>
          </a:prstGeom>
        </p:spPr>
      </p:pic>
    </p:spTree>
    <p:extLst>
      <p:ext uri="{BB962C8B-B14F-4D97-AF65-F5344CB8AC3E}">
        <p14:creationId xmlns:p14="http://schemas.microsoft.com/office/powerpoint/2010/main" val="166630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FC97F-D938-42E9-A5EB-CAB466DADE3D}"/>
              </a:ext>
            </a:extLst>
          </p:cNvPr>
          <p:cNvSpPr>
            <a:spLocks noGrp="1"/>
          </p:cNvSpPr>
          <p:nvPr>
            <p:ph type="title"/>
          </p:nvPr>
        </p:nvSpPr>
        <p:spPr/>
        <p:txBody>
          <a:bodyPr/>
          <a:lstStyle/>
          <a:p>
            <a:r>
              <a:rPr lang="en-IN" dirty="0"/>
              <a:t>Best/Worst/Average Case</a:t>
            </a:r>
          </a:p>
        </p:txBody>
      </p:sp>
      <p:sp>
        <p:nvSpPr>
          <p:cNvPr id="3" name="Content Placeholder 2">
            <a:extLst>
              <a:ext uri="{FF2B5EF4-FFF2-40B4-BE49-F238E27FC236}">
                <a16:creationId xmlns:a16="http://schemas.microsoft.com/office/drawing/2014/main" id="{5F3DED43-0838-453E-ABA1-58496C6BDE62}"/>
              </a:ext>
            </a:extLst>
          </p:cNvPr>
          <p:cNvSpPr>
            <a:spLocks noGrp="1"/>
          </p:cNvSpPr>
          <p:nvPr>
            <p:ph idx="1"/>
          </p:nvPr>
        </p:nvSpPr>
        <p:spPr/>
        <p:txBody>
          <a:bodyPr/>
          <a:lstStyle/>
          <a:p>
            <a:r>
              <a:rPr lang="en-US" dirty="0"/>
              <a:t>For inputs of all sizes:</a:t>
            </a:r>
            <a:endParaRPr lang="en-IN" dirty="0"/>
          </a:p>
        </p:txBody>
      </p:sp>
      <p:pic>
        <p:nvPicPr>
          <p:cNvPr id="5" name="Picture 4">
            <a:extLst>
              <a:ext uri="{FF2B5EF4-FFF2-40B4-BE49-F238E27FC236}">
                <a16:creationId xmlns:a16="http://schemas.microsoft.com/office/drawing/2014/main" id="{871DE141-E3C3-46A1-9E3F-E226B192BB64}"/>
              </a:ext>
            </a:extLst>
          </p:cNvPr>
          <p:cNvPicPr>
            <a:picLocks noChangeAspect="1"/>
          </p:cNvPicPr>
          <p:nvPr/>
        </p:nvPicPr>
        <p:blipFill>
          <a:blip r:embed="rId2"/>
          <a:stretch>
            <a:fillRect/>
          </a:stretch>
        </p:blipFill>
        <p:spPr>
          <a:xfrm>
            <a:off x="1979464" y="1510760"/>
            <a:ext cx="8233067" cy="4620517"/>
          </a:xfrm>
          <a:prstGeom prst="rect">
            <a:avLst/>
          </a:prstGeom>
        </p:spPr>
      </p:pic>
    </p:spTree>
    <p:extLst>
      <p:ext uri="{BB962C8B-B14F-4D97-AF65-F5344CB8AC3E}">
        <p14:creationId xmlns:p14="http://schemas.microsoft.com/office/powerpoint/2010/main" val="389485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1850" y="1709738"/>
            <a:ext cx="10515600" cy="2852737"/>
          </a:xfrm>
        </p:spPr>
        <p:txBody>
          <a:bodyPr/>
          <a:lstStyle/>
          <a:p>
            <a:r>
              <a:rPr lang="en-US" dirty="0"/>
              <a:t>Asymptotic Notations</a:t>
            </a:r>
          </a:p>
        </p:txBody>
      </p:sp>
      <p:sp>
        <p:nvSpPr>
          <p:cNvPr id="3" name="Text Placeholder 2"/>
          <p:cNvSpPr>
            <a:spLocks noGrp="1"/>
          </p:cNvSpPr>
          <p:nvPr>
            <p:ph type="body" idx="4294967295"/>
          </p:nvPr>
        </p:nvSpPr>
        <p:spPr>
          <a:xfrm>
            <a:off x="831850" y="4589463"/>
            <a:ext cx="10515600" cy="1500187"/>
          </a:xfrm>
        </p:spPr>
        <p:txBody>
          <a:bodyPr/>
          <a:lstStyle/>
          <a:p>
            <a:endParaRPr lang="en-US" dirty="0"/>
          </a:p>
        </p:txBody>
      </p:sp>
    </p:spTree>
    <p:extLst>
      <p:ext uri="{BB962C8B-B14F-4D97-AF65-F5344CB8AC3E}">
        <p14:creationId xmlns:p14="http://schemas.microsoft.com/office/powerpoint/2010/main" val="3183627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Given two algorithms A1 and A2 for a problem, how do we decide</a:t>
            </a:r>
          </a:p>
        </p:txBody>
      </p:sp>
      <p:sp>
        <p:nvSpPr>
          <p:cNvPr id="3" name="Content Placeholder 2"/>
          <p:cNvSpPr>
            <a:spLocks noGrp="1"/>
          </p:cNvSpPr>
          <p:nvPr>
            <p:ph idx="1"/>
          </p:nvPr>
        </p:nvSpPr>
        <p:spPr>
          <a:xfrm>
            <a:off x="131179" y="711201"/>
            <a:ext cx="11929641" cy="5590565"/>
          </a:xfrm>
        </p:spPr>
        <p:txBody>
          <a:bodyPr/>
          <a:lstStyle/>
          <a:p>
            <a:r>
              <a:rPr lang="en-US" dirty="0"/>
              <a:t>which one runs faster?</a:t>
            </a:r>
          </a:p>
          <a:p>
            <a:r>
              <a:rPr lang="en-US" dirty="0"/>
              <a:t>What we need is a platform independent way of comparing algorithms.</a:t>
            </a:r>
          </a:p>
          <a:p>
            <a:r>
              <a:rPr lang="en-US" dirty="0"/>
              <a:t>Solution: Count the worst-case number of basic operations b(n) for inputs of size n and then </a:t>
            </a:r>
            <a:r>
              <a:rPr lang="en-US" dirty="0" err="1"/>
              <a:t>analyse</a:t>
            </a:r>
            <a:r>
              <a:rPr lang="en-US" dirty="0"/>
              <a:t> how this function b(n) behaves as n grows. This is known as worst-case analysis.</a:t>
            </a:r>
          </a:p>
          <a:p>
            <a:r>
              <a:rPr lang="en-US" dirty="0"/>
              <a:t>Observations regarding worst-case analysis:</a:t>
            </a:r>
          </a:p>
          <a:p>
            <a:pPr lvl="1"/>
            <a:r>
              <a:rPr lang="en-US" dirty="0"/>
              <a:t>Usually, the running time grows with the input size n.</a:t>
            </a:r>
          </a:p>
          <a:p>
            <a:pPr lvl="1"/>
            <a:r>
              <a:rPr lang="en-US" dirty="0"/>
              <a:t>Consider two algorithm A1 and A2 for the same problem. A1 has a worst-case running time (100n + 1) and A2 has a worst-case running time (2n</a:t>
            </a:r>
            <a:r>
              <a:rPr lang="en-US" baseline="30000" dirty="0"/>
              <a:t>2</a:t>
            </a:r>
            <a:r>
              <a:rPr lang="en-US" dirty="0"/>
              <a:t> + 3n + 1). Which one is better?</a:t>
            </a:r>
          </a:p>
          <a:p>
            <a:pPr lvl="2"/>
            <a:r>
              <a:rPr lang="en-US" dirty="0"/>
              <a:t>A2 runs faster for small inputs (e.g., n = 1, 2)</a:t>
            </a:r>
          </a:p>
          <a:p>
            <a:pPr lvl="2"/>
            <a:r>
              <a:rPr lang="en-US" dirty="0"/>
              <a:t>A1 runs faster for all large inputs (for all n ≥ 49)</a:t>
            </a:r>
          </a:p>
          <a:p>
            <a:pPr lvl="1"/>
            <a:r>
              <a:rPr lang="en-US" dirty="0"/>
              <a:t>We would like to make a statement independent of the input size.</a:t>
            </a:r>
          </a:p>
          <a:p>
            <a:pPr lvl="1"/>
            <a:r>
              <a:rPr lang="en-US" b="1" dirty="0"/>
              <a:t>Solution: Asymptotic analysis</a:t>
            </a:r>
          </a:p>
          <a:p>
            <a:pPr lvl="2"/>
            <a:r>
              <a:rPr lang="en-US" dirty="0"/>
              <a:t>We consider the running time for large inputs.</a:t>
            </a:r>
          </a:p>
          <a:p>
            <a:pPr lvl="2"/>
            <a:r>
              <a:rPr lang="en-US" dirty="0"/>
              <a:t>A1 is considered better than A2 since A1 will beat A2 eventually</a:t>
            </a:r>
          </a:p>
        </p:txBody>
      </p:sp>
    </p:spTree>
    <p:extLst>
      <p:ext uri="{BB962C8B-B14F-4D97-AF65-F5344CB8AC3E}">
        <p14:creationId xmlns:p14="http://schemas.microsoft.com/office/powerpoint/2010/main" val="276044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sp>
        <p:nvSpPr>
          <p:cNvPr id="3" name="Content Placeholder 2"/>
          <p:cNvSpPr>
            <a:spLocks noGrp="1"/>
          </p:cNvSpPr>
          <p:nvPr>
            <p:ph idx="1"/>
          </p:nvPr>
        </p:nvSpPr>
        <p:spPr/>
        <p:txBody>
          <a:bodyPr/>
          <a:lstStyle/>
          <a:p>
            <a:pPr marL="0" indent="0">
              <a:buNone/>
            </a:pPr>
            <a:r>
              <a:rPr lang="en-US" b="1" dirty="0"/>
              <a:t>Solution:</a:t>
            </a:r>
            <a:r>
              <a:rPr lang="en-US" dirty="0"/>
              <a:t> Do an asymptotic worst-case analysis.</a:t>
            </a:r>
          </a:p>
          <a:p>
            <a:r>
              <a:rPr lang="en-US" dirty="0"/>
              <a:t>Observations regarding asymptotic worst-case analysis:</a:t>
            </a:r>
          </a:p>
          <a:p>
            <a:r>
              <a:rPr lang="en-US" dirty="0"/>
              <a:t>It is difficult to count the number of operations at an extremely fine level and keep track of these constants.</a:t>
            </a:r>
          </a:p>
          <a:p>
            <a:r>
              <a:rPr lang="en-US" dirty="0"/>
              <a:t>Asymptotic analysis means that we are interested only in the rate of growth of the running time function w.r.t. the input size. For example, note that the rates of growth of functions (n</a:t>
            </a:r>
            <a:r>
              <a:rPr lang="en-US" baseline="30000" dirty="0"/>
              <a:t>2</a:t>
            </a:r>
            <a:r>
              <a:rPr lang="en-US" dirty="0"/>
              <a:t> + 5n + 1) and (n</a:t>
            </a:r>
            <a:r>
              <a:rPr lang="en-US" baseline="30000" dirty="0"/>
              <a:t>2</a:t>
            </a:r>
            <a:r>
              <a:rPr lang="en-US" dirty="0"/>
              <a:t> + 2n + 5) is determined by the n</a:t>
            </a:r>
            <a:r>
              <a:rPr lang="en-US" baseline="30000" dirty="0"/>
              <a:t>2</a:t>
            </a:r>
            <a:r>
              <a:rPr lang="en-US" dirty="0"/>
              <a:t> (quadratic) term. The lower order terms are insignificant. So, we may as well drop them. </a:t>
            </a:r>
          </a:p>
          <a:p>
            <a:r>
              <a:rPr lang="en-US" dirty="0"/>
              <a:t>The nature of growth rate of functions 2n</a:t>
            </a:r>
            <a:r>
              <a:rPr lang="en-US" baseline="30000" dirty="0"/>
              <a:t>2</a:t>
            </a:r>
            <a:r>
              <a:rPr lang="en-US" dirty="0"/>
              <a:t> and 5n</a:t>
            </a:r>
            <a:r>
              <a:rPr lang="en-US" baseline="30000" dirty="0"/>
              <a:t>2</a:t>
            </a:r>
            <a:r>
              <a:rPr lang="en-US" dirty="0"/>
              <a:t> are the same. Both are quadratic functions. It makes sense to drop these constants too when one is interested in the nature of the growth functions.</a:t>
            </a:r>
          </a:p>
          <a:p>
            <a:r>
              <a:rPr lang="en-US" dirty="0">
                <a:solidFill>
                  <a:srgbClr val="C00000"/>
                </a:solidFill>
              </a:rPr>
              <a:t>These constants typically depends upon system you are using, such as hardware, compiler etc.</a:t>
            </a:r>
            <a:r>
              <a:rPr lang="en-US" dirty="0"/>
              <a:t>  </a:t>
            </a:r>
          </a:p>
          <a:p>
            <a:r>
              <a:rPr lang="en-US" dirty="0"/>
              <a:t>We need a notation to capture the above ideas.</a:t>
            </a:r>
          </a:p>
        </p:txBody>
      </p:sp>
    </p:spTree>
    <p:extLst>
      <p:ext uri="{BB962C8B-B14F-4D97-AF65-F5344CB8AC3E}">
        <p14:creationId xmlns:p14="http://schemas.microsoft.com/office/powerpoint/2010/main" val="3284380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lstStyle/>
          <a:p>
            <a:r>
              <a:rPr lang="en-US" dirty="0"/>
              <a:t>The </a:t>
            </a:r>
            <a:r>
              <a:rPr lang="en-US" dirty="0">
                <a:solidFill>
                  <a:srgbClr val="A71160"/>
                </a:solidFill>
              </a:rPr>
              <a:t>theoretical (priori) approach </a:t>
            </a:r>
            <a:r>
              <a:rPr lang="en-US" dirty="0"/>
              <a:t>of analyzing an algorithm to measure the efficiency does not depend on the implementation of the algorithm.   </a:t>
            </a:r>
          </a:p>
          <a:p>
            <a:r>
              <a:rPr lang="en-US" dirty="0"/>
              <a:t>In this approach, the running time of an algorithm is describes as </a:t>
            </a:r>
            <a:r>
              <a:rPr lang="en-US" dirty="0">
                <a:solidFill>
                  <a:srgbClr val="A71160"/>
                </a:solidFill>
              </a:rPr>
              <a:t>Asymptotic Notations. </a:t>
            </a:r>
          </a:p>
          <a:p>
            <a:r>
              <a:rPr lang="en-US" dirty="0"/>
              <a:t>Computing the running time of algorithm’s operations in mathematical units of computation and defining the mathematical formula of its run-time performance is referred to as </a:t>
            </a:r>
            <a:r>
              <a:rPr lang="en-US" dirty="0">
                <a:solidFill>
                  <a:srgbClr val="A71160"/>
                </a:solidFill>
              </a:rPr>
              <a:t>Asymptotic Analysis. </a:t>
            </a:r>
          </a:p>
          <a:p>
            <a:r>
              <a:rPr lang="en-US" dirty="0"/>
              <a:t>An algorithm </a:t>
            </a:r>
            <a:r>
              <a:rPr lang="en-US" dirty="0">
                <a:solidFill>
                  <a:srgbClr val="A71160"/>
                </a:solidFill>
              </a:rPr>
              <a:t>may not have </a:t>
            </a:r>
            <a:r>
              <a:rPr lang="en-US" dirty="0"/>
              <a:t>the same performance for different types of inputs. With the increase in the input size, the performance will change.</a:t>
            </a:r>
          </a:p>
          <a:p>
            <a:r>
              <a:rPr lang="en-US" dirty="0"/>
              <a:t>Asymptotic analysis accomplishes the study of </a:t>
            </a:r>
            <a:r>
              <a:rPr lang="en-US" dirty="0">
                <a:solidFill>
                  <a:srgbClr val="A71160"/>
                </a:solidFill>
              </a:rPr>
              <a:t>change in performance </a:t>
            </a:r>
            <a:r>
              <a:rPr lang="en-US" dirty="0"/>
              <a:t>of the algorithm with the change in the order of the input size.</a:t>
            </a:r>
          </a:p>
          <a:p>
            <a:r>
              <a:rPr lang="en-US" dirty="0"/>
              <a:t>Using Asymptotic analysis, we can very well define the </a:t>
            </a:r>
            <a:r>
              <a:rPr lang="en-US" dirty="0">
                <a:solidFill>
                  <a:srgbClr val="A71160"/>
                </a:solidFill>
              </a:rPr>
              <a:t>best case, average case, and worst case</a:t>
            </a:r>
            <a:r>
              <a:rPr lang="en-US" dirty="0"/>
              <a:t> scenario of an algorithm.</a:t>
            </a:r>
          </a:p>
          <a:p>
            <a:endParaRPr lang="en-US" dirty="0"/>
          </a:p>
        </p:txBody>
      </p:sp>
    </p:spTree>
    <p:extLst>
      <p:ext uri="{BB962C8B-B14F-4D97-AF65-F5344CB8AC3E}">
        <p14:creationId xmlns:p14="http://schemas.microsoft.com/office/powerpoint/2010/main" val="107595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 Notations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Asymptotic notations are mathematical notations used to represent the </a:t>
                </a:r>
                <a:r>
                  <a:rPr lang="en-US" dirty="0">
                    <a:solidFill>
                      <a:srgbClr val="A71160"/>
                    </a:solidFill>
                  </a:rPr>
                  <a:t>time complexity </a:t>
                </a:r>
                <a:r>
                  <a:rPr lang="en-US" dirty="0"/>
                  <a:t>of algorithms for Asymptotic analysis.</a:t>
                </a:r>
              </a:p>
              <a:p>
                <a:r>
                  <a:rPr lang="en-US" dirty="0"/>
                  <a:t>Following are the </a:t>
                </a:r>
                <a:r>
                  <a:rPr lang="en-US" dirty="0">
                    <a:solidFill>
                      <a:srgbClr val="A71160"/>
                    </a:solidFill>
                  </a:rPr>
                  <a:t>commonly used asymptotic notations </a:t>
                </a:r>
                <a:r>
                  <a:rPr lang="en-US" dirty="0"/>
                  <a:t>to calculate the running time complexity of an algorithm.</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Ο</m:t>
                    </m:r>
                  </m:oMath>
                </a14:m>
                <a:r>
                  <a:rPr lang="en-US" dirty="0"/>
                  <a:t> Notation</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Ω</m:t>
                    </m:r>
                  </m:oMath>
                </a14:m>
                <a:r>
                  <a:rPr lang="en-US" dirty="0"/>
                  <a:t> Notation</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θ</m:t>
                    </m:r>
                  </m:oMath>
                </a14:m>
                <a:r>
                  <a:rPr lang="en-US" dirty="0"/>
                  <a:t> Notation</a:t>
                </a:r>
              </a:p>
              <a:p>
                <a:r>
                  <a:rPr lang="en-US" dirty="0"/>
                  <a:t>This is also known as an algorithm’s </a:t>
                </a:r>
                <a:r>
                  <a:rPr lang="en-US" dirty="0">
                    <a:solidFill>
                      <a:srgbClr val="A71160"/>
                    </a:solidFill>
                  </a:rPr>
                  <a:t>growth rate.</a:t>
                </a:r>
              </a:p>
              <a:p>
                <a:r>
                  <a:rPr lang="en-US" dirty="0"/>
                  <a:t>Asymptotic Notations are used,</a:t>
                </a:r>
              </a:p>
              <a:p>
                <a:pPr marL="914400" lvl="1" indent="-457200">
                  <a:buFont typeface="+mj-lt"/>
                  <a:buAutoNum type="arabicPeriod"/>
                </a:pPr>
                <a:r>
                  <a:rPr lang="en-US" dirty="0"/>
                  <a:t>To characterize the </a:t>
                </a:r>
                <a:r>
                  <a:rPr lang="en-US" dirty="0">
                    <a:solidFill>
                      <a:srgbClr val="A71160"/>
                    </a:solidFill>
                  </a:rPr>
                  <a:t>complexity</a:t>
                </a:r>
                <a:r>
                  <a:rPr lang="en-US" dirty="0"/>
                  <a:t> of an algorithm.</a:t>
                </a:r>
              </a:p>
              <a:p>
                <a:pPr marL="914400" lvl="1" indent="-457200">
                  <a:buFont typeface="+mj-lt"/>
                  <a:buAutoNum type="arabicPeriod"/>
                </a:pPr>
                <a:r>
                  <a:rPr lang="en-US" dirty="0"/>
                  <a:t>To compare the </a:t>
                </a:r>
                <a:r>
                  <a:rPr lang="en-US" dirty="0">
                    <a:solidFill>
                      <a:srgbClr val="A71160"/>
                    </a:solidFill>
                  </a:rPr>
                  <a:t>performance</a:t>
                </a:r>
                <a:r>
                  <a:rPr lang="en-US" dirty="0"/>
                  <a:t> of two or more algorithms solving the same problem.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635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marL="514350" indent="-514350">
                  <a:buFont typeface="+mj-lt"/>
                  <a:buAutoNum type="arabicPeriod"/>
                </a:pPr>
                <a14:m>
                  <m:oMath xmlns:m="http://schemas.openxmlformats.org/officeDocument/2006/math">
                    <m:r>
                      <a:rPr lang="en-US" b="1" i="0" dirty="0" smtClean="0">
                        <a:latin typeface="Cambria Math" panose="02040503050406030204" pitchFamily="18" charset="0"/>
                      </a:rPr>
                      <m:t>𝐎</m:t>
                    </m:r>
                  </m:oMath>
                </a14:m>
                <a:r>
                  <a:rPr lang="en-US" dirty="0"/>
                  <a:t>-Notation (Big </a:t>
                </a:r>
                <a14:m>
                  <m:oMath xmlns:m="http://schemas.openxmlformats.org/officeDocument/2006/math">
                    <m:r>
                      <a:rPr lang="en-US" b="1" i="0" dirty="0" smtClean="0">
                        <a:latin typeface="Cambria Math" panose="02040503050406030204" pitchFamily="18" charset="0"/>
                      </a:rPr>
                      <m:t>𝐎</m:t>
                    </m:r>
                  </m:oMath>
                </a14:m>
                <a:r>
                  <a:rPr lang="en-US" dirty="0"/>
                  <a:t> notation) (Upper Bound)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t="-9402" b="-188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notation </a:t>
                </a:r>
                <a14:m>
                  <m:oMath xmlns:m="http://schemas.openxmlformats.org/officeDocument/2006/math">
                    <m:r>
                      <m:rPr>
                        <m:sty m:val="p"/>
                      </m:rPr>
                      <a:rPr lang="en-US" i="0" dirty="0" smtClean="0">
                        <a:latin typeface="Cambria Math" panose="02040503050406030204" pitchFamily="18" charset="0"/>
                      </a:rPr>
                      <m:t>Ο</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is the formal way to express the </a:t>
                </a:r>
                <a:r>
                  <a:rPr lang="en-US" dirty="0">
                    <a:solidFill>
                      <a:srgbClr val="A71160"/>
                    </a:solidFill>
                  </a:rPr>
                  <a:t>upper bound </a:t>
                </a:r>
                <a:r>
                  <a:rPr lang="en-US" dirty="0"/>
                  <a:t>of an algorithm's running time. </a:t>
                </a:r>
              </a:p>
              <a:p>
                <a:r>
                  <a:rPr lang="en-US" dirty="0"/>
                  <a:t>It measures the </a:t>
                </a:r>
                <a:r>
                  <a:rPr lang="en-US" dirty="0">
                    <a:solidFill>
                      <a:srgbClr val="A71160"/>
                    </a:solidFill>
                  </a:rPr>
                  <a:t>worst case time complexity </a:t>
                </a:r>
                <a:r>
                  <a:rPr lang="en-US" dirty="0"/>
                  <a:t>or the longest amount of time an algorithm can possibly take to complete.</a:t>
                </a:r>
              </a:p>
              <a:p>
                <a:r>
                  <a:rPr lang="en-US" dirty="0"/>
                  <a:t>For a given function </a:t>
                </a:r>
                <a14:m>
                  <m:oMath xmlns:m="http://schemas.openxmlformats.org/officeDocument/2006/math">
                    <m:r>
                      <a:rPr lang="en-US" dirty="0">
                        <a:latin typeface="Cambria Math" panose="02040503050406030204" pitchFamily="18" charset="0"/>
                      </a:rPr>
                      <m:t>𝑔</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m:t>
                    </m:r>
                  </m:oMath>
                </a14:m>
                <a:r>
                  <a:rPr lang="en-US" dirty="0"/>
                  <a:t>, we denote by </a:t>
                </a:r>
                <a14:m>
                  <m:oMath xmlns:m="http://schemas.openxmlformats.org/officeDocument/2006/math">
                    <m:r>
                      <m:rPr>
                        <m:sty m:val="p"/>
                      </m:rPr>
                      <a:rPr lang="en-US" dirty="0">
                        <a:latin typeface="Cambria Math" panose="02040503050406030204" pitchFamily="18" charset="0"/>
                      </a:rPr>
                      <m:t>Ο</m:t>
                    </m:r>
                    <m:r>
                      <a:rPr lang="en-US" dirty="0">
                        <a:latin typeface="Cambria Math" panose="02040503050406030204" pitchFamily="18" charset="0"/>
                      </a:rPr>
                      <m:t>(</m:t>
                    </m:r>
                    <m:r>
                      <a:rPr lang="en-US" dirty="0">
                        <a:latin typeface="Cambria Math" panose="02040503050406030204" pitchFamily="18" charset="0"/>
                      </a:rPr>
                      <m:t>𝑔</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 </m:t>
                    </m:r>
                  </m:oMath>
                </a14:m>
                <a:r>
                  <a:rPr lang="en-US" dirty="0"/>
                  <a:t>the set of functions,</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9727" y="2765582"/>
                <a:ext cx="11215692" cy="731520"/>
              </a:xfrm>
              <a:prstGeom prst="roundRect">
                <a:avLst/>
              </a:prstGeom>
              <a:solidFill>
                <a:schemeClr val="accent6">
                  <a:lumMod val="20000"/>
                  <a:lumOff val="80000"/>
                </a:schemeClr>
              </a:solidFill>
            </p:spPr>
            <p:txBody>
              <a:bodyPr wrap="square" rtlCol="0" anchor="ctr">
                <a:spAutoFit/>
              </a:bodyPr>
              <a:lstStyle/>
              <a:p>
                <a14:m>
                  <m:oMath xmlns:m="http://schemas.openxmlformats.org/officeDocument/2006/math">
                    <m:r>
                      <m:rPr>
                        <m:sty m:val="p"/>
                      </m:rPr>
                      <a:rPr lang="en-US" sz="2200" b="0" i="0" dirty="0" smtClean="0">
                        <a:solidFill>
                          <a:srgbClr val="002060"/>
                        </a:solidFill>
                        <a:latin typeface="Cambria Math" panose="02040503050406030204" pitchFamily="18" charset="0"/>
                      </a:rPr>
                      <m:t>Ο</m:t>
                    </m:r>
                    <m:r>
                      <a:rPr lang="en-US" sz="2200" b="0" i="0" dirty="0">
                        <a:solidFill>
                          <a:srgbClr val="002060"/>
                        </a:solidFill>
                        <a:latin typeface="Cambria Math" panose="02040503050406030204" pitchFamily="18" charset="0"/>
                      </a:rPr>
                      <m:t>(</m:t>
                    </m:r>
                    <m:r>
                      <m:rPr>
                        <m:sty m:val="p"/>
                      </m:rPr>
                      <a:rPr lang="en-US" sz="2200" b="0" i="0" dirty="0">
                        <a:solidFill>
                          <a:srgbClr val="002060"/>
                        </a:solidFill>
                        <a:latin typeface="Cambria Math" panose="02040503050406030204" pitchFamily="18" charset="0"/>
                      </a:rPr>
                      <m:t>g</m:t>
                    </m:r>
                    <m:r>
                      <a:rPr lang="en-US" sz="2200" b="0" i="0" dirty="0">
                        <a:solidFill>
                          <a:srgbClr val="002060"/>
                        </a:solidFill>
                        <a:latin typeface="Cambria Math" panose="02040503050406030204" pitchFamily="18" charset="0"/>
                      </a:rPr>
                      <m:t>(</m:t>
                    </m:r>
                    <m:r>
                      <m:rPr>
                        <m:sty m:val="p"/>
                      </m:rPr>
                      <a:rPr lang="en-US" sz="2200" b="0" i="0" dirty="0">
                        <a:solidFill>
                          <a:srgbClr val="002060"/>
                        </a:solidFill>
                        <a:latin typeface="Cambria Math" panose="02040503050406030204" pitchFamily="18" charset="0"/>
                      </a:rPr>
                      <m:t>n</m:t>
                    </m:r>
                    <m:r>
                      <a:rPr lang="en-US" sz="2200" b="0" i="0" dirty="0">
                        <a:solidFill>
                          <a:srgbClr val="002060"/>
                        </a:solidFill>
                        <a:latin typeface="Cambria Math" panose="02040503050406030204" pitchFamily="18" charset="0"/>
                      </a:rPr>
                      <m:t>)) </m:t>
                    </m:r>
                  </m:oMath>
                </a14:m>
                <a:r>
                  <a:rPr lang="en-US" sz="2200" dirty="0">
                    <a:solidFill>
                      <a:srgbClr val="002060"/>
                    </a:solidFill>
                  </a:rPr>
                  <a:t>= {</a:t>
                </a:r>
                <a14:m>
                  <m:oMath xmlns:m="http://schemas.openxmlformats.org/officeDocument/2006/math">
                    <m:r>
                      <m:rPr>
                        <m:sty m:val="p"/>
                      </m:rPr>
                      <a:rPr lang="en-US" sz="2200" b="0" i="0" dirty="0" smtClean="0">
                        <a:solidFill>
                          <a:srgbClr val="002060"/>
                        </a:solidFill>
                        <a:latin typeface="Cambria Math" panose="02040503050406030204" pitchFamily="18" charset="0"/>
                      </a:rPr>
                      <m:t>f</m:t>
                    </m:r>
                    <m:r>
                      <a:rPr lang="en-US" sz="2200" b="0" i="0" dirty="0" smtClean="0">
                        <a:solidFill>
                          <a:srgbClr val="002060"/>
                        </a:solidFill>
                        <a:latin typeface="Cambria Math" panose="02040503050406030204" pitchFamily="18" charset="0"/>
                      </a:rPr>
                      <m:t>(</m:t>
                    </m:r>
                    <m:r>
                      <m:rPr>
                        <m:sty m:val="p"/>
                      </m:rPr>
                      <a:rPr lang="en-US" sz="2200" b="0" i="0" dirty="0" smtClean="0">
                        <a:solidFill>
                          <a:srgbClr val="002060"/>
                        </a:solidFill>
                        <a:latin typeface="Cambria Math" panose="02040503050406030204" pitchFamily="18" charset="0"/>
                      </a:rPr>
                      <m:t>n</m:t>
                    </m:r>
                    <m:r>
                      <a:rPr lang="en-US" sz="2200" b="0" i="0" dirty="0" smtClean="0">
                        <a:solidFill>
                          <a:srgbClr val="002060"/>
                        </a:solidFill>
                        <a:latin typeface="Cambria Math" panose="02040503050406030204" pitchFamily="18" charset="0"/>
                      </a:rPr>
                      <m:t>)</m:t>
                    </m:r>
                  </m:oMath>
                </a14:m>
                <a:r>
                  <a:rPr lang="en-US" sz="2200" dirty="0">
                    <a:solidFill>
                      <a:srgbClr val="002060"/>
                    </a:solidFill>
                  </a:rPr>
                  <a:t> : there exist positive constants </a:t>
                </a:r>
                <a14:m>
                  <m:oMath xmlns:m="http://schemas.openxmlformats.org/officeDocument/2006/math">
                    <m:r>
                      <m:rPr>
                        <m:sty m:val="p"/>
                      </m:rPr>
                      <a:rPr lang="en-US" sz="2200" b="0" i="0" dirty="0" smtClean="0">
                        <a:solidFill>
                          <a:srgbClr val="002060"/>
                        </a:solidFill>
                        <a:latin typeface="Cambria Math" panose="02040503050406030204" pitchFamily="18" charset="0"/>
                      </a:rPr>
                      <m:t>c</m:t>
                    </m:r>
                  </m:oMath>
                </a14:m>
                <a:r>
                  <a:rPr lang="en-US" sz="2200" dirty="0">
                    <a:solidFill>
                      <a:srgbClr val="002060"/>
                    </a:solidFill>
                  </a:rPr>
                  <a:t> and </a:t>
                </a:r>
                <a14:m>
                  <m:oMath xmlns:m="http://schemas.openxmlformats.org/officeDocument/2006/math">
                    <m:r>
                      <m:rPr>
                        <m:sty m:val="p"/>
                      </m:rPr>
                      <a:rPr lang="en-US" sz="2200" b="0" i="0" dirty="0" smtClean="0">
                        <a:solidFill>
                          <a:srgbClr val="002060"/>
                        </a:solidFill>
                        <a:latin typeface="Cambria Math" panose="02040503050406030204" pitchFamily="18" charset="0"/>
                      </a:rPr>
                      <m:t>n</m:t>
                    </m:r>
                    <m:r>
                      <a:rPr lang="en-US" sz="2200" b="0" i="0" baseline="-25000" dirty="0">
                        <a:solidFill>
                          <a:srgbClr val="002060"/>
                        </a:solidFill>
                        <a:latin typeface="Cambria Math" panose="02040503050406030204" pitchFamily="18" charset="0"/>
                      </a:rPr>
                      <m:t>0</m:t>
                    </m:r>
                  </m:oMath>
                </a14:m>
                <a:r>
                  <a:rPr lang="en-US" sz="2200" dirty="0">
                    <a:solidFill>
                      <a:srgbClr val="002060"/>
                    </a:solidFill>
                  </a:rPr>
                  <a:t> such that </a:t>
                </a:r>
                <a14:m>
                  <m:oMath xmlns:m="http://schemas.openxmlformats.org/officeDocument/2006/math">
                    <m:r>
                      <a:rPr lang="en-US" sz="2200" b="0" i="0" dirty="0" smtClean="0">
                        <a:solidFill>
                          <a:srgbClr val="002060"/>
                        </a:solidFill>
                        <a:latin typeface="Cambria Math" panose="02040503050406030204" pitchFamily="18" charset="0"/>
                      </a:rPr>
                      <m:t>0≤</m:t>
                    </m:r>
                    <m:r>
                      <m:rPr>
                        <m:sty m:val="p"/>
                      </m:rPr>
                      <a:rPr lang="en-US" sz="2200" b="0" i="0" dirty="0" smtClean="0">
                        <a:solidFill>
                          <a:srgbClr val="002060"/>
                        </a:solidFill>
                        <a:latin typeface="Cambria Math" panose="02040503050406030204" pitchFamily="18" charset="0"/>
                      </a:rPr>
                      <m:t>f</m:t>
                    </m:r>
                    <m:r>
                      <a:rPr lang="en-US" sz="2200" b="0" i="0" dirty="0" smtClean="0">
                        <a:solidFill>
                          <a:srgbClr val="002060"/>
                        </a:solidFill>
                        <a:latin typeface="Cambria Math" panose="02040503050406030204" pitchFamily="18" charset="0"/>
                      </a:rPr>
                      <m:t>(</m:t>
                    </m:r>
                    <m:r>
                      <m:rPr>
                        <m:sty m:val="p"/>
                      </m:rPr>
                      <a:rPr lang="en-US" sz="2200" b="0" i="0" dirty="0" smtClean="0">
                        <a:solidFill>
                          <a:srgbClr val="002060"/>
                        </a:solidFill>
                        <a:latin typeface="Cambria Math" panose="02040503050406030204" pitchFamily="18" charset="0"/>
                      </a:rPr>
                      <m:t>n</m:t>
                    </m:r>
                    <m:r>
                      <a:rPr lang="en-US" sz="2200" b="0" i="0" dirty="0" smtClean="0">
                        <a:solidFill>
                          <a:srgbClr val="002060"/>
                        </a:solidFill>
                        <a:latin typeface="Cambria Math" panose="02040503050406030204" pitchFamily="18" charset="0"/>
                      </a:rPr>
                      <m:t>)≤</m:t>
                    </m:r>
                    <m:r>
                      <m:rPr>
                        <m:sty m:val="p"/>
                      </m:rPr>
                      <a:rPr lang="en-US" sz="2200" b="0" i="0" dirty="0" smtClean="0">
                        <a:solidFill>
                          <a:srgbClr val="002060"/>
                        </a:solidFill>
                        <a:latin typeface="Cambria Math" panose="02040503050406030204" pitchFamily="18" charset="0"/>
                      </a:rPr>
                      <m:t>cg</m:t>
                    </m:r>
                    <m:r>
                      <a:rPr lang="en-US" sz="2200" b="0" i="0" dirty="0" smtClean="0">
                        <a:solidFill>
                          <a:srgbClr val="002060"/>
                        </a:solidFill>
                        <a:latin typeface="Cambria Math" panose="02040503050406030204" pitchFamily="18" charset="0"/>
                      </a:rPr>
                      <m:t>(</m:t>
                    </m:r>
                    <m:r>
                      <m:rPr>
                        <m:sty m:val="p"/>
                      </m:rPr>
                      <a:rPr lang="en-US" sz="2200" b="0" i="0" dirty="0" smtClean="0">
                        <a:solidFill>
                          <a:srgbClr val="002060"/>
                        </a:solidFill>
                        <a:latin typeface="Cambria Math" panose="02040503050406030204" pitchFamily="18" charset="0"/>
                      </a:rPr>
                      <m:t>n</m:t>
                    </m:r>
                    <m:r>
                      <a:rPr lang="en-US" sz="2200" b="0" i="0" dirty="0" smtClean="0">
                        <a:solidFill>
                          <a:srgbClr val="002060"/>
                        </a:solidFill>
                        <a:latin typeface="Cambria Math" panose="02040503050406030204" pitchFamily="18" charset="0"/>
                      </a:rPr>
                      <m:t>) </m:t>
                    </m:r>
                  </m:oMath>
                </a14:m>
                <a:r>
                  <a:rPr lang="en-US" sz="2200" dirty="0">
                    <a:solidFill>
                      <a:srgbClr val="002060"/>
                    </a:solidFill>
                  </a:rPr>
                  <a:t>for all </a:t>
                </a:r>
                <a14:m>
                  <m:oMath xmlns:m="http://schemas.openxmlformats.org/officeDocument/2006/math">
                    <m:r>
                      <m:rPr>
                        <m:sty m:val="p"/>
                      </m:rPr>
                      <a:rPr lang="en-US" sz="2200" b="0" i="0" dirty="0">
                        <a:solidFill>
                          <a:srgbClr val="002060"/>
                        </a:solidFill>
                        <a:latin typeface="Cambria Math" panose="02040503050406030204" pitchFamily="18" charset="0"/>
                      </a:rPr>
                      <m:t>n</m:t>
                    </m:r>
                    <m:r>
                      <a:rPr lang="en-US" sz="2200" b="0" i="0" baseline="-25000" dirty="0">
                        <a:solidFill>
                          <a:srgbClr val="002060"/>
                        </a:solidFill>
                        <a:latin typeface="Cambria Math" panose="02040503050406030204" pitchFamily="18" charset="0"/>
                      </a:rPr>
                      <m:t>0</m:t>
                    </m:r>
                    <m:r>
                      <a:rPr lang="en-US" sz="2200" b="0" i="0" dirty="0">
                        <a:solidFill>
                          <a:srgbClr val="002060"/>
                        </a:solidFill>
                        <a:latin typeface="Cambria Math" panose="02040503050406030204" pitchFamily="18" charset="0"/>
                      </a:rPr>
                      <m:t>≤</m:t>
                    </m:r>
                    <m:r>
                      <m:rPr>
                        <m:sty m:val="p"/>
                      </m:rPr>
                      <a:rPr lang="en-US" sz="2200" b="0" i="0" dirty="0">
                        <a:solidFill>
                          <a:srgbClr val="002060"/>
                        </a:solidFill>
                        <a:latin typeface="Cambria Math" panose="02040503050406030204" pitchFamily="18" charset="0"/>
                      </a:rPr>
                      <m:t>n</m:t>
                    </m:r>
                  </m:oMath>
                </a14:m>
                <a:r>
                  <a:rPr lang="en-US" sz="2200" dirty="0">
                    <a:solidFill>
                      <a:srgbClr val="002060"/>
                    </a:solidFill>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269727" y="2765582"/>
                <a:ext cx="11215692" cy="731520"/>
              </a:xfrm>
              <a:prstGeom prst="roundRect">
                <a:avLst/>
              </a:prstGeom>
              <a:blipFill rotWithShape="0">
                <a:blip r:embed="rId4"/>
                <a:stretch>
                  <a:fillRect r="-163"/>
                </a:stretch>
              </a:blipFill>
            </p:spPr>
            <p:txBody>
              <a:bodyPr/>
              <a:lstStyle/>
              <a:p>
                <a:r>
                  <a:rPr lang="en-US">
                    <a:noFill/>
                  </a:rPr>
                  <a:t> </a:t>
                </a:r>
              </a:p>
            </p:txBody>
          </p:sp>
        </mc:Fallback>
      </mc:AlternateContent>
      <p:sp>
        <p:nvSpPr>
          <p:cNvPr id="10" name="TextBox 9"/>
          <p:cNvSpPr txBox="1"/>
          <p:nvPr/>
        </p:nvSpPr>
        <p:spPr>
          <a:xfrm>
            <a:off x="269727" y="2765582"/>
            <a:ext cx="11215692" cy="731520"/>
          </a:xfrm>
          <a:prstGeom prst="roundRect">
            <a:avLst/>
          </a:prstGeom>
          <a:noFill/>
          <a:ln w="19050">
            <a:solidFill>
              <a:srgbClr val="A71160"/>
            </a:solidFill>
          </a:ln>
        </p:spPr>
        <p:txBody>
          <a:bodyPr wrap="square" rtlCol="0">
            <a:spAutoFit/>
          </a:bodyPr>
          <a:lstStyle/>
          <a:p>
            <a:endParaRPr lang="en-US" sz="2200" dirty="0">
              <a:solidFill>
                <a:srgbClr val="002060"/>
              </a:solidFill>
            </a:endParaRPr>
          </a:p>
        </p:txBody>
      </p:sp>
    </p:spTree>
    <p:extLst>
      <p:ext uri="{BB962C8B-B14F-4D97-AF65-F5344CB8AC3E}">
        <p14:creationId xmlns:p14="http://schemas.microsoft.com/office/powerpoint/2010/main" val="339838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smtClean="0">
                        <a:solidFill>
                          <a:schemeClr val="bg1"/>
                        </a:solidFill>
                        <a:latin typeface="Cambria Math" panose="02040503050406030204" pitchFamily="18" charset="0"/>
                      </a:rPr>
                      <m:t>𝑔</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m:t>
                    </m:r>
                  </m:oMath>
                </a14:m>
                <a:r>
                  <a:rPr lang="en-US" sz="2400" dirty="0">
                    <a:solidFill>
                      <a:schemeClr val="bg1"/>
                    </a:solidFill>
                  </a:rPr>
                  <a:t> is an asymptotically </a:t>
                </a:r>
                <a:r>
                  <a:rPr lang="en-US" sz="2400" b="1" dirty="0">
                    <a:solidFill>
                      <a:schemeClr val="bg1"/>
                    </a:solidFill>
                  </a:rPr>
                  <a:t>upper bound </a:t>
                </a:r>
                <a:r>
                  <a:rPr lang="en-US" sz="2400" dirty="0">
                    <a:solidFill>
                      <a:schemeClr val="bg1"/>
                    </a:solidFill>
                  </a:rPr>
                  <a:t>for </a:t>
                </a: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𝑂</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dirty="0">
                    <a:solidFill>
                      <a:schemeClr val="bg1"/>
                    </a:solidFill>
                  </a:rPr>
                  <a:t>implies:  </a:t>
                </a:r>
              </a:p>
              <a:p>
                <a:pPr algn="just"/>
                <a14:m>
                  <m:oMathPara xmlns:m="http://schemas.openxmlformats.org/officeDocument/2006/math">
                    <m:oMathParaPr>
                      <m:jc m:val="centerGroup"/>
                    </m:oMathParaPr>
                    <m:oMath xmlns:m="http://schemas.openxmlformats.org/officeDocument/2006/math">
                      <m:r>
                        <a:rPr lang="en-US" sz="2400" b="1" i="1" dirty="0">
                          <a:solidFill>
                            <a:schemeClr val="bg1"/>
                          </a:solidFill>
                          <a:latin typeface="Cambria Math" panose="02040503050406030204" pitchFamily="18" charset="0"/>
                        </a:rPr>
                        <m:t>𝒇</m:t>
                      </m:r>
                      <m:d>
                        <m:dPr>
                          <m:ctrlPr>
                            <a:rPr lang="en-US" sz="2400" b="1" i="1" dirty="0">
                              <a:solidFill>
                                <a:schemeClr val="bg1"/>
                              </a:solidFill>
                              <a:latin typeface="Cambria Math" panose="02040503050406030204" pitchFamily="18" charset="0"/>
                            </a:rPr>
                          </m:ctrlPr>
                        </m:dPr>
                        <m:e>
                          <m:r>
                            <a:rPr lang="en-US" sz="2400" b="1" i="1" dirty="0">
                              <a:solidFill>
                                <a:schemeClr val="bg1"/>
                              </a:solidFill>
                              <a:latin typeface="Cambria Math" panose="02040503050406030204" pitchFamily="18" charset="0"/>
                            </a:rPr>
                            <m:t>𝒏</m:t>
                          </m:r>
                        </m:e>
                      </m:d>
                      <m:r>
                        <a:rPr lang="en-US" sz="2400" b="1" i="1" dirty="0">
                          <a:solidFill>
                            <a:schemeClr val="bg1"/>
                          </a:solidFill>
                          <a:latin typeface="Cambria Math" panose="02040503050406030204" pitchFamily="18" charset="0"/>
                        </a:rPr>
                        <m:t>“≤” </m:t>
                      </m:r>
                      <m:r>
                        <a:rPr lang="en-US" sz="2400" b="1" i="1" dirty="0">
                          <a:solidFill>
                            <a:schemeClr val="bg1"/>
                          </a:solidFill>
                          <a:latin typeface="Cambria Math" panose="02040503050406030204" pitchFamily="18" charset="0"/>
                        </a:rPr>
                        <m:t>𝒄</m:t>
                      </m:r>
                      <m:r>
                        <a:rPr lang="en-US" sz="2400" b="1" i="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𝒈</m:t>
                      </m:r>
                      <m:r>
                        <a:rPr lang="en-US" sz="2400" b="1" i="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𝒏</m:t>
                      </m:r>
                      <m:r>
                        <a:rPr lang="en-US" sz="2400" b="1" i="1" dirty="0">
                          <a:solidFill>
                            <a:schemeClr val="bg1"/>
                          </a:solidFill>
                          <a:latin typeface="Cambria Math" panose="02040503050406030204" pitchFamily="18" charset="0"/>
                        </a:rPr>
                        <m:t>)</m:t>
                      </m:r>
                    </m:oMath>
                  </m:oMathPara>
                </a14:m>
                <a:endParaRPr lang="en-US" sz="2400" b="1" dirty="0">
                  <a:solidFill>
                    <a:schemeClr val="bg1"/>
                  </a:solidFill>
                </a:endParaRPr>
              </a:p>
              <a:p>
                <a:pPr algn="just"/>
                <a:endParaRPr lang="en-US" sz="2400" b="1" dirty="0">
                  <a:solidFill>
                    <a:schemeClr val="bg1"/>
                  </a:solidFill>
                </a:endParaRPr>
              </a:p>
              <a:p>
                <a:pPr marL="342900" indent="-342900" algn="just">
                  <a:buFont typeface="Wingdings" panose="05000000000000000000" pitchFamily="2" charset="2"/>
                  <a:buChar char="§"/>
                </a:pPr>
                <a:r>
                  <a:rPr lang="en-US" sz="2400" dirty="0">
                    <a:solidFill>
                      <a:schemeClr val="bg1"/>
                    </a:solidFill>
                  </a:rPr>
                  <a:t>For any value of n, the running time of an algorithm does not cross the time provided by O(g(n)).</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Time taken by a known algorithm to solve a problem with worse case input gives the upper bound.</a:t>
                </a:r>
              </a:p>
              <a:p>
                <a:pPr marL="342900" indent="-342900" algn="just">
                  <a:buFont typeface="Wingdings" panose="05000000000000000000" pitchFamily="2" charset="2"/>
                  <a:buChar char="§"/>
                </a:pPr>
                <a:endParaRPr lang="en-US" sz="2400" dirty="0">
                  <a:solidFill>
                    <a:schemeClr val="bg1"/>
                  </a:solidFill>
                </a:endParaRPr>
              </a:p>
            </p:txBody>
          </p:sp>
        </mc:Choice>
        <mc:Fallback xmlns="">
          <p:sp>
            <p:nvSpPr>
              <p:cNvPr id="3" name="Rectangle 2">
                <a:extLst>
                  <a:ext uri="{FF2B5EF4-FFF2-40B4-BE49-F238E27FC236}">
                    <a16:creationId xmlns:a16="http://schemas.microsoft.com/office/drawing/2014/main" xmlns:a14="http://schemas.microsoft.com/office/drawing/2010/main" xmlns=""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3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1"/>
                <a:ext cx="6096000" cy="830997"/>
              </a:xfrm>
              <a:prstGeom prst="rect">
                <a:avLst/>
              </a:prstGeom>
              <a:noFill/>
            </p:spPr>
            <p:txBody>
              <a:bodyPr wrap="square" lIns="274320" rtlCol="0" anchor="ctr">
                <a:spAutoFit/>
              </a:bodyPr>
              <a:lstStyle/>
              <a:p>
                <a:pPr>
                  <a:lnSpc>
                    <a:spcPct val="150000"/>
                  </a:lnSpc>
                </a:pPr>
                <a:r>
                  <a:rPr lang="en-US" sz="3200" b="1" dirty="0">
                    <a:solidFill>
                      <a:srgbClr val="424242"/>
                    </a:solidFill>
                  </a:rPr>
                  <a:t>Big(</a:t>
                </a:r>
                <a14:m>
                  <m:oMath xmlns:m="http://schemas.openxmlformats.org/officeDocument/2006/math">
                    <m:r>
                      <a:rPr lang="en-US" sz="3200" b="1" i="0" dirty="0" smtClean="0">
                        <a:solidFill>
                          <a:srgbClr val="424242"/>
                        </a:solidFill>
                        <a:latin typeface="Cambria Math" panose="02040503050406030204" pitchFamily="18" charset="0"/>
                      </a:rPr>
                      <m:t>𝐎</m:t>
                    </m:r>
                  </m:oMath>
                </a14:m>
                <a:r>
                  <a:rPr lang="en-US" sz="3200" b="1" dirty="0">
                    <a:solidFill>
                      <a:srgbClr val="424242"/>
                    </a:solidFill>
                  </a:rPr>
                  <a:t>) Notation</a:t>
                </a:r>
              </a:p>
            </p:txBody>
          </p:sp>
        </mc:Choice>
        <mc:Fallback xmlns="">
          <p:sp>
            <p:nvSpPr>
              <p:cNvPr id="5" name="TextBox 4"/>
              <p:cNvSpPr txBox="1">
                <a:spLocks noRot="1" noChangeAspect="1" noMove="1" noResize="1" noEditPoints="1" noAdjustHandles="1" noChangeArrowheads="1" noChangeShapeType="1" noTextEdit="1"/>
              </p:cNvSpPr>
              <p:nvPr/>
            </p:nvSpPr>
            <p:spPr>
              <a:xfrm>
                <a:off x="0" y="-1"/>
                <a:ext cx="6096000" cy="830997"/>
              </a:xfrm>
              <a:prstGeom prst="rect">
                <a:avLst/>
              </a:prstGeom>
              <a:blipFill rotWithShape="0">
                <a:blip r:embed="rId3"/>
                <a:stretch>
                  <a:fillRect b="-1397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975993" y="2069550"/>
            <a:ext cx="3943350" cy="2667000"/>
          </a:xfrm>
          <a:prstGeom prst="rect">
            <a:avLst/>
          </a:prstGeom>
        </p:spPr>
      </p:pic>
      <p:cxnSp>
        <p:nvCxnSpPr>
          <p:cNvPr id="8" name="Straight Connector 7"/>
          <p:cNvCxnSpPr/>
          <p:nvPr/>
        </p:nvCxnSpPr>
        <p:spPr>
          <a:xfrm flipH="1">
            <a:off x="985183" y="143594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985184" y="5218801"/>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997134" y="3636725"/>
            <a:ext cx="0" cy="16002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2523323" y="5239388"/>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𝑶</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39388"/>
                <a:ext cx="2507672" cy="461665"/>
              </a:xfrm>
              <a:prstGeom prst="rect">
                <a:avLst/>
              </a:prstGeom>
              <a:blipFill rotWithShape="0">
                <a:blip r:embed="rId5"/>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65131"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765131" y="5163093"/>
                <a:ext cx="570116" cy="400110"/>
              </a:xfrm>
              <a:prstGeom prst="rect">
                <a:avLst/>
              </a:prstGeom>
              <a:blipFill rotWithShape="0">
                <a:blip r:embed="rId6"/>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768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76893"/>
                <a:ext cx="570116"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126985" y="1587299"/>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𝒄</m:t>
                      </m:r>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126985" y="1587299"/>
                <a:ext cx="957064" cy="400110"/>
              </a:xfrm>
              <a:prstGeom prst="rect">
                <a:avLst/>
              </a:prstGeom>
              <a:blipFill rotWithShape="0">
                <a:blip r:embed="rId8"/>
                <a:stretch>
                  <a:fillRect r="-254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67714" y="2683018"/>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167714" y="2683018"/>
                <a:ext cx="957064" cy="400110"/>
              </a:xfrm>
              <a:prstGeom prst="rect">
                <a:avLst/>
              </a:prstGeom>
              <a:blipFill rotWithShape="0">
                <a:blip r:embed="rId9"/>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25110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1000"/>
                                        <p:tgtEl>
                                          <p:spTgt spid="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Effect transition="in" filter="fade">
                                      <p:cBhvr>
                                        <p:cTn id="5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10" name="Rectangle 9"/>
          <p:cNvSpPr/>
          <p:nvPr/>
        </p:nvSpPr>
        <p:spPr>
          <a:xfrm rot="5400000">
            <a:off x="3784372" y="-1767342"/>
            <a:ext cx="4572418" cy="1050983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1422769" y="1456825"/>
            <a:ext cx="9295624" cy="4061496"/>
          </a:xfrm>
          <a:prstGeom prst="rect">
            <a:avLst/>
          </a:prstGeom>
        </p:spPr>
        <p:txBody>
          <a:bodyPr wrap="square">
            <a:spAutoFit/>
          </a:bodyPr>
          <a:lstStyle/>
          <a:p>
            <a:pPr algn="just">
              <a:lnSpc>
                <a:spcPct val="114000"/>
              </a:lnSpc>
              <a:buSzPct val="90000"/>
            </a:pPr>
            <a:r>
              <a:rPr lang="en-IN" sz="2400" dirty="0"/>
              <a:t>What is Analysis of an Algorithm?</a:t>
            </a:r>
          </a:p>
          <a:p>
            <a:pPr marL="342900" indent="-342900" algn="just">
              <a:lnSpc>
                <a:spcPct val="114000"/>
              </a:lnSpc>
              <a:buClr>
                <a:schemeClr val="accent6"/>
              </a:buClr>
              <a:buSzPct val="90000"/>
              <a:buFont typeface="Wingdings" panose="05000000000000000000" pitchFamily="2" charset="2"/>
              <a:buChar char="ü"/>
            </a:pPr>
            <a:r>
              <a:rPr lang="en-US" sz="2200" dirty="0">
                <a:solidFill>
                  <a:srgbClr val="212121">
                    <a:lumMod val="75000"/>
                    <a:lumOff val="25000"/>
                  </a:srgbClr>
                </a:solidFill>
              </a:rPr>
              <a:t>Analyzing an algorithm means </a:t>
            </a:r>
            <a:r>
              <a:rPr lang="en-US" sz="2200" dirty="0">
                <a:solidFill>
                  <a:srgbClr val="890E4F"/>
                </a:solidFill>
              </a:rPr>
              <a:t>calculating/predicting the resources </a:t>
            </a:r>
            <a:r>
              <a:rPr lang="en-US" sz="2200" dirty="0">
                <a:solidFill>
                  <a:srgbClr val="212121">
                    <a:lumMod val="75000"/>
                    <a:lumOff val="25000"/>
                  </a:srgbClr>
                </a:solidFill>
              </a:rPr>
              <a:t>that the algorithm requires. </a:t>
            </a:r>
          </a:p>
          <a:p>
            <a:pPr marL="342900" indent="-342900" algn="just">
              <a:lnSpc>
                <a:spcPct val="114000"/>
              </a:lnSpc>
              <a:buClr>
                <a:schemeClr val="accent6"/>
              </a:buClr>
              <a:buSzPct val="90000"/>
              <a:buFont typeface="Wingdings" panose="05000000000000000000" pitchFamily="2" charset="2"/>
              <a:buChar char="ü"/>
            </a:pPr>
            <a:r>
              <a:rPr lang="en-US" sz="2200" dirty="0">
                <a:solidFill>
                  <a:srgbClr val="212121">
                    <a:lumMod val="75000"/>
                    <a:lumOff val="25000"/>
                  </a:srgbClr>
                </a:solidFill>
              </a:rPr>
              <a:t>Analysis provides </a:t>
            </a:r>
            <a:r>
              <a:rPr lang="en-US" sz="2200" dirty="0">
                <a:solidFill>
                  <a:srgbClr val="890E4F"/>
                </a:solidFill>
              </a:rPr>
              <a:t>theoretical estimation </a:t>
            </a:r>
            <a:r>
              <a:rPr lang="en-US" sz="2200" dirty="0">
                <a:solidFill>
                  <a:srgbClr val="212121">
                    <a:lumMod val="75000"/>
                    <a:lumOff val="25000"/>
                  </a:srgbClr>
                </a:solidFill>
              </a:rPr>
              <a:t>for the required resources of an algorithm to solve a specific computational problem.</a:t>
            </a:r>
          </a:p>
          <a:p>
            <a:pPr marL="342900" indent="-342900" algn="just">
              <a:lnSpc>
                <a:spcPct val="114000"/>
              </a:lnSpc>
              <a:buClr>
                <a:schemeClr val="accent6"/>
              </a:buClr>
              <a:buSzPct val="90000"/>
              <a:buFont typeface="Wingdings" panose="05000000000000000000" pitchFamily="2" charset="2"/>
              <a:buChar char="ü"/>
            </a:pPr>
            <a:r>
              <a:rPr lang="en-US" sz="2200" dirty="0">
                <a:solidFill>
                  <a:srgbClr val="212121">
                    <a:lumMod val="75000"/>
                    <a:lumOff val="25000"/>
                  </a:srgbClr>
                </a:solidFill>
              </a:rPr>
              <a:t>Two most important resources are </a:t>
            </a:r>
            <a:r>
              <a:rPr lang="en-US" sz="2200" dirty="0">
                <a:solidFill>
                  <a:srgbClr val="890E4F"/>
                </a:solidFill>
              </a:rPr>
              <a:t>computing time </a:t>
            </a:r>
            <a:r>
              <a:rPr lang="en-US" sz="2200" dirty="0">
                <a:solidFill>
                  <a:srgbClr val="212121">
                    <a:lumMod val="75000"/>
                    <a:lumOff val="25000"/>
                  </a:srgbClr>
                </a:solidFill>
              </a:rPr>
              <a:t>(time complexity) and </a:t>
            </a:r>
            <a:r>
              <a:rPr lang="en-US" sz="2200" dirty="0">
                <a:solidFill>
                  <a:srgbClr val="890E4F"/>
                </a:solidFill>
              </a:rPr>
              <a:t>storage space </a:t>
            </a:r>
            <a:r>
              <a:rPr lang="en-US" sz="2200" dirty="0">
                <a:solidFill>
                  <a:srgbClr val="212121">
                    <a:lumMod val="75000"/>
                    <a:lumOff val="25000"/>
                  </a:srgbClr>
                </a:solidFill>
              </a:rPr>
              <a:t>(space complexity). </a:t>
            </a:r>
          </a:p>
          <a:p>
            <a:pPr algn="just">
              <a:lnSpc>
                <a:spcPct val="90000"/>
              </a:lnSpc>
              <a:spcBef>
                <a:spcPts val="1000"/>
              </a:spcBef>
              <a:buClr>
                <a:schemeClr val="accent6"/>
              </a:buClr>
              <a:buSzPct val="90000"/>
            </a:pPr>
            <a:r>
              <a:rPr lang="en-US" sz="2400" dirty="0"/>
              <a:t>Why Analysis is required?</a:t>
            </a:r>
          </a:p>
          <a:p>
            <a:pPr marL="342900" indent="-342900" algn="just">
              <a:lnSpc>
                <a:spcPct val="114000"/>
              </a:lnSpc>
              <a:buClr>
                <a:schemeClr val="accent6"/>
              </a:buClr>
              <a:buSzPct val="90000"/>
              <a:buFont typeface="Wingdings" panose="05000000000000000000" pitchFamily="2" charset="2"/>
              <a:buChar char="ü"/>
            </a:pPr>
            <a:r>
              <a:rPr lang="en-US" sz="2200" dirty="0">
                <a:solidFill>
                  <a:srgbClr val="212121">
                    <a:lumMod val="75000"/>
                    <a:lumOff val="25000"/>
                  </a:srgbClr>
                </a:solidFill>
              </a:rPr>
              <a:t>By analyzing some of the candidate algorithms for a problem, </a:t>
            </a:r>
            <a:r>
              <a:rPr lang="en-US" sz="2200" dirty="0">
                <a:solidFill>
                  <a:srgbClr val="890E4F"/>
                </a:solidFill>
              </a:rPr>
              <a:t>the most efficient </a:t>
            </a:r>
            <a:r>
              <a:rPr lang="en-US" sz="2200" dirty="0">
                <a:solidFill>
                  <a:srgbClr val="212121">
                    <a:lumMod val="75000"/>
                    <a:lumOff val="25000"/>
                  </a:srgbClr>
                </a:solidFill>
              </a:rPr>
              <a:t>one can be easily identified.</a:t>
            </a:r>
          </a:p>
        </p:txBody>
      </p:sp>
      <p:grpSp>
        <p:nvGrpSpPr>
          <p:cNvPr id="12" name="Group 11"/>
          <p:cNvGrpSpPr/>
          <p:nvPr/>
        </p:nvGrpSpPr>
        <p:grpSpPr>
          <a:xfrm>
            <a:off x="461554" y="940526"/>
            <a:ext cx="914400" cy="914400"/>
            <a:chOff x="856024" y="1117547"/>
            <a:chExt cx="914400" cy="914400"/>
          </a:xfrm>
        </p:grpSpPr>
        <p:pic>
          <p:nvPicPr>
            <p:cNvPr id="13" name="Picture 12"/>
            <p:cNvPicPr>
              <a:picLocks noChangeAspect="1"/>
            </p:cNvPicPr>
            <p:nvPr/>
          </p:nvPicPr>
          <p:blipFill>
            <a:blip r:embed="rId2"/>
            <a:stretch>
              <a:fillRect/>
            </a:stretch>
          </p:blipFill>
          <p:spPr>
            <a:xfrm>
              <a:off x="856024" y="1117547"/>
              <a:ext cx="914400" cy="914400"/>
            </a:xfrm>
            <a:prstGeom prst="rect">
              <a:avLst/>
            </a:prstGeom>
            <a:ln w="3175">
              <a:solidFill>
                <a:schemeClr val="accent5"/>
              </a:solidFill>
            </a:ln>
          </p:spPr>
        </p:pic>
        <p:pic>
          <p:nvPicPr>
            <p:cNvPr id="14" name="Picture 13"/>
            <p:cNvPicPr>
              <a:picLocks noChangeAspect="1"/>
            </p:cNvPicPr>
            <p:nvPr/>
          </p:nvPicPr>
          <p:blipFill>
            <a:blip r:embed="rId3"/>
            <a:stretch>
              <a:fillRect/>
            </a:stretch>
          </p:blipFill>
          <p:spPr>
            <a:xfrm>
              <a:off x="1007117" y="1259269"/>
              <a:ext cx="505742" cy="513940"/>
            </a:xfrm>
            <a:prstGeom prst="ellipse">
              <a:avLst/>
            </a:prstGeom>
            <a:ln w="3175">
              <a:solidFill>
                <a:schemeClr val="accent5"/>
              </a:solidFill>
            </a:ln>
          </p:spPr>
        </p:pic>
      </p:grpSp>
    </p:spTree>
    <p:extLst>
      <p:ext uri="{BB962C8B-B14F-4D97-AF65-F5344CB8AC3E}">
        <p14:creationId xmlns:p14="http://schemas.microsoft.com/office/powerpoint/2010/main" val="405156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animEffect transition="in" filter="fade">
                                      <p:cBhvr>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500"/>
                                        <p:tgtEl>
                                          <p:spTgt spid="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500"/>
                                        <p:tgtEl>
                                          <p:spTgt spid="11">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xEl>
                                              <p:pRg st="5" end="5"/>
                                            </p:txEl>
                                          </p:spTgt>
                                        </p:tgtEl>
                                        <p:attrNameLst>
                                          <p:attrName>style.visibility</p:attrName>
                                        </p:attrNameLst>
                                      </p:cBhvr>
                                      <p:to>
                                        <p:strVal val="visible"/>
                                      </p:to>
                                    </p:set>
                                    <p:animEffect transition="in" filter="fade">
                                      <p:cBhvr>
                                        <p:cTn id="34"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marL="0" indent="0">
              <a:buNone/>
            </a:pPr>
            <a:r>
              <a:rPr lang="en-US" dirty="0"/>
              <a:t>For a function f(n) and g(n) there are positive constants c and n</a:t>
            </a:r>
            <a:r>
              <a:rPr lang="en-US" baseline="-25000" dirty="0"/>
              <a:t>0</a:t>
            </a:r>
            <a:r>
              <a:rPr lang="en-US" dirty="0"/>
              <a:t> such that :</a:t>
            </a:r>
          </a:p>
          <a:p>
            <a:pPr marL="0" indent="0" algn="ctr">
              <a:buNone/>
            </a:pPr>
            <a:r>
              <a:rPr lang="en-US" dirty="0">
                <a:solidFill>
                  <a:schemeClr val="tx2"/>
                </a:solidFill>
              </a:rPr>
              <a:t>f(n) ≤ </a:t>
            </a:r>
            <a:r>
              <a:rPr lang="en-US" dirty="0" err="1">
                <a:solidFill>
                  <a:schemeClr val="tx2"/>
                </a:solidFill>
              </a:rPr>
              <a:t>c.g</a:t>
            </a:r>
            <a:r>
              <a:rPr lang="en-US" dirty="0">
                <a:solidFill>
                  <a:schemeClr val="tx2"/>
                </a:solidFill>
              </a:rPr>
              <a:t>(n) for n ≥ n</a:t>
            </a:r>
            <a:r>
              <a:rPr lang="en-US" baseline="-25000" dirty="0">
                <a:solidFill>
                  <a:schemeClr val="tx2"/>
                </a:solidFill>
              </a:rPr>
              <a:t>0</a:t>
            </a:r>
          </a:p>
          <a:p>
            <a:pPr marL="0" indent="0" algn="ctr">
              <a:buNone/>
            </a:pPr>
            <a:endParaRPr lang="en-US" baseline="-25000" dirty="0">
              <a:solidFill>
                <a:schemeClr val="tx2"/>
              </a:solidFill>
            </a:endParaRPr>
          </a:p>
          <a:p>
            <a:pPr marL="0" indent="0" algn="ctr">
              <a:buNone/>
            </a:pPr>
            <a:endParaRPr lang="en-US" baseline="-25000" dirty="0">
              <a:solidFill>
                <a:schemeClr val="tx2"/>
              </a:solidFill>
            </a:endParaRPr>
          </a:p>
          <a:p>
            <a:pPr marL="0" indent="0" algn="ctr">
              <a:buNone/>
            </a:pPr>
            <a:endParaRPr lang="en-US" baseline="-25000" dirty="0">
              <a:solidFill>
                <a:schemeClr val="tx2"/>
              </a:solidFill>
            </a:endParaRPr>
          </a:p>
          <a:p>
            <a:pPr marL="0" indent="0" algn="ctr">
              <a:buNone/>
            </a:pPr>
            <a:endParaRPr lang="en-US" baseline="-25000" dirty="0">
              <a:solidFill>
                <a:schemeClr val="tx2"/>
              </a:solidFill>
            </a:endParaRPr>
          </a:p>
          <a:p>
            <a:pPr marL="0" indent="0" algn="ctr">
              <a:buNone/>
            </a:pPr>
            <a:endParaRPr lang="en-US" baseline="-25000" dirty="0">
              <a:solidFill>
                <a:schemeClr val="tx2"/>
              </a:solidFill>
            </a:endParaRPr>
          </a:p>
          <a:p>
            <a:pPr marL="0" indent="0" algn="ctr">
              <a:buNone/>
            </a:pPr>
            <a:endParaRPr lang="en-US" baseline="-25000" dirty="0">
              <a:solidFill>
                <a:schemeClr val="tx2"/>
              </a:solidFill>
            </a:endParaRPr>
          </a:p>
          <a:p>
            <a:pPr marL="0" indent="0" algn="l">
              <a:buNone/>
            </a:pPr>
            <a:r>
              <a:rPr lang="en-US" dirty="0">
                <a:solidFill>
                  <a:schemeClr val="tx2"/>
                </a:solidFill>
              </a:rPr>
              <a:t> Conclusion: 2n+6 is O(n)</a:t>
            </a:r>
          </a:p>
        </p:txBody>
      </p:sp>
      <p:pic>
        <p:nvPicPr>
          <p:cNvPr id="4" name="Picture 3"/>
          <p:cNvPicPr>
            <a:picLocks noChangeAspect="1"/>
          </p:cNvPicPr>
          <p:nvPr/>
        </p:nvPicPr>
        <p:blipFill>
          <a:blip r:embed="rId2"/>
          <a:stretch>
            <a:fillRect/>
          </a:stretch>
        </p:blipFill>
        <p:spPr>
          <a:xfrm>
            <a:off x="6837529" y="1757851"/>
            <a:ext cx="5354472" cy="4843899"/>
          </a:xfrm>
          <a:prstGeom prst="rect">
            <a:avLst/>
          </a:prstGeom>
        </p:spPr>
      </p:pic>
    </p:spTree>
    <p:extLst>
      <p:ext uri="{BB962C8B-B14F-4D97-AF65-F5344CB8AC3E}">
        <p14:creationId xmlns:p14="http://schemas.microsoft.com/office/powerpoint/2010/main" val="290473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marL="0" indent="0">
              <a:buNone/>
            </a:pPr>
            <a:r>
              <a:rPr lang="en-US" dirty="0"/>
              <a:t>On the other hand n</a:t>
            </a:r>
            <a:r>
              <a:rPr lang="en-US" baseline="30000" dirty="0"/>
              <a:t>2</a:t>
            </a:r>
            <a:r>
              <a:rPr lang="en-US" dirty="0"/>
              <a:t> is not O(n) because</a:t>
            </a:r>
          </a:p>
          <a:p>
            <a:pPr marL="0" indent="0">
              <a:buNone/>
            </a:pPr>
            <a:r>
              <a:rPr lang="en-US" dirty="0"/>
              <a:t>there is no c and n</a:t>
            </a:r>
            <a:r>
              <a:rPr lang="en-US" baseline="-25000" dirty="0"/>
              <a:t>0</a:t>
            </a:r>
            <a:r>
              <a:rPr lang="en-US" dirty="0"/>
              <a:t> such that:</a:t>
            </a:r>
          </a:p>
          <a:p>
            <a:pPr marL="0" indent="0">
              <a:buNone/>
            </a:pPr>
            <a:r>
              <a:rPr lang="en-US" dirty="0"/>
              <a:t>        </a:t>
            </a:r>
            <a:r>
              <a:rPr lang="en-US" dirty="0">
                <a:solidFill>
                  <a:schemeClr val="tx2"/>
                </a:solidFill>
              </a:rPr>
              <a:t>n</a:t>
            </a:r>
            <a:r>
              <a:rPr lang="en-US" baseline="30000" dirty="0">
                <a:solidFill>
                  <a:schemeClr val="tx2"/>
                </a:solidFill>
              </a:rPr>
              <a:t>2</a:t>
            </a:r>
            <a:r>
              <a:rPr lang="en-US" dirty="0">
                <a:solidFill>
                  <a:schemeClr val="tx2"/>
                </a:solidFill>
              </a:rPr>
              <a:t> ≤ </a:t>
            </a:r>
            <a:r>
              <a:rPr lang="en-US" dirty="0" err="1">
                <a:solidFill>
                  <a:schemeClr val="tx2"/>
                </a:solidFill>
              </a:rPr>
              <a:t>cn</a:t>
            </a:r>
            <a:r>
              <a:rPr lang="en-US" dirty="0">
                <a:solidFill>
                  <a:schemeClr val="tx2"/>
                </a:solidFill>
              </a:rPr>
              <a:t>   for n ≥ n</a:t>
            </a:r>
            <a:r>
              <a:rPr lang="en-US" baseline="-25000" dirty="0">
                <a:solidFill>
                  <a:schemeClr val="tx2"/>
                </a:solidFill>
              </a:rPr>
              <a:t>0</a:t>
            </a:r>
          </a:p>
          <a:p>
            <a:pPr marL="0" indent="0">
              <a:buNone/>
            </a:pPr>
            <a:endParaRPr lang="en-US" dirty="0"/>
          </a:p>
          <a:p>
            <a:pPr marL="0" indent="0">
              <a:buNone/>
            </a:pPr>
            <a:r>
              <a:rPr lang="en-US" dirty="0"/>
              <a:t>The graph shows that no matter how large</a:t>
            </a:r>
          </a:p>
          <a:p>
            <a:pPr marL="0" indent="0">
              <a:buNone/>
            </a:pPr>
            <a:r>
              <a:rPr lang="en-US" dirty="0"/>
              <a:t>a c is chosen there is an n big enough </a:t>
            </a:r>
          </a:p>
          <a:p>
            <a:pPr marL="0" indent="0">
              <a:buNone/>
            </a:pPr>
            <a:r>
              <a:rPr lang="en-US" dirty="0"/>
              <a:t>that </a:t>
            </a:r>
            <a:r>
              <a:rPr lang="en-US" b="1" dirty="0">
                <a:solidFill>
                  <a:srgbClr val="C00000"/>
                </a:solidFill>
              </a:rPr>
              <a:t>n</a:t>
            </a:r>
            <a:r>
              <a:rPr lang="en-US" b="1" baseline="30000" dirty="0">
                <a:solidFill>
                  <a:srgbClr val="C00000"/>
                </a:solidFill>
              </a:rPr>
              <a:t>2</a:t>
            </a:r>
            <a:r>
              <a:rPr lang="en-US" b="1" dirty="0">
                <a:solidFill>
                  <a:srgbClr val="C00000"/>
                </a:solidFill>
              </a:rPr>
              <a:t> &gt; </a:t>
            </a:r>
            <a:r>
              <a:rPr lang="en-US" b="1" dirty="0" err="1">
                <a:solidFill>
                  <a:srgbClr val="C00000"/>
                </a:solidFill>
              </a:rPr>
              <a:t>cn</a:t>
            </a:r>
            <a:r>
              <a:rPr lang="en-US" b="1" dirty="0">
                <a:solidFill>
                  <a:srgbClr val="C00000"/>
                </a:solidFill>
              </a:rPr>
              <a:t>.</a:t>
            </a:r>
          </a:p>
        </p:txBody>
      </p:sp>
      <p:pic>
        <p:nvPicPr>
          <p:cNvPr id="5" name="Picture 4"/>
          <p:cNvPicPr>
            <a:picLocks noChangeAspect="1"/>
          </p:cNvPicPr>
          <p:nvPr/>
        </p:nvPicPr>
        <p:blipFill>
          <a:blip r:embed="rId2"/>
          <a:stretch>
            <a:fillRect/>
          </a:stretch>
        </p:blipFill>
        <p:spPr>
          <a:xfrm>
            <a:off x="6688683" y="1093029"/>
            <a:ext cx="3997514" cy="4748639"/>
          </a:xfrm>
          <a:prstGeom prst="rect">
            <a:avLst/>
          </a:prstGeom>
        </p:spPr>
      </p:pic>
    </p:spTree>
    <p:extLst>
      <p:ext uri="{BB962C8B-B14F-4D97-AF65-F5344CB8AC3E}">
        <p14:creationId xmlns:p14="http://schemas.microsoft.com/office/powerpoint/2010/main" val="18886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rule</a:t>
            </a:r>
          </a:p>
        </p:txBody>
      </p:sp>
      <p:sp>
        <p:nvSpPr>
          <p:cNvPr id="3" name="Content Placeholder 2"/>
          <p:cNvSpPr>
            <a:spLocks noGrp="1"/>
          </p:cNvSpPr>
          <p:nvPr>
            <p:ph idx="1"/>
          </p:nvPr>
        </p:nvSpPr>
        <p:spPr/>
        <p:txBody>
          <a:bodyPr/>
          <a:lstStyle/>
          <a:p>
            <a:r>
              <a:rPr lang="en-US" dirty="0"/>
              <a:t>Drop lower order term and constant factor</a:t>
            </a:r>
          </a:p>
          <a:p>
            <a:pPr marL="0" indent="0">
              <a:buNone/>
            </a:pPr>
            <a:endParaRPr lang="en-US" dirty="0"/>
          </a:p>
          <a:p>
            <a:pPr lvl="1"/>
            <a:r>
              <a:rPr lang="en-US" sz="2400" dirty="0"/>
              <a:t>50 n log n is O(n log n)</a:t>
            </a:r>
          </a:p>
          <a:p>
            <a:pPr lvl="1"/>
            <a:r>
              <a:rPr lang="en-US" sz="2400" dirty="0"/>
              <a:t>7n -3 is O(n)</a:t>
            </a:r>
          </a:p>
          <a:p>
            <a:pPr lvl="1"/>
            <a:r>
              <a:rPr lang="en-US" sz="2400" dirty="0"/>
              <a:t>8n</a:t>
            </a:r>
            <a:r>
              <a:rPr lang="en-US" sz="2400" baseline="30000" dirty="0"/>
              <a:t>2</a:t>
            </a:r>
            <a:r>
              <a:rPr lang="en-US" sz="2400" dirty="0"/>
              <a:t> log n + 5n</a:t>
            </a:r>
            <a:r>
              <a:rPr lang="en-US" sz="2400" baseline="30000" dirty="0"/>
              <a:t>2</a:t>
            </a:r>
            <a:r>
              <a:rPr lang="en-US" sz="2400" dirty="0"/>
              <a:t> + n is O(n</a:t>
            </a:r>
            <a:r>
              <a:rPr lang="en-US" sz="2400" baseline="30000" dirty="0"/>
              <a:t>2</a:t>
            </a:r>
            <a:r>
              <a:rPr lang="en-US" sz="2400" dirty="0"/>
              <a:t> log n )</a:t>
            </a:r>
          </a:p>
          <a:p>
            <a:pPr lvl="1"/>
            <a:endParaRPr lang="en-US" sz="2400" dirty="0"/>
          </a:p>
          <a:p>
            <a:pPr lvl="1"/>
            <a:r>
              <a:rPr lang="en-US" sz="2400" dirty="0"/>
              <a:t>Use O-notations to express number of primitive operations executed as function of input size.</a:t>
            </a:r>
          </a:p>
          <a:p>
            <a:pPr lvl="1"/>
            <a:r>
              <a:rPr lang="en-US" sz="2400" dirty="0"/>
              <a:t>Comparing asymptotic running time:</a:t>
            </a:r>
          </a:p>
          <a:p>
            <a:pPr lvl="2"/>
            <a:r>
              <a:rPr lang="en-US" sz="2200" dirty="0"/>
              <a:t>an algorithm that runs O(n) times is better than one that runs in O(n</a:t>
            </a:r>
            <a:r>
              <a:rPr lang="en-US" sz="2200" baseline="30000" dirty="0"/>
              <a:t>2</a:t>
            </a:r>
            <a:r>
              <a:rPr lang="en-US" sz="2200" dirty="0"/>
              <a:t>) times</a:t>
            </a:r>
          </a:p>
          <a:p>
            <a:pPr lvl="2"/>
            <a:r>
              <a:rPr lang="en-US" sz="2200" dirty="0"/>
              <a:t>similarly, O(</a:t>
            </a:r>
            <a:r>
              <a:rPr lang="en-US" sz="2200" dirty="0" err="1"/>
              <a:t>logn</a:t>
            </a:r>
            <a:r>
              <a:rPr lang="en-US" sz="2200" dirty="0"/>
              <a:t>) is better than O(n)</a:t>
            </a:r>
          </a:p>
          <a:p>
            <a:pPr lvl="2"/>
            <a:r>
              <a:rPr lang="en-US" sz="2200" dirty="0">
                <a:solidFill>
                  <a:srgbClr val="C00000"/>
                </a:solidFill>
              </a:rPr>
              <a:t>Hierarchy of function: log n &lt; n &lt; n</a:t>
            </a:r>
            <a:r>
              <a:rPr lang="en-US" sz="2200" baseline="30000" dirty="0">
                <a:solidFill>
                  <a:srgbClr val="C00000"/>
                </a:solidFill>
              </a:rPr>
              <a:t>2</a:t>
            </a:r>
            <a:r>
              <a:rPr lang="en-US" sz="2200" dirty="0">
                <a:solidFill>
                  <a:srgbClr val="C00000"/>
                </a:solidFill>
              </a:rPr>
              <a:t> &lt; n</a:t>
            </a:r>
            <a:r>
              <a:rPr lang="en-US" sz="2200" baseline="30000" dirty="0">
                <a:solidFill>
                  <a:srgbClr val="C00000"/>
                </a:solidFill>
              </a:rPr>
              <a:t>3</a:t>
            </a:r>
            <a:r>
              <a:rPr lang="en-US" sz="2200" dirty="0">
                <a:solidFill>
                  <a:srgbClr val="C00000"/>
                </a:solidFill>
              </a:rPr>
              <a:t> &lt; 2</a:t>
            </a:r>
            <a:r>
              <a:rPr lang="en-US" sz="2200" baseline="30000" dirty="0">
                <a:solidFill>
                  <a:srgbClr val="C00000"/>
                </a:solidFill>
              </a:rPr>
              <a:t>n</a:t>
            </a:r>
          </a:p>
        </p:txBody>
      </p:sp>
    </p:spTree>
    <p:extLst>
      <p:ext uri="{BB962C8B-B14F-4D97-AF65-F5344CB8AC3E}">
        <p14:creationId xmlns:p14="http://schemas.microsoft.com/office/powerpoint/2010/main" val="42019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marL="514350" indent="-514350">
                  <a:buFont typeface="+mj-lt"/>
                  <a:buAutoNum type="arabicPeriod" startAt="2"/>
                </a:pPr>
                <a14:m>
                  <m:oMath xmlns:m="http://schemas.openxmlformats.org/officeDocument/2006/math">
                    <m:r>
                      <a:rPr lang="en-US" b="1" i="0" dirty="0" smtClean="0">
                        <a:latin typeface="Cambria Math" panose="02040503050406030204" pitchFamily="18" charset="0"/>
                      </a:rPr>
                      <m:t>𝛀</m:t>
                    </m:r>
                  </m:oMath>
                </a14:m>
                <a:r>
                  <a:rPr lang="en-US" dirty="0"/>
                  <a:t>-Notation (Omega notation) (Lower Bound)</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t="-9402" b="-188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Big Omega notation (</a:t>
                </a:r>
                <a14:m>
                  <m:oMath xmlns:m="http://schemas.openxmlformats.org/officeDocument/2006/math">
                    <m:r>
                      <m:rPr>
                        <m:sty m:val="p"/>
                      </m:rPr>
                      <a:rPr lang="en-US" dirty="0">
                        <a:latin typeface="Cambria Math" panose="02040503050406030204" pitchFamily="18" charset="0"/>
                      </a:rPr>
                      <m:t>Ω</m:t>
                    </m:r>
                    <m:r>
                      <a:rPr lang="en-US" i="1" dirty="0">
                        <a:latin typeface="Cambria Math" panose="02040503050406030204" pitchFamily="18" charset="0"/>
                      </a:rPr>
                      <m:t> </m:t>
                    </m:r>
                  </m:oMath>
                </a14:m>
                <a:r>
                  <a:rPr lang="en-US" dirty="0"/>
                  <a:t>) is used to define the </a:t>
                </a:r>
                <a:r>
                  <a:rPr lang="en-US" dirty="0">
                    <a:solidFill>
                      <a:srgbClr val="A71160"/>
                    </a:solidFill>
                  </a:rPr>
                  <a:t>lower bound </a:t>
                </a:r>
                <a:r>
                  <a:rPr lang="en-US" dirty="0"/>
                  <a:t>of any algorithm or we can say the best case of any algorithm.</a:t>
                </a:r>
              </a:p>
              <a:p>
                <a:r>
                  <a:rPr lang="en-US" dirty="0"/>
                  <a:t>This always indicates the </a:t>
                </a:r>
                <a:r>
                  <a:rPr lang="en-US" dirty="0">
                    <a:solidFill>
                      <a:srgbClr val="A71160"/>
                    </a:solidFill>
                  </a:rPr>
                  <a:t>minimum time required</a:t>
                </a:r>
                <a:r>
                  <a:rPr lang="en-US" dirty="0"/>
                  <a:t> for any algorithm for all input values, therefore the best case of any algorithm.</a:t>
                </a:r>
              </a:p>
              <a:p>
                <a:r>
                  <a:rPr lang="en-US" dirty="0"/>
                  <a:t>When a time complexity for any algorithm is represented in the form of big-Ω, it means that the algorithm will take </a:t>
                </a:r>
                <a:r>
                  <a:rPr lang="en-US" dirty="0">
                    <a:solidFill>
                      <a:srgbClr val="A71160"/>
                    </a:solidFill>
                  </a:rPr>
                  <a:t>at least this much time </a:t>
                </a:r>
                <a:r>
                  <a:rPr lang="en-US" dirty="0"/>
                  <a:t>to complete it's execution. It can definitely take more time than this too.</a:t>
                </a:r>
              </a:p>
              <a:p>
                <a:r>
                  <a:rPr lang="en-US" dirty="0"/>
                  <a:t>For a given function 𝑔(𝑛), we denote by </a:t>
                </a:r>
                <a14:m>
                  <m:oMath xmlns:m="http://schemas.openxmlformats.org/officeDocument/2006/math">
                    <m:r>
                      <m:rPr>
                        <m:sty m:val="p"/>
                      </m:rPr>
                      <a:rPr lang="en-US" i="0" dirty="0" smtClean="0">
                        <a:latin typeface="Cambria Math" panose="02040503050406030204" pitchFamily="18" charset="0"/>
                      </a:rPr>
                      <m:t>Ω</m:t>
                    </m:r>
                    <m:r>
                      <a:rPr lang="en-US" i="1" dirty="0">
                        <a:latin typeface="Cambria Math" panose="02040503050406030204" pitchFamily="18" charset="0"/>
                      </a:rPr>
                      <m:t>(</m:t>
                    </m:r>
                  </m:oMath>
                </a14:m>
                <a:r>
                  <a:rPr lang="en-US" dirty="0"/>
                  <a:t>𝑔(𝑛)) the set of functions,</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84878" y="4295636"/>
                <a:ext cx="11338560" cy="731520"/>
              </a:xfrm>
              <a:prstGeom prst="roundRect">
                <a:avLst/>
              </a:prstGeom>
              <a:solidFill>
                <a:schemeClr val="accent6">
                  <a:lumMod val="20000"/>
                  <a:lumOff val="80000"/>
                </a:schemeClr>
              </a:solidFill>
            </p:spPr>
            <p:txBody>
              <a:bodyPr wrap="square" rtlCol="0" anchor="ctr">
                <a:spAutoFit/>
              </a:bodyPr>
              <a:lstStyle/>
              <a:p>
                <a14:m>
                  <m:oMath xmlns:m="http://schemas.openxmlformats.org/officeDocument/2006/math">
                    <m:r>
                      <m:rPr>
                        <m:sty m:val="p"/>
                      </m:rPr>
                      <a:rPr lang="el-GR" sz="2200" dirty="0" smtClean="0">
                        <a:solidFill>
                          <a:srgbClr val="002060"/>
                        </a:solidFill>
                        <a:latin typeface="Cambria Math" panose="02040503050406030204" pitchFamily="18" charset="0"/>
                      </a:rPr>
                      <m:t>Ω</m:t>
                    </m:r>
                    <m:r>
                      <a:rPr lang="el-GR" sz="2200" dirty="0" smtClean="0">
                        <a:solidFill>
                          <a:srgbClr val="002060"/>
                        </a:solidFill>
                        <a:latin typeface="Cambria Math" panose="02040503050406030204" pitchFamily="18" charset="0"/>
                      </a:rPr>
                      <m:t>(</m:t>
                    </m:r>
                    <m:r>
                      <m:rPr>
                        <m:sty m:val="p"/>
                      </m:rPr>
                      <a:rPr lang="el-GR" sz="2200" dirty="0">
                        <a:solidFill>
                          <a:srgbClr val="002060"/>
                        </a:solidFill>
                        <a:latin typeface="Cambria Math" panose="02040503050406030204" pitchFamily="18" charset="0"/>
                      </a:rPr>
                      <m:t>g</m:t>
                    </m:r>
                    <m:r>
                      <a:rPr lang="el-GR" sz="2200" dirty="0">
                        <a:solidFill>
                          <a:srgbClr val="002060"/>
                        </a:solidFill>
                        <a:latin typeface="Cambria Math" panose="02040503050406030204" pitchFamily="18" charset="0"/>
                      </a:rPr>
                      <m:t>(</m:t>
                    </m:r>
                    <m:r>
                      <m:rPr>
                        <m:sty m:val="p"/>
                      </m:rPr>
                      <a:rPr lang="el-GR" sz="2200" dirty="0">
                        <a:solidFill>
                          <a:srgbClr val="002060"/>
                        </a:solidFill>
                        <a:latin typeface="Cambria Math" panose="02040503050406030204" pitchFamily="18" charset="0"/>
                      </a:rPr>
                      <m:t>n</m:t>
                    </m:r>
                    <m:r>
                      <a:rPr lang="el-GR" sz="2200" dirty="0">
                        <a:solidFill>
                          <a:srgbClr val="002060"/>
                        </a:solidFill>
                        <a:latin typeface="Cambria Math" panose="02040503050406030204" pitchFamily="18" charset="0"/>
                      </a:rPr>
                      <m:t>))={</m:t>
                    </m:r>
                    <m:r>
                      <m:rPr>
                        <m:sty m:val="p"/>
                      </m:rPr>
                      <a:rPr lang="el-GR" sz="2200" dirty="0">
                        <a:solidFill>
                          <a:srgbClr val="002060"/>
                        </a:solidFill>
                        <a:latin typeface="Cambria Math" panose="02040503050406030204" pitchFamily="18" charset="0"/>
                      </a:rPr>
                      <m:t>f</m:t>
                    </m:r>
                    <m:r>
                      <a:rPr lang="el-GR" sz="2200" dirty="0">
                        <a:solidFill>
                          <a:srgbClr val="002060"/>
                        </a:solidFill>
                        <a:latin typeface="Cambria Math" panose="02040503050406030204" pitchFamily="18" charset="0"/>
                      </a:rPr>
                      <m:t>(</m:t>
                    </m:r>
                    <m:r>
                      <m:rPr>
                        <m:sty m:val="p"/>
                      </m:rPr>
                      <a:rPr lang="el-GR" sz="2200" dirty="0">
                        <a:solidFill>
                          <a:srgbClr val="002060"/>
                        </a:solidFill>
                        <a:latin typeface="Cambria Math" panose="02040503050406030204" pitchFamily="18" charset="0"/>
                      </a:rPr>
                      <m:t>n</m:t>
                    </m:r>
                    <m:r>
                      <a:rPr lang="el-GR" sz="2200" dirty="0">
                        <a:solidFill>
                          <a:srgbClr val="002060"/>
                        </a:solidFill>
                        <a:latin typeface="Cambria Math" panose="02040503050406030204" pitchFamily="18" charset="0"/>
                      </a:rPr>
                      <m:t>):</m:t>
                    </m:r>
                  </m:oMath>
                </a14:m>
                <a:r>
                  <a:rPr lang="en-US" sz="2200" i="0" dirty="0">
                    <a:solidFill>
                      <a:srgbClr val="002060"/>
                    </a:solidFill>
                    <a:latin typeface="+mj-lt"/>
                  </a:rPr>
                  <a:t>there exist positive constants </a:t>
                </a:r>
                <a14:m>
                  <m:oMath xmlns:m="http://schemas.openxmlformats.org/officeDocument/2006/math">
                    <m:r>
                      <m:rPr>
                        <m:sty m:val="p"/>
                      </m:rPr>
                      <a:rPr lang="en-US" sz="2200" i="0" dirty="0" smtClean="0">
                        <a:solidFill>
                          <a:srgbClr val="002060"/>
                        </a:solidFill>
                        <a:latin typeface="Cambria Math" panose="02040503050406030204" pitchFamily="18" charset="0"/>
                      </a:rPr>
                      <m:t>c</m:t>
                    </m:r>
                  </m:oMath>
                </a14:m>
                <a:r>
                  <a:rPr lang="en-US" sz="2200" i="0" dirty="0">
                    <a:solidFill>
                      <a:srgbClr val="002060"/>
                    </a:solidFill>
                    <a:latin typeface="+mj-lt"/>
                  </a:rPr>
                  <a:t> and </a:t>
                </a:r>
                <a14:m>
                  <m:oMath xmlns:m="http://schemas.openxmlformats.org/officeDocument/2006/math">
                    <m:sSub>
                      <m:sSubPr>
                        <m:ctrlPr>
                          <a:rPr lang="en-US" sz="2200" i="1" dirty="0" smtClean="0">
                            <a:solidFill>
                              <a:srgbClr val="002060"/>
                            </a:solidFill>
                            <a:latin typeface="Cambria Math" panose="02040503050406030204" pitchFamily="18" charset="0"/>
                          </a:rPr>
                        </m:ctrlPr>
                      </m:sSubPr>
                      <m:e>
                        <m:r>
                          <a:rPr lang="en-US" sz="2200" b="0" i="1" dirty="0" smtClean="0">
                            <a:solidFill>
                              <a:srgbClr val="002060"/>
                            </a:solidFill>
                            <a:latin typeface="Cambria Math" panose="02040503050406030204" pitchFamily="18" charset="0"/>
                          </a:rPr>
                          <m:t>𝑛</m:t>
                        </m:r>
                      </m:e>
                      <m:sub>
                        <m:r>
                          <a:rPr lang="en-US" sz="2200" b="0" i="1" dirty="0" smtClean="0">
                            <a:solidFill>
                              <a:srgbClr val="002060"/>
                            </a:solidFill>
                            <a:latin typeface="Cambria Math" panose="02040503050406030204" pitchFamily="18" charset="0"/>
                          </a:rPr>
                          <m:t>0</m:t>
                        </m:r>
                      </m:sub>
                    </m:sSub>
                  </m:oMath>
                </a14:m>
                <a:r>
                  <a:rPr lang="en-US" sz="2200" i="0" dirty="0">
                    <a:solidFill>
                      <a:srgbClr val="002060"/>
                    </a:solidFill>
                    <a:latin typeface="+mj-lt"/>
                  </a:rPr>
                  <a:t> such that</a:t>
                </a:r>
                <a:r>
                  <a:rPr lang="en-US" sz="2200" b="0" i="0" dirty="0">
                    <a:solidFill>
                      <a:srgbClr val="002060"/>
                    </a:solidFill>
                    <a:latin typeface="+mj-lt"/>
                  </a:rPr>
                  <a:t> </a:t>
                </a:r>
                <a14:m>
                  <m:oMath xmlns:m="http://schemas.openxmlformats.org/officeDocument/2006/math">
                    <m:r>
                      <a:rPr lang="en-US" sz="2200" dirty="0">
                        <a:solidFill>
                          <a:srgbClr val="002060"/>
                        </a:solidFill>
                        <a:latin typeface="Cambria Math" panose="02040503050406030204" pitchFamily="18" charset="0"/>
                      </a:rPr>
                      <m:t>0≤</m:t>
                    </m:r>
                    <m:r>
                      <m:rPr>
                        <m:sty m:val="p"/>
                      </m:rPr>
                      <a:rPr lang="en-US" sz="2200" dirty="0">
                        <a:solidFill>
                          <a:srgbClr val="002060"/>
                        </a:solidFill>
                        <a:latin typeface="Cambria Math" panose="02040503050406030204" pitchFamily="18" charset="0"/>
                      </a:rPr>
                      <m:t>cg</m:t>
                    </m:r>
                    <m:d>
                      <m:dPr>
                        <m:ctrlPr>
                          <a:rPr lang="en-US" sz="2200" i="1" dirty="0">
                            <a:solidFill>
                              <a:srgbClr val="002060"/>
                            </a:solidFill>
                            <a:latin typeface="Cambria Math" panose="02040503050406030204" pitchFamily="18" charset="0"/>
                          </a:rPr>
                        </m:ctrlPr>
                      </m:dPr>
                      <m:e>
                        <m:r>
                          <m:rPr>
                            <m:sty m:val="p"/>
                          </m:rPr>
                          <a:rPr lang="en-US" sz="2200" dirty="0">
                            <a:solidFill>
                              <a:srgbClr val="002060"/>
                            </a:solidFill>
                            <a:latin typeface="Cambria Math" panose="02040503050406030204" pitchFamily="18" charset="0"/>
                          </a:rPr>
                          <m:t>n</m:t>
                        </m:r>
                      </m:e>
                    </m:d>
                    <m:r>
                      <a:rPr lang="en-US" sz="2200" i="1" dirty="0" smtClean="0">
                        <a:solidFill>
                          <a:srgbClr val="002060"/>
                        </a:solidFill>
                        <a:latin typeface="Cambria Math" panose="02040503050406030204" pitchFamily="18" charset="0"/>
                        <a:ea typeface="Cambria Math" panose="02040503050406030204" pitchFamily="18" charset="0"/>
                      </a:rPr>
                      <m:t>≤</m:t>
                    </m:r>
                    <m:r>
                      <m:rPr>
                        <m:sty m:val="p"/>
                      </m:rPr>
                      <a:rPr lang="en-US" sz="2200" dirty="0">
                        <a:solidFill>
                          <a:srgbClr val="002060"/>
                        </a:solidFill>
                        <a:latin typeface="Cambria Math" panose="02040503050406030204" pitchFamily="18" charset="0"/>
                      </a:rPr>
                      <m:t>f</m:t>
                    </m:r>
                    <m:d>
                      <m:dPr>
                        <m:ctrlPr>
                          <a:rPr lang="en-US" sz="2200" i="1" dirty="0">
                            <a:solidFill>
                              <a:srgbClr val="002060"/>
                            </a:solidFill>
                            <a:latin typeface="Cambria Math" panose="02040503050406030204" pitchFamily="18" charset="0"/>
                          </a:rPr>
                        </m:ctrlPr>
                      </m:dPr>
                      <m:e>
                        <m:r>
                          <m:rPr>
                            <m:sty m:val="p"/>
                          </m:rPr>
                          <a:rPr lang="en-US" sz="2200" dirty="0">
                            <a:solidFill>
                              <a:srgbClr val="002060"/>
                            </a:solidFill>
                            <a:latin typeface="Cambria Math" panose="02040503050406030204" pitchFamily="18" charset="0"/>
                          </a:rPr>
                          <m:t>n</m:t>
                        </m:r>
                      </m:e>
                    </m:d>
                    <m:r>
                      <a:rPr lang="en-US" sz="2200" dirty="0">
                        <a:solidFill>
                          <a:srgbClr val="002060"/>
                        </a:solidFill>
                        <a:latin typeface="Cambria Math" panose="02040503050406030204" pitchFamily="18" charset="0"/>
                      </a:rPr>
                      <m:t> </m:t>
                    </m:r>
                  </m:oMath>
                </a14:m>
                <a:r>
                  <a:rPr lang="en-US" sz="2200" i="0" dirty="0">
                    <a:solidFill>
                      <a:srgbClr val="002060"/>
                    </a:solidFill>
                    <a:latin typeface="+mj-lt"/>
                  </a:rPr>
                  <a:t>for all</a:t>
                </a:r>
                <a:r>
                  <a:rPr lang="en-US" sz="2200" b="0" i="0" dirty="0">
                    <a:solidFill>
                      <a:srgbClr val="002060"/>
                    </a:solidFill>
                    <a:latin typeface="+mj-lt"/>
                  </a:rPr>
                  <a:t> </a:t>
                </a:r>
                <a14:m>
                  <m:oMath xmlns:m="http://schemas.openxmlformats.org/officeDocument/2006/math">
                    <m:sSub>
                      <m:sSubPr>
                        <m:ctrlPr>
                          <a:rPr lang="en-US" sz="2200" i="1" dirty="0">
                            <a:solidFill>
                              <a:srgbClr val="002060"/>
                            </a:solidFill>
                            <a:latin typeface="Cambria Math" panose="02040503050406030204" pitchFamily="18" charset="0"/>
                          </a:rPr>
                        </m:ctrlPr>
                      </m:sSubPr>
                      <m:e>
                        <m:r>
                          <a:rPr lang="en-US" sz="2200" i="1" dirty="0">
                            <a:solidFill>
                              <a:srgbClr val="002060"/>
                            </a:solidFill>
                            <a:latin typeface="Cambria Math" panose="02040503050406030204" pitchFamily="18" charset="0"/>
                          </a:rPr>
                          <m:t>𝑛</m:t>
                        </m:r>
                      </m:e>
                      <m:sub>
                        <m:r>
                          <a:rPr lang="en-US" sz="2200" i="1" dirty="0">
                            <a:solidFill>
                              <a:srgbClr val="002060"/>
                            </a:solidFill>
                            <a:latin typeface="Cambria Math" panose="02040503050406030204" pitchFamily="18" charset="0"/>
                          </a:rPr>
                          <m:t>0</m:t>
                        </m:r>
                      </m:sub>
                    </m:sSub>
                    <m:r>
                      <a:rPr lang="en-US" sz="2200" i="1" dirty="0" smtClean="0">
                        <a:solidFill>
                          <a:srgbClr val="002060"/>
                        </a:solidFill>
                        <a:latin typeface="Cambria Math" panose="02040503050406030204" pitchFamily="18" charset="0"/>
                        <a:ea typeface="Cambria Math" panose="02040503050406030204" pitchFamily="18" charset="0"/>
                      </a:rPr>
                      <m:t>≤</m:t>
                    </m:r>
                    <m:r>
                      <m:rPr>
                        <m:sty m:val="p"/>
                      </m:rPr>
                      <a:rPr lang="en-US" sz="2200" b="0" i="0" dirty="0" smtClean="0">
                        <a:solidFill>
                          <a:srgbClr val="002060"/>
                        </a:solidFill>
                        <a:latin typeface="Cambria Math" panose="02040503050406030204" pitchFamily="18" charset="0"/>
                        <a:ea typeface="Cambria Math" panose="02040503050406030204" pitchFamily="18" charset="0"/>
                      </a:rPr>
                      <m:t>n</m:t>
                    </m:r>
                    <m:r>
                      <a:rPr lang="en-US" sz="2200" dirty="0">
                        <a:solidFill>
                          <a:srgbClr val="002060"/>
                        </a:solidFill>
                        <a:latin typeface="Cambria Math" panose="02040503050406030204" pitchFamily="18" charset="0"/>
                      </a:rPr>
                      <m:t>}</m:t>
                    </m:r>
                  </m:oMath>
                </a14:m>
                <a:endParaRPr lang="en-US" sz="2200" b="0" i="0" dirty="0">
                  <a:solidFill>
                    <a:srgbClr val="002060"/>
                  </a:solidFill>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84878" y="4295636"/>
                <a:ext cx="11338560" cy="731520"/>
              </a:xfrm>
              <a:prstGeom prst="roundRect">
                <a:avLst/>
              </a:prstGeom>
              <a:blipFill>
                <a:blip r:embed="rId4"/>
                <a:stretch>
                  <a:fillRect/>
                </a:stretch>
              </a:blipFill>
            </p:spPr>
            <p:txBody>
              <a:bodyPr/>
              <a:lstStyle/>
              <a:p>
                <a:r>
                  <a:rPr lang="en-US">
                    <a:noFill/>
                  </a:rPr>
                  <a:t> </a:t>
                </a:r>
              </a:p>
            </p:txBody>
          </p:sp>
        </mc:Fallback>
      </mc:AlternateContent>
      <p:sp>
        <p:nvSpPr>
          <p:cNvPr id="5" name="TextBox 4"/>
          <p:cNvSpPr txBox="1"/>
          <p:nvPr/>
        </p:nvSpPr>
        <p:spPr>
          <a:xfrm>
            <a:off x="484878" y="4295636"/>
            <a:ext cx="11338560" cy="731520"/>
          </a:xfrm>
          <a:prstGeom prst="roundRect">
            <a:avLst/>
          </a:prstGeom>
          <a:noFill/>
          <a:ln w="19050">
            <a:solidFill>
              <a:srgbClr val="A71160"/>
            </a:solidFill>
          </a:ln>
        </p:spPr>
        <p:txBody>
          <a:bodyPr wrap="square" rtlCol="0">
            <a:spAutoFit/>
          </a:bodyPr>
          <a:lstStyle/>
          <a:p>
            <a:endParaRPr lang="en-US" sz="2200" dirty="0">
              <a:solidFill>
                <a:srgbClr val="002060"/>
              </a:solidFill>
            </a:endParaRPr>
          </a:p>
        </p:txBody>
      </p:sp>
    </p:spTree>
    <p:extLst>
      <p:ext uri="{BB962C8B-B14F-4D97-AF65-F5344CB8AC3E}">
        <p14:creationId xmlns:p14="http://schemas.microsoft.com/office/powerpoint/2010/main" val="3492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i="0" dirty="0">
                    <a:solidFill>
                      <a:schemeClr val="bg1"/>
                    </a:solidFill>
                    <a:latin typeface="+mj-lt"/>
                  </a:rPr>
                  <a:t>is an asymptotically </a:t>
                </a:r>
                <a:r>
                  <a:rPr lang="en-US" sz="2400" b="1" i="0" dirty="0">
                    <a:solidFill>
                      <a:schemeClr val="bg1"/>
                    </a:solidFill>
                    <a:latin typeface="+mj-lt"/>
                  </a:rPr>
                  <a:t>lower bound </a:t>
                </a:r>
                <a:r>
                  <a:rPr lang="en-US" sz="2400" i="0" dirty="0">
                    <a:solidFill>
                      <a:schemeClr val="bg1"/>
                    </a:solidFill>
                    <a:latin typeface="+mj-lt"/>
                  </a:rPr>
                  <a:t>for </a:t>
                </a: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endParaRPr lang="en-US" sz="2400" i="0" dirty="0">
                  <a:solidFill>
                    <a:schemeClr val="bg1"/>
                  </a:solidFill>
                  <a:latin typeface="+mj-lt"/>
                </a:endParaRPr>
              </a:p>
              <a:p>
                <a:pPr marL="342900" indent="-342900" algn="just">
                  <a:buFont typeface="Wingdings" panose="05000000000000000000" pitchFamily="2" charset="2"/>
                  <a:buChar char="§"/>
                </a:pPr>
                <a:endParaRPr lang="en-US" sz="2400" i="1" dirty="0">
                  <a:solidFill>
                    <a:schemeClr val="bg1"/>
                  </a:solidFill>
                  <a:latin typeface="Cambria Math" panose="02040503050406030204" pitchFamily="18" charset="0"/>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𝑓</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𝑛</m:t>
                    </m:r>
                    <m:r>
                      <a:rPr lang="el-GR" sz="2400" i="1" dirty="0" smtClean="0">
                        <a:solidFill>
                          <a:schemeClr val="bg1"/>
                        </a:solidFill>
                        <a:latin typeface="Cambria Math" panose="02040503050406030204" pitchFamily="18" charset="0"/>
                      </a:rPr>
                      <m:t>)= </m:t>
                    </m:r>
                    <m:r>
                      <m:rPr>
                        <m:sty m:val="p"/>
                      </m:rPr>
                      <a:rPr lang="el-GR" sz="2400" i="0" dirty="0">
                        <a:solidFill>
                          <a:schemeClr val="bg1"/>
                        </a:solidFill>
                        <a:latin typeface="Cambria Math" panose="02040503050406030204" pitchFamily="18" charset="0"/>
                      </a:rPr>
                      <m:t>Ω</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latin typeface="Cambria Math" panose="02040503050406030204" pitchFamily="18" charset="0"/>
                  </a:rPr>
                  <a:t>implies:  </a:t>
                </a:r>
              </a:p>
              <a:p>
                <a:pPr algn="ct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𝒇</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𝒄</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𝒈</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m:t>
                      </m:r>
                    </m:oMath>
                  </m:oMathPara>
                </a14:m>
                <a:endParaRPr lang="en-US" sz="2400" dirty="0">
                  <a:solidFill>
                    <a:schemeClr val="bg1"/>
                  </a:solidFill>
                  <a:latin typeface="Cambria Math" panose="02040503050406030204" pitchFamily="18" charset="0"/>
                </a:endParaRPr>
              </a:p>
              <a:p>
                <a:pPr marL="342900" indent="-342900" algn="just">
                  <a:buFont typeface="Wingdings" panose="05000000000000000000" pitchFamily="2" charset="2"/>
                  <a:buChar char="§"/>
                </a:pPr>
                <a:endParaRPr lang="en-US" sz="2400" i="1" dirty="0">
                  <a:solidFill>
                    <a:schemeClr val="bg1"/>
                  </a:solidFill>
                  <a:latin typeface="Cambria Math" panose="02040503050406030204" pitchFamily="18" charset="0"/>
                </a:endParaRPr>
              </a:p>
              <a:p>
                <a:pPr marL="342900" indent="-342900" algn="just">
                  <a:buFont typeface="Wingdings" panose="05000000000000000000" pitchFamily="2" charset="2"/>
                  <a:buChar char="§"/>
                </a:pPr>
                <a:r>
                  <a:rPr lang="en-US" sz="2400" dirty="0">
                    <a:solidFill>
                      <a:schemeClr val="bg1"/>
                    </a:solidFill>
                  </a:rPr>
                  <a:t>if there exists a positive constant c such that it lies above cg(n), for sufficiently large n.</a:t>
                </a:r>
              </a:p>
              <a:p>
                <a:pPr algn="just"/>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For any value of n, the minimum time required by the algorithm is given by Omega Ω(g(n)).</a:t>
                </a:r>
              </a:p>
            </p:txBody>
          </p:sp>
        </mc:Choice>
        <mc:Fallback xmlns="">
          <p:sp>
            <p:nvSpPr>
              <p:cNvPr id="3" name="Rectangle 2">
                <a:extLst>
                  <a:ext uri="{FF2B5EF4-FFF2-40B4-BE49-F238E27FC236}">
                    <a16:creationId xmlns:a16="http://schemas.microsoft.com/office/drawing/2014/main" xmlns:a14="http://schemas.microsoft.com/office/drawing/2010/main" xmlns=""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3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1"/>
                <a:ext cx="6096000" cy="830997"/>
              </a:xfrm>
              <a:prstGeom prst="rect">
                <a:avLst/>
              </a:prstGeom>
              <a:noFill/>
            </p:spPr>
            <p:txBody>
              <a:bodyPr wrap="square" lIns="274320" rtlCol="0" anchor="ctr">
                <a:spAutoFit/>
              </a:bodyPr>
              <a:lstStyle/>
              <a:p>
                <a:pPr>
                  <a:lnSpc>
                    <a:spcPct val="150000"/>
                  </a:lnSpc>
                </a:pPr>
                <a:r>
                  <a:rPr lang="en-US" sz="3200" b="1" dirty="0">
                    <a:solidFill>
                      <a:srgbClr val="424242"/>
                    </a:solidFill>
                  </a:rPr>
                  <a:t>Big(</a:t>
                </a:r>
                <a14:m>
                  <m:oMath xmlns:m="http://schemas.openxmlformats.org/officeDocument/2006/math">
                    <m:r>
                      <a:rPr lang="en-US" sz="3200" b="1" dirty="0">
                        <a:solidFill>
                          <a:srgbClr val="424242"/>
                        </a:solidFill>
                        <a:latin typeface="Cambria Math" panose="02040503050406030204" pitchFamily="18" charset="0"/>
                      </a:rPr>
                      <m:t>𝛀</m:t>
                    </m:r>
                  </m:oMath>
                </a14:m>
                <a:r>
                  <a:rPr lang="en-US" sz="3200" b="1" dirty="0">
                    <a:solidFill>
                      <a:srgbClr val="424242"/>
                    </a:solidFill>
                  </a:rPr>
                  <a:t>) Notation</a:t>
                </a:r>
              </a:p>
            </p:txBody>
          </p:sp>
        </mc:Choice>
        <mc:Fallback xmlns="">
          <p:sp>
            <p:nvSpPr>
              <p:cNvPr id="5" name="TextBox 4"/>
              <p:cNvSpPr txBox="1">
                <a:spLocks noRot="1" noChangeAspect="1" noMove="1" noResize="1" noEditPoints="1" noAdjustHandles="1" noChangeArrowheads="1" noChangeShapeType="1" noTextEdit="1"/>
              </p:cNvSpPr>
              <p:nvPr/>
            </p:nvSpPr>
            <p:spPr>
              <a:xfrm>
                <a:off x="0" y="-1"/>
                <a:ext cx="6096000" cy="830997"/>
              </a:xfrm>
              <a:prstGeom prst="rect">
                <a:avLst/>
              </a:prstGeom>
              <a:blipFill rotWithShape="0">
                <a:blip r:embed="rId3"/>
                <a:stretch>
                  <a:fillRect b="-13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23323" y="5239388"/>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l-GR" sz="2400" b="1" i="1" dirty="0">
                          <a:solidFill>
                            <a:srgbClr val="A71160"/>
                          </a:solidFill>
                          <a:latin typeface="Cambria Math" panose="02040503050406030204" pitchFamily="18" charset="0"/>
                        </a:rPr>
                        <m:t>𝜴</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i="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39388"/>
                <a:ext cx="2507672" cy="461665"/>
              </a:xfrm>
              <a:prstGeom prst="rect">
                <a:avLst/>
              </a:prstGeom>
              <a:blipFill rotWithShape="0">
                <a:blip r:embed="rId4"/>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65131"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765131" y="5163093"/>
                <a:ext cx="570116" cy="400110"/>
              </a:xfrm>
              <a:prstGeom prst="rect">
                <a:avLst/>
              </a:prstGeom>
              <a:blipFill rotWithShape="0">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768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76893"/>
                <a:ext cx="570116" cy="400110"/>
              </a:xfrm>
              <a:prstGeom prst="rect">
                <a:avLst/>
              </a:prstGeom>
              <a:blipFill rotWithShape="0">
                <a:blip r:embed="rId6"/>
                <a:stretch>
                  <a:fillRect/>
                </a:stretch>
              </a:blipFill>
            </p:spPr>
            <p:txBody>
              <a:bodyPr/>
              <a:lstStyle/>
              <a:p>
                <a:r>
                  <a:rPr lang="en-US">
                    <a:noFill/>
                  </a:rPr>
                  <a:t> </a:t>
                </a:r>
              </a:p>
            </p:txBody>
          </p:sp>
        </mc:Fallback>
      </mc:AlternateContent>
      <p:pic>
        <p:nvPicPr>
          <p:cNvPr id="20" name="Picture 19"/>
          <p:cNvPicPr>
            <a:picLocks noChangeAspect="1"/>
          </p:cNvPicPr>
          <p:nvPr/>
        </p:nvPicPr>
        <p:blipFill>
          <a:blip r:embed="rId7"/>
          <a:stretch>
            <a:fillRect/>
          </a:stretch>
        </p:blipFill>
        <p:spPr>
          <a:xfrm>
            <a:off x="747112" y="1836098"/>
            <a:ext cx="4572000" cy="2493259"/>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606434" y="2572504"/>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𝒄</m:t>
                      </m:r>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606434" y="2572504"/>
                <a:ext cx="957064" cy="400110"/>
              </a:xfrm>
              <a:prstGeom prst="rect">
                <a:avLst/>
              </a:prstGeom>
              <a:blipFill rotWithShape="0">
                <a:blip r:embed="rId8"/>
                <a:stretch>
                  <a:fillRect r="-254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21845" y="1505975"/>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421845" y="1505975"/>
                <a:ext cx="957064" cy="400110"/>
              </a:xfrm>
              <a:prstGeom prst="rect">
                <a:avLst/>
              </a:prstGeom>
              <a:blipFill rotWithShape="0">
                <a:blip r:embed="rId9"/>
                <a:stretch>
                  <a:fillRect b="-16667"/>
                </a:stretch>
              </a:blipFill>
            </p:spPr>
            <p:txBody>
              <a:bodyPr/>
              <a:lstStyle/>
              <a:p>
                <a:r>
                  <a:rPr lang="en-US">
                    <a:noFill/>
                  </a:rPr>
                  <a:t> </a:t>
                </a:r>
              </a:p>
            </p:txBody>
          </p:sp>
        </mc:Fallback>
      </mc:AlternateContent>
      <p:cxnSp>
        <p:nvCxnSpPr>
          <p:cNvPr id="21" name="Straight Connector 20"/>
          <p:cNvCxnSpPr/>
          <p:nvPr/>
        </p:nvCxnSpPr>
        <p:spPr>
          <a:xfrm flipH="1">
            <a:off x="2013984" y="3460677"/>
            <a:ext cx="0" cy="173736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47111" y="141297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47112" y="5195831"/>
            <a:ext cx="4754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0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1000"/>
                                        <p:tgtEl>
                                          <p:spTgt spid="2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fad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marL="514350" indent="-514350">
                  <a:buFont typeface="+mj-lt"/>
                  <a:buAutoNum type="arabicPeriod" startAt="3"/>
                </a:pPr>
                <a14:m>
                  <m:oMath xmlns:m="http://schemas.openxmlformats.org/officeDocument/2006/math">
                    <m:r>
                      <a:rPr lang="en-US" b="1" i="0" dirty="0" smtClean="0">
                        <a:latin typeface="Cambria Math" panose="02040503050406030204" pitchFamily="18" charset="0"/>
                      </a:rPr>
                      <m:t>𝛉</m:t>
                    </m:r>
                  </m:oMath>
                </a14:m>
                <a:r>
                  <a:rPr lang="en-US" dirty="0"/>
                  <a:t>-Notation (Theta notation) (Same order)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t="-9402" b="-188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notation </a:t>
                </a:r>
                <a14:m>
                  <m:oMath xmlns:m="http://schemas.openxmlformats.org/officeDocument/2006/math">
                    <m:r>
                      <m:rPr>
                        <m:sty m:val="p"/>
                      </m:rPr>
                      <a:rPr lang="en-US" i="0" dirty="0" smtClean="0">
                        <a:latin typeface="Cambria Math" panose="02040503050406030204" pitchFamily="18" charset="0"/>
                      </a:rPr>
                      <m:t>θ</m:t>
                    </m:r>
                    <m:r>
                      <a:rPr lang="en-US" i="0" dirty="0" smtClean="0">
                        <a:latin typeface="Cambria Math" panose="02040503050406030204" pitchFamily="18" charset="0"/>
                      </a:rPr>
                      <m:t>(</m:t>
                    </m:r>
                    <m:r>
                      <m:rPr>
                        <m:sty m:val="p"/>
                      </m:rPr>
                      <a:rPr lang="en-US" i="0" dirty="0" smtClean="0">
                        <a:latin typeface="Cambria Math" panose="02040503050406030204" pitchFamily="18" charset="0"/>
                      </a:rPr>
                      <m:t>n</m:t>
                    </m:r>
                    <m:r>
                      <a:rPr lang="en-US" i="0" dirty="0" smtClean="0">
                        <a:latin typeface="Cambria Math" panose="02040503050406030204" pitchFamily="18" charset="0"/>
                      </a:rPr>
                      <m:t>) </m:t>
                    </m:r>
                  </m:oMath>
                </a14:m>
                <a:r>
                  <a:rPr lang="en-US" dirty="0"/>
                  <a:t>is the formal way </a:t>
                </a:r>
                <a:r>
                  <a:rPr lang="en-US" dirty="0">
                    <a:solidFill>
                      <a:srgbClr val="A71160"/>
                    </a:solidFill>
                  </a:rPr>
                  <a:t>to enclose </a:t>
                </a:r>
                <a:r>
                  <a:rPr lang="en-US" dirty="0"/>
                  <a:t>both the lower bound and the upper bound of an algorithm's running time.</a:t>
                </a:r>
              </a:p>
              <a:p>
                <a:r>
                  <a:rPr lang="en-US" dirty="0"/>
                  <a:t>Since it represents the upper and the lower bound of the running time of an algorithm, it is used for analyzing </a:t>
                </a:r>
                <a:r>
                  <a:rPr lang="en-US" dirty="0">
                    <a:solidFill>
                      <a:srgbClr val="A71160"/>
                    </a:solidFill>
                  </a:rPr>
                  <a:t>the average case complexity </a:t>
                </a:r>
                <a:r>
                  <a:rPr lang="en-US" dirty="0"/>
                  <a:t>of an algorithm.</a:t>
                </a:r>
              </a:p>
              <a:p>
                <a:r>
                  <a:rPr lang="en-US" dirty="0"/>
                  <a:t>The time complexity represented by the Big-</a:t>
                </a:r>
                <a14:m>
                  <m:oMath xmlns:m="http://schemas.openxmlformats.org/officeDocument/2006/math">
                    <m:r>
                      <m:rPr>
                        <m:sty m:val="p"/>
                      </m:rPr>
                      <a:rPr lang="en-US" dirty="0">
                        <a:latin typeface="Cambria Math" panose="02040503050406030204" pitchFamily="18" charset="0"/>
                      </a:rPr>
                      <m:t>θ</m:t>
                    </m:r>
                  </m:oMath>
                </a14:m>
                <a:r>
                  <a:rPr lang="en-US" dirty="0"/>
                  <a:t> notation is the range within which </a:t>
                </a:r>
                <a:r>
                  <a:rPr lang="en-US" dirty="0">
                    <a:solidFill>
                      <a:srgbClr val="A71160"/>
                    </a:solidFill>
                  </a:rPr>
                  <a:t>the actual running time </a:t>
                </a:r>
                <a:r>
                  <a:rPr lang="en-US" dirty="0"/>
                  <a:t>of the algorithm will be.</a:t>
                </a:r>
              </a:p>
              <a:p>
                <a:r>
                  <a:rPr lang="en-US" dirty="0"/>
                  <a:t>So, it defines </a:t>
                </a:r>
                <a:r>
                  <a:rPr lang="en-US" dirty="0">
                    <a:solidFill>
                      <a:srgbClr val="A71160"/>
                    </a:solidFill>
                  </a:rPr>
                  <a:t>the exact </a:t>
                </a:r>
                <a:r>
                  <a:rPr lang="en-US" dirty="0"/>
                  <a:t>Asymptotic behavior of an algorithm.</a:t>
                </a:r>
              </a:p>
              <a:p>
                <a:r>
                  <a:rPr lang="en-US" dirty="0"/>
                  <a:t>For a given function 𝑔(𝑛), we denote by θ(𝑔(𝑛)) the set of functions,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81000" y="4305757"/>
                <a:ext cx="11521440" cy="640080"/>
              </a:xfrm>
              <a:prstGeom prst="roundRect">
                <a:avLst/>
              </a:prstGeom>
              <a:solidFill>
                <a:schemeClr val="accent6">
                  <a:lumMod val="20000"/>
                  <a:lumOff val="80000"/>
                </a:schemeClr>
              </a:solidFill>
            </p:spPr>
            <p:txBody>
              <a:bodyPr wrap="square" rtlCol="0" anchor="ctr">
                <a:spAutoFit/>
              </a:bodyPr>
              <a:lstStyle/>
              <a:p>
                <a14:m>
                  <m:oMath xmlns:m="http://schemas.openxmlformats.org/officeDocument/2006/math">
                    <m:r>
                      <m:rPr>
                        <m:sty m:val="p"/>
                      </m:rPr>
                      <a:rPr lang="el-GR" sz="1900" i="1" dirty="0" smtClean="0">
                        <a:solidFill>
                          <a:srgbClr val="002060"/>
                        </a:solidFill>
                        <a:latin typeface="Cambria Math" panose="02040503050406030204" pitchFamily="18" charset="0"/>
                        <a:ea typeface="Cambria Math" panose="02040503050406030204" pitchFamily="18" charset="0"/>
                      </a:rPr>
                      <m:t>θ</m:t>
                    </m:r>
                    <m:r>
                      <a:rPr lang="en-US" sz="1900" i="1" dirty="0">
                        <a:solidFill>
                          <a:srgbClr val="002060"/>
                        </a:solidFill>
                        <a:latin typeface="Cambria Math" panose="02040503050406030204" pitchFamily="18" charset="0"/>
                      </a:rPr>
                      <m:t>(</m:t>
                    </m:r>
                    <m:r>
                      <a:rPr lang="en-US" sz="1900" i="1" dirty="0">
                        <a:solidFill>
                          <a:srgbClr val="002060"/>
                        </a:solidFill>
                        <a:latin typeface="Cambria Math" panose="02040503050406030204" pitchFamily="18" charset="0"/>
                      </a:rPr>
                      <m:t>𝑔</m:t>
                    </m:r>
                    <m:r>
                      <a:rPr lang="en-US" sz="1900" i="1" dirty="0">
                        <a:solidFill>
                          <a:srgbClr val="002060"/>
                        </a:solidFill>
                        <a:latin typeface="Cambria Math" panose="02040503050406030204" pitchFamily="18" charset="0"/>
                      </a:rPr>
                      <m:t>(</m:t>
                    </m:r>
                    <m:r>
                      <a:rPr lang="en-US" sz="1900" i="1" dirty="0">
                        <a:solidFill>
                          <a:srgbClr val="002060"/>
                        </a:solidFill>
                        <a:latin typeface="Cambria Math" panose="02040503050406030204" pitchFamily="18" charset="0"/>
                      </a:rPr>
                      <m:t>𝑛</m:t>
                    </m:r>
                    <m:r>
                      <a:rPr lang="en-US" sz="1900" i="1" dirty="0">
                        <a:solidFill>
                          <a:srgbClr val="002060"/>
                        </a:solidFill>
                        <a:latin typeface="Cambria Math" panose="02040503050406030204" pitchFamily="18" charset="0"/>
                      </a:rPr>
                      <m:t>))</m:t>
                    </m:r>
                    <m:r>
                      <m:rPr>
                        <m:nor/>
                      </m:rPr>
                      <a:rPr lang="en-US" sz="1900" i="1" dirty="0">
                        <a:solidFill>
                          <a:srgbClr val="002060"/>
                        </a:solidFill>
                      </a:rPr>
                      <m:t> = {</m:t>
                    </m:r>
                    <m:r>
                      <a:rPr lang="en-US" sz="1900" i="1" dirty="0">
                        <a:solidFill>
                          <a:srgbClr val="002060"/>
                        </a:solidFill>
                        <a:latin typeface="Cambria Math" panose="02040503050406030204" pitchFamily="18" charset="0"/>
                      </a:rPr>
                      <m:t>𝑓</m:t>
                    </m:r>
                    <m:r>
                      <a:rPr lang="en-US" sz="1900" i="1" dirty="0">
                        <a:solidFill>
                          <a:srgbClr val="002060"/>
                        </a:solidFill>
                        <a:latin typeface="Cambria Math" panose="02040503050406030204" pitchFamily="18" charset="0"/>
                      </a:rPr>
                      <m:t>(</m:t>
                    </m:r>
                    <m:r>
                      <a:rPr lang="en-US" sz="1900" i="1" dirty="0">
                        <a:solidFill>
                          <a:srgbClr val="002060"/>
                        </a:solidFill>
                        <a:latin typeface="Cambria Math" panose="02040503050406030204" pitchFamily="18" charset="0"/>
                      </a:rPr>
                      <m:t>𝑛</m:t>
                    </m:r>
                    <m:r>
                      <a:rPr lang="en-US" sz="1900" i="1" dirty="0">
                        <a:solidFill>
                          <a:srgbClr val="002060"/>
                        </a:solidFill>
                        <a:latin typeface="Cambria Math" panose="02040503050406030204" pitchFamily="18" charset="0"/>
                      </a:rPr>
                      <m:t>)</m:t>
                    </m:r>
                    <m:r>
                      <m:rPr>
                        <m:nor/>
                      </m:rPr>
                      <a:rPr lang="en-US" sz="1900" i="1" dirty="0">
                        <a:solidFill>
                          <a:srgbClr val="002060"/>
                        </a:solidFill>
                      </a:rPr>
                      <m:t> : </m:t>
                    </m:r>
                  </m:oMath>
                </a14:m>
                <a:r>
                  <a:rPr lang="en-US" sz="1900" i="0" dirty="0">
                    <a:solidFill>
                      <a:srgbClr val="002060"/>
                    </a:solidFill>
                    <a:latin typeface="+mj-lt"/>
                  </a:rPr>
                  <a:t>there exist positive constants </a:t>
                </a:r>
                <a14:m>
                  <m:oMath xmlns:m="http://schemas.openxmlformats.org/officeDocument/2006/math">
                    <m:sSub>
                      <m:sSubPr>
                        <m:ctrlPr>
                          <a:rPr lang="en-US" sz="1900" i="1" dirty="0">
                            <a:solidFill>
                              <a:srgbClr val="002060"/>
                            </a:solidFill>
                            <a:latin typeface="Cambria Math" panose="02040503050406030204" pitchFamily="18" charset="0"/>
                          </a:rPr>
                        </m:ctrlPr>
                      </m:sSubPr>
                      <m:e>
                        <m:r>
                          <m:rPr>
                            <m:sty m:val="p"/>
                          </m:rPr>
                          <a:rPr lang="en-US" sz="1900" i="0" dirty="0">
                            <a:solidFill>
                              <a:srgbClr val="002060"/>
                            </a:solidFill>
                            <a:latin typeface="Cambria Math" panose="02040503050406030204" pitchFamily="18" charset="0"/>
                          </a:rPr>
                          <m:t>c</m:t>
                        </m:r>
                      </m:e>
                      <m:sub>
                        <m:r>
                          <a:rPr lang="en-US" sz="1900" i="0" dirty="0">
                            <a:solidFill>
                              <a:srgbClr val="002060"/>
                            </a:solidFill>
                            <a:latin typeface="Cambria Math" panose="02040503050406030204" pitchFamily="18" charset="0"/>
                          </a:rPr>
                          <m:t>1</m:t>
                        </m:r>
                      </m:sub>
                    </m:sSub>
                    <m:r>
                      <m:rPr>
                        <m:nor/>
                      </m:rPr>
                      <a:rPr lang="en-US" sz="1900" dirty="0">
                        <a:solidFill>
                          <a:srgbClr val="002060"/>
                        </a:solidFill>
                      </a:rPr>
                      <m:t>, </m:t>
                    </m:r>
                    <m:sSub>
                      <m:sSubPr>
                        <m:ctrlPr>
                          <a:rPr lang="en-US" sz="1900" i="1" dirty="0">
                            <a:solidFill>
                              <a:srgbClr val="002060"/>
                            </a:solidFill>
                            <a:latin typeface="Cambria Math" panose="02040503050406030204" pitchFamily="18" charset="0"/>
                          </a:rPr>
                        </m:ctrlPr>
                      </m:sSubPr>
                      <m:e>
                        <m:r>
                          <m:rPr>
                            <m:sty m:val="p"/>
                          </m:rPr>
                          <a:rPr lang="en-US" sz="1900" i="0" dirty="0">
                            <a:solidFill>
                              <a:srgbClr val="002060"/>
                            </a:solidFill>
                            <a:latin typeface="Cambria Math" panose="02040503050406030204" pitchFamily="18" charset="0"/>
                          </a:rPr>
                          <m:t>c</m:t>
                        </m:r>
                      </m:e>
                      <m:sub>
                        <m:r>
                          <a:rPr lang="en-US" sz="1900" i="0" dirty="0">
                            <a:solidFill>
                              <a:srgbClr val="002060"/>
                            </a:solidFill>
                            <a:latin typeface="Cambria Math" panose="02040503050406030204" pitchFamily="18" charset="0"/>
                          </a:rPr>
                          <m:t>2</m:t>
                        </m:r>
                      </m:sub>
                    </m:sSub>
                    <m:r>
                      <m:rPr>
                        <m:nor/>
                      </m:rPr>
                      <a:rPr lang="en-US" sz="1900" i="1" dirty="0">
                        <a:solidFill>
                          <a:srgbClr val="002060"/>
                        </a:solidFill>
                      </a:rPr>
                      <m:t> </m:t>
                    </m:r>
                    <m:r>
                      <m:rPr>
                        <m:nor/>
                      </m:rPr>
                      <a:rPr lang="en-US" sz="1900" dirty="0">
                        <a:solidFill>
                          <a:srgbClr val="002060"/>
                        </a:solidFill>
                      </a:rPr>
                      <m:t>and</m:t>
                    </m:r>
                    <m:r>
                      <m:rPr>
                        <m:nor/>
                      </m:rPr>
                      <a:rPr lang="en-US" sz="1900" i="1" dirty="0">
                        <a:solidFill>
                          <a:srgbClr val="002060"/>
                        </a:solidFill>
                      </a:rPr>
                      <m:t> </m:t>
                    </m:r>
                    <m:r>
                      <m:rPr>
                        <m:sty m:val="p"/>
                      </m:rPr>
                      <a:rPr lang="en-US" sz="1900" b="0" i="0" dirty="0">
                        <a:solidFill>
                          <a:srgbClr val="002060"/>
                        </a:solidFill>
                        <a:latin typeface="Cambria Math" panose="02040503050406030204" pitchFamily="18" charset="0"/>
                      </a:rPr>
                      <m:t>n</m:t>
                    </m:r>
                    <m:r>
                      <a:rPr lang="en-US" sz="1900" b="0" i="0" baseline="-25000" dirty="0">
                        <a:solidFill>
                          <a:srgbClr val="002060"/>
                        </a:solidFill>
                        <a:latin typeface="Cambria Math" panose="02040503050406030204" pitchFamily="18" charset="0"/>
                      </a:rPr>
                      <m:t>0</m:t>
                    </m:r>
                    <m:r>
                      <m:rPr>
                        <m:nor/>
                      </m:rPr>
                      <a:rPr lang="en-US" sz="1900" i="1" dirty="0">
                        <a:solidFill>
                          <a:srgbClr val="002060"/>
                        </a:solidFill>
                      </a:rPr>
                      <m:t> </m:t>
                    </m:r>
                    <m:r>
                      <m:rPr>
                        <m:nor/>
                      </m:rPr>
                      <a:rPr lang="en-US" sz="1900" dirty="0">
                        <a:solidFill>
                          <a:srgbClr val="002060"/>
                        </a:solidFill>
                      </a:rPr>
                      <m:t>such</m:t>
                    </m:r>
                    <m:r>
                      <m:rPr>
                        <m:nor/>
                      </m:rPr>
                      <a:rPr lang="en-US" sz="1900" dirty="0">
                        <a:solidFill>
                          <a:srgbClr val="002060"/>
                        </a:solidFill>
                      </a:rPr>
                      <m:t> </m:t>
                    </m:r>
                    <m:r>
                      <m:rPr>
                        <m:nor/>
                      </m:rPr>
                      <a:rPr lang="en-US" sz="1900" dirty="0">
                        <a:solidFill>
                          <a:srgbClr val="002060"/>
                        </a:solidFill>
                      </a:rPr>
                      <m:t>that</m:t>
                    </m:r>
                    <m:r>
                      <m:rPr>
                        <m:nor/>
                      </m:rPr>
                      <a:rPr lang="en-US" sz="1900" dirty="0">
                        <a:solidFill>
                          <a:srgbClr val="002060"/>
                        </a:solidFill>
                      </a:rPr>
                      <m:t> </m:t>
                    </m:r>
                    <m:r>
                      <a:rPr lang="en-US" sz="1900" i="1" dirty="0">
                        <a:solidFill>
                          <a:srgbClr val="002060"/>
                        </a:solidFill>
                        <a:latin typeface="Cambria Math" panose="02040503050406030204" pitchFamily="18" charset="0"/>
                      </a:rPr>
                      <m:t>0≤</m:t>
                    </m:r>
                    <m:sSub>
                      <m:sSubPr>
                        <m:ctrlPr>
                          <a:rPr lang="en-US" sz="1900" i="1" dirty="0">
                            <a:solidFill>
                              <a:srgbClr val="002060"/>
                            </a:solidFill>
                            <a:latin typeface="Cambria Math" panose="02040503050406030204" pitchFamily="18" charset="0"/>
                          </a:rPr>
                        </m:ctrlPr>
                      </m:sSubPr>
                      <m:e>
                        <m:r>
                          <a:rPr lang="en-US" sz="1900" i="1" dirty="0">
                            <a:solidFill>
                              <a:srgbClr val="002060"/>
                            </a:solidFill>
                            <a:latin typeface="Cambria Math" panose="02040503050406030204" pitchFamily="18" charset="0"/>
                          </a:rPr>
                          <m:t>𝑐</m:t>
                        </m:r>
                      </m:e>
                      <m:sub>
                        <m:r>
                          <a:rPr lang="en-US" sz="1900" i="1" dirty="0">
                            <a:solidFill>
                              <a:srgbClr val="002060"/>
                            </a:solidFill>
                            <a:latin typeface="Cambria Math" panose="02040503050406030204" pitchFamily="18" charset="0"/>
                          </a:rPr>
                          <m:t>1</m:t>
                        </m:r>
                      </m:sub>
                    </m:sSub>
                    <m:r>
                      <a:rPr lang="en-US" sz="1900" i="1" dirty="0">
                        <a:solidFill>
                          <a:srgbClr val="002060"/>
                        </a:solidFill>
                        <a:latin typeface="Cambria Math" panose="02040503050406030204" pitchFamily="18" charset="0"/>
                      </a:rPr>
                      <m:t>𝑔</m:t>
                    </m:r>
                    <m:d>
                      <m:dPr>
                        <m:ctrlPr>
                          <a:rPr lang="en-US" sz="1900" i="1" dirty="0">
                            <a:solidFill>
                              <a:srgbClr val="002060"/>
                            </a:solidFill>
                            <a:latin typeface="Cambria Math" panose="02040503050406030204" pitchFamily="18" charset="0"/>
                          </a:rPr>
                        </m:ctrlPr>
                      </m:dPr>
                      <m:e>
                        <m:r>
                          <a:rPr lang="en-US" sz="1900" i="1" dirty="0">
                            <a:solidFill>
                              <a:srgbClr val="002060"/>
                            </a:solidFill>
                            <a:latin typeface="Cambria Math" panose="02040503050406030204" pitchFamily="18" charset="0"/>
                          </a:rPr>
                          <m:t>𝑛</m:t>
                        </m:r>
                      </m:e>
                    </m:d>
                    <m:r>
                      <a:rPr lang="en-US" sz="1900" i="1" dirty="0">
                        <a:solidFill>
                          <a:srgbClr val="002060"/>
                        </a:solidFill>
                        <a:latin typeface="Cambria Math" panose="02040503050406030204" pitchFamily="18" charset="0"/>
                      </a:rPr>
                      <m:t>≤</m:t>
                    </m:r>
                    <m:r>
                      <a:rPr lang="en-US" sz="1900" i="1" dirty="0">
                        <a:solidFill>
                          <a:srgbClr val="002060"/>
                        </a:solidFill>
                        <a:latin typeface="Cambria Math" panose="02040503050406030204" pitchFamily="18" charset="0"/>
                      </a:rPr>
                      <m:t>𝑓</m:t>
                    </m:r>
                    <m:d>
                      <m:dPr>
                        <m:ctrlPr>
                          <a:rPr lang="en-US" sz="1900" i="1" dirty="0">
                            <a:solidFill>
                              <a:srgbClr val="002060"/>
                            </a:solidFill>
                            <a:latin typeface="Cambria Math" panose="02040503050406030204" pitchFamily="18" charset="0"/>
                          </a:rPr>
                        </m:ctrlPr>
                      </m:dPr>
                      <m:e>
                        <m:r>
                          <a:rPr lang="en-US" sz="1900" i="1" dirty="0">
                            <a:solidFill>
                              <a:srgbClr val="002060"/>
                            </a:solidFill>
                            <a:latin typeface="Cambria Math" panose="02040503050406030204" pitchFamily="18" charset="0"/>
                          </a:rPr>
                          <m:t>𝑛</m:t>
                        </m:r>
                      </m:e>
                    </m:d>
                    <m:r>
                      <a:rPr lang="en-US" sz="1900" i="1" dirty="0">
                        <a:solidFill>
                          <a:srgbClr val="002060"/>
                        </a:solidFill>
                        <a:latin typeface="Cambria Math" panose="02040503050406030204" pitchFamily="18" charset="0"/>
                      </a:rPr>
                      <m:t>≤</m:t>
                    </m:r>
                    <m:sSub>
                      <m:sSubPr>
                        <m:ctrlPr>
                          <a:rPr lang="en-US" sz="1900" i="1" dirty="0">
                            <a:solidFill>
                              <a:srgbClr val="002060"/>
                            </a:solidFill>
                            <a:latin typeface="Cambria Math" panose="02040503050406030204" pitchFamily="18" charset="0"/>
                          </a:rPr>
                        </m:ctrlPr>
                      </m:sSubPr>
                      <m:e>
                        <m:r>
                          <a:rPr lang="en-US" sz="1900" i="1" dirty="0">
                            <a:solidFill>
                              <a:srgbClr val="002060"/>
                            </a:solidFill>
                            <a:latin typeface="Cambria Math" panose="02040503050406030204" pitchFamily="18" charset="0"/>
                          </a:rPr>
                          <m:t>𝑐</m:t>
                        </m:r>
                      </m:e>
                      <m:sub>
                        <m:r>
                          <a:rPr lang="en-US" sz="1900" i="1" dirty="0">
                            <a:solidFill>
                              <a:srgbClr val="002060"/>
                            </a:solidFill>
                            <a:latin typeface="Cambria Math" panose="02040503050406030204" pitchFamily="18" charset="0"/>
                          </a:rPr>
                          <m:t>2</m:t>
                        </m:r>
                      </m:sub>
                    </m:sSub>
                    <m:r>
                      <a:rPr lang="en-US" sz="1900" i="1" dirty="0">
                        <a:solidFill>
                          <a:srgbClr val="002060"/>
                        </a:solidFill>
                        <a:latin typeface="Cambria Math" panose="02040503050406030204" pitchFamily="18" charset="0"/>
                      </a:rPr>
                      <m:t>𝑔</m:t>
                    </m:r>
                    <m:d>
                      <m:dPr>
                        <m:ctrlPr>
                          <a:rPr lang="en-US" sz="1900" i="1" dirty="0">
                            <a:solidFill>
                              <a:srgbClr val="002060"/>
                            </a:solidFill>
                            <a:latin typeface="Cambria Math" panose="02040503050406030204" pitchFamily="18" charset="0"/>
                          </a:rPr>
                        </m:ctrlPr>
                      </m:dPr>
                      <m:e>
                        <m:r>
                          <a:rPr lang="en-US" sz="1900" i="1" dirty="0">
                            <a:solidFill>
                              <a:srgbClr val="002060"/>
                            </a:solidFill>
                            <a:latin typeface="Cambria Math" panose="02040503050406030204" pitchFamily="18" charset="0"/>
                          </a:rPr>
                          <m:t>𝑛</m:t>
                        </m:r>
                      </m:e>
                    </m:d>
                    <m:r>
                      <m:rPr>
                        <m:nor/>
                      </m:rPr>
                      <a:rPr lang="en-US" sz="1900" i="1" dirty="0">
                        <a:solidFill>
                          <a:srgbClr val="002060"/>
                        </a:solidFill>
                      </a:rPr>
                      <m:t> </m:t>
                    </m:r>
                    <m:r>
                      <m:rPr>
                        <m:nor/>
                      </m:rPr>
                      <a:rPr lang="en-US" sz="1900" dirty="0">
                        <a:solidFill>
                          <a:srgbClr val="002060"/>
                        </a:solidFill>
                      </a:rPr>
                      <m:t>for</m:t>
                    </m:r>
                    <m:r>
                      <m:rPr>
                        <m:nor/>
                      </m:rPr>
                      <a:rPr lang="en-US" sz="1900" i="1" dirty="0">
                        <a:solidFill>
                          <a:srgbClr val="002060"/>
                        </a:solidFill>
                      </a:rPr>
                      <m:t> </m:t>
                    </m:r>
                    <m:r>
                      <m:rPr>
                        <m:nor/>
                      </m:rPr>
                      <a:rPr lang="en-US" sz="1900" dirty="0">
                        <a:solidFill>
                          <a:srgbClr val="002060"/>
                        </a:solidFill>
                      </a:rPr>
                      <m:t>all</m:t>
                    </m:r>
                    <m:r>
                      <a:rPr lang="en-US" sz="1900" i="1" dirty="0">
                        <a:solidFill>
                          <a:srgbClr val="002060"/>
                        </a:solidFill>
                        <a:latin typeface="Cambria Math" panose="02040503050406030204" pitchFamily="18" charset="0"/>
                      </a:rPr>
                      <m:t> </m:t>
                    </m:r>
                    <m:r>
                      <a:rPr lang="en-US" sz="1900" i="1" dirty="0">
                        <a:solidFill>
                          <a:srgbClr val="002060"/>
                        </a:solidFill>
                        <a:latin typeface="Cambria Math" panose="02040503050406030204" pitchFamily="18" charset="0"/>
                      </a:rPr>
                      <m:t>𝑛</m:t>
                    </m:r>
                    <m:r>
                      <a:rPr lang="en-US" sz="1900" i="1" baseline="-25000" dirty="0">
                        <a:solidFill>
                          <a:srgbClr val="002060"/>
                        </a:solidFill>
                        <a:latin typeface="Cambria Math" panose="02040503050406030204" pitchFamily="18" charset="0"/>
                      </a:rPr>
                      <m:t>0</m:t>
                    </m:r>
                    <m:r>
                      <a:rPr lang="en-US" sz="1900" i="1" dirty="0">
                        <a:solidFill>
                          <a:srgbClr val="002060"/>
                        </a:solidFill>
                        <a:latin typeface="Cambria Math" panose="02040503050406030204" pitchFamily="18" charset="0"/>
                      </a:rPr>
                      <m:t>≤</m:t>
                    </m:r>
                    <m:r>
                      <a:rPr lang="en-US" sz="1900" i="1" dirty="0">
                        <a:solidFill>
                          <a:srgbClr val="002060"/>
                        </a:solidFill>
                        <a:latin typeface="Cambria Math" panose="02040503050406030204" pitchFamily="18" charset="0"/>
                      </a:rPr>
                      <m:t>𝑛</m:t>
                    </m:r>
                    <m:r>
                      <m:rPr>
                        <m:nor/>
                      </m:rPr>
                      <a:rPr lang="en-US" sz="1900" i="1" dirty="0">
                        <a:solidFill>
                          <a:srgbClr val="002060"/>
                        </a:solidFill>
                      </a:rPr>
                      <m:t>}</m:t>
                    </m:r>
                  </m:oMath>
                </a14:m>
                <a:endParaRPr lang="en-US" sz="1900" i="1" dirty="0">
                  <a:solidFill>
                    <a:srgbClr val="0020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1000" y="4305757"/>
                <a:ext cx="11521440" cy="640080"/>
              </a:xfrm>
              <a:prstGeom prst="roundRect">
                <a:avLst/>
              </a:prstGeom>
              <a:blipFill>
                <a:blip r:embed="rId4"/>
                <a:stretch>
                  <a:fillRect/>
                </a:stretch>
              </a:blipFill>
            </p:spPr>
            <p:txBody>
              <a:bodyPr/>
              <a:lstStyle/>
              <a:p>
                <a:r>
                  <a:rPr lang="en-US">
                    <a:noFill/>
                  </a:rPr>
                  <a:t> </a:t>
                </a:r>
              </a:p>
            </p:txBody>
          </p:sp>
        </mc:Fallback>
      </mc:AlternateContent>
      <p:sp>
        <p:nvSpPr>
          <p:cNvPr id="5" name="TextBox 4"/>
          <p:cNvSpPr txBox="1"/>
          <p:nvPr/>
        </p:nvSpPr>
        <p:spPr>
          <a:xfrm>
            <a:off x="367937" y="4292694"/>
            <a:ext cx="11521440" cy="640080"/>
          </a:xfrm>
          <a:prstGeom prst="roundRect">
            <a:avLst/>
          </a:prstGeom>
          <a:noFill/>
          <a:ln w="19050">
            <a:solidFill>
              <a:srgbClr val="A71160"/>
            </a:solidFill>
          </a:ln>
        </p:spPr>
        <p:txBody>
          <a:bodyPr wrap="square" rtlCol="0">
            <a:spAutoFit/>
          </a:bodyPr>
          <a:lstStyle/>
          <a:p>
            <a:endParaRPr lang="en-US" sz="2200" dirty="0">
              <a:solidFill>
                <a:srgbClr val="002060"/>
              </a:solidFill>
            </a:endParaRPr>
          </a:p>
        </p:txBody>
      </p:sp>
    </p:spTree>
    <p:extLst>
      <p:ext uri="{BB962C8B-B14F-4D97-AF65-F5344CB8AC3E}">
        <p14:creationId xmlns:p14="http://schemas.microsoft.com/office/powerpoint/2010/main" val="133027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500"/>
                                        <p:tgtEl>
                                          <p:spTgt spid="4">
                                            <p:txEl>
                                              <p:pRg st="0" end="0"/>
                                            </p:txEl>
                                          </p:spTgt>
                                        </p:tgtEl>
                                      </p:cBhvr>
                                    </p:animEffect>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1)">
                                      <p:cBhvr>
                                        <p:cTn id="3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𝜃</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is a set, we can write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𝜖</m:t>
                    </m:r>
                    <m:r>
                      <a:rPr lang="en-US" sz="2400" i="1" dirty="0" smtClean="0">
                        <a:solidFill>
                          <a:schemeClr val="bg1"/>
                        </a:solidFill>
                        <a:latin typeface="Cambria Math" panose="02040503050406030204" pitchFamily="18" charset="0"/>
                      </a:rPr>
                      <m:t> </m:t>
                    </m:r>
                    <m:r>
                      <a:rPr lang="el-GR" sz="2400" i="1" dirty="0">
                        <a:solidFill>
                          <a:schemeClr val="bg1"/>
                        </a:solidFill>
                        <a:latin typeface="Cambria Math" panose="02040503050406030204" pitchFamily="18" charset="0"/>
                      </a:rPr>
                      <m:t>𝜃</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to indicate that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 </m:t>
                    </m:r>
                  </m:oMath>
                </a14:m>
                <a:r>
                  <a:rPr lang="en-US" sz="2400" dirty="0">
                    <a:solidFill>
                      <a:schemeClr val="bg1"/>
                    </a:solidFill>
                  </a:rPr>
                  <a:t>is a member of </a:t>
                </a:r>
                <a14:m>
                  <m:oMath xmlns:m="http://schemas.openxmlformats.org/officeDocument/2006/math">
                    <m:r>
                      <a:rPr lang="el-GR" sz="2400" i="1" dirty="0" smtClean="0">
                        <a:solidFill>
                          <a:schemeClr val="bg1"/>
                        </a:solidFill>
                        <a:latin typeface="Cambria Math" panose="02040503050406030204" pitchFamily="18" charset="0"/>
                      </a:rPr>
                      <m:t>𝜃</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𝑔</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𝑛</m:t>
                    </m:r>
                    <m:r>
                      <a:rPr lang="el-GR" sz="2400" i="1" dirty="0" smtClean="0">
                        <a:solidFill>
                          <a:schemeClr val="bg1"/>
                        </a:solidFill>
                        <a:latin typeface="Cambria Math" panose="02040503050406030204" pitchFamily="18" charset="0"/>
                      </a:rPr>
                      <m:t>)).</m:t>
                    </m:r>
                  </m:oMath>
                </a14:m>
                <a:endParaRPr lang="el-GR"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is an asymptotically tight bound for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m:t>
                    </m:r>
                  </m:oMath>
                </a14:m>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𝜃</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dirty="0">
                    <a:solidFill>
                      <a:schemeClr val="bg1"/>
                    </a:solidFill>
                  </a:rPr>
                  <a:t>implies: </a:t>
                </a:r>
              </a:p>
              <a:p>
                <a:pPr algn="ct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𝒇</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𝒄</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𝒈</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m:t>
                      </m:r>
                    </m:oMath>
                  </m:oMathPara>
                </a14:m>
                <a:endParaRPr lang="en-US" sz="2400" dirty="0">
                  <a:solidFill>
                    <a:schemeClr val="bg1"/>
                  </a:solidFill>
                </a:endParaRPr>
              </a:p>
              <a:p>
                <a:pPr algn="just"/>
                <a:endParaRPr lang="en-US" sz="2400" dirty="0">
                  <a:solidFill>
                    <a:schemeClr val="bg1"/>
                  </a:solidFill>
                </a:endParaRPr>
              </a:p>
              <a:p>
                <a:pPr algn="just"/>
                <a:r>
                  <a:rPr lang="en-US" sz="2400" dirty="0">
                    <a:solidFill>
                      <a:schemeClr val="bg1"/>
                    </a:solidFill>
                  </a:rPr>
                  <a:t>If a function f(n) lies anywhere in between c1g(n) and c2g(n) for all n ≥ n0, then f(n) is said to be asymptotically </a:t>
                </a:r>
                <a:r>
                  <a:rPr lang="en-US" sz="2400" b="1" dirty="0">
                    <a:solidFill>
                      <a:schemeClr val="bg1"/>
                    </a:solidFill>
                  </a:rPr>
                  <a:t>tight bound.</a:t>
                </a:r>
              </a:p>
              <a:p>
                <a:pPr algn="just"/>
                <a:endParaRPr lang="en-US" sz="2400" b="1" dirty="0">
                  <a:solidFill>
                    <a:schemeClr val="bg1"/>
                  </a:solidFill>
                </a:endParaRPr>
              </a:p>
              <a:p>
                <a:pPr algn="just"/>
                <a:r>
                  <a:rPr lang="en-US" sz="2400" b="1" dirty="0">
                    <a:solidFill>
                      <a:schemeClr val="bg1"/>
                    </a:solidFill>
                  </a:rPr>
                  <a:t>f(n) is Θ(g(n)) if and only if f(n) is Ο(g(n)) and f(n) is Ω(g(n))</a:t>
                </a:r>
              </a:p>
            </p:txBody>
          </p:sp>
        </mc:Choice>
        <mc:Fallback xmlns="">
          <p:sp>
            <p:nvSpPr>
              <p:cNvPr id="3" name="Rectangle 2">
                <a:extLst>
                  <a:ext uri="{FF2B5EF4-FFF2-40B4-BE49-F238E27FC236}">
                    <a16:creationId xmlns:a16="http://schemas.microsoft.com/office/drawing/2014/main" xmlns="" xmlns:a14="http://schemas.microsoft.com/office/drawing/2010/main"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5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41196"/>
                <a:ext cx="6096000" cy="748603"/>
              </a:xfrm>
              <a:prstGeom prst="rect">
                <a:avLst/>
              </a:prstGeom>
              <a:noFill/>
            </p:spPr>
            <p:txBody>
              <a:bodyPr wrap="square" lIns="274320" rtlCol="0" anchor="ctr">
                <a:spAutoFit/>
              </a:bodyPr>
              <a:lstStyle/>
              <a:p>
                <a:pPr>
                  <a:lnSpc>
                    <a:spcPct val="150000"/>
                  </a:lnSpc>
                </a:pPr>
                <a14:m>
                  <m:oMath xmlns:m="http://schemas.openxmlformats.org/officeDocument/2006/math">
                    <m:r>
                      <a:rPr lang="en-US" sz="3200" b="1" dirty="0" smtClean="0">
                        <a:latin typeface="Cambria Math" panose="02040503050406030204" pitchFamily="18" charset="0"/>
                      </a:rPr>
                      <m:t>𝛉</m:t>
                    </m:r>
                  </m:oMath>
                </a14:m>
                <a:r>
                  <a:rPr lang="en-US" sz="3200" dirty="0"/>
                  <a:t>-</a:t>
                </a:r>
                <a:r>
                  <a:rPr lang="en-US" sz="3200" b="1" dirty="0">
                    <a:solidFill>
                      <a:srgbClr val="424242"/>
                    </a:solidFill>
                  </a:rPr>
                  <a:t>Notation</a:t>
                </a:r>
              </a:p>
            </p:txBody>
          </p:sp>
        </mc:Choice>
        <mc:Fallback xmlns="">
          <p:sp>
            <p:nvSpPr>
              <p:cNvPr id="5" name="TextBox 4"/>
              <p:cNvSpPr txBox="1">
                <a:spLocks noRot="1" noChangeAspect="1" noMove="1" noResize="1" noEditPoints="1" noAdjustHandles="1" noChangeArrowheads="1" noChangeShapeType="1" noTextEdit="1"/>
              </p:cNvSpPr>
              <p:nvPr/>
            </p:nvSpPr>
            <p:spPr>
              <a:xfrm>
                <a:off x="0" y="41196"/>
                <a:ext cx="6096000" cy="748603"/>
              </a:xfrm>
              <a:prstGeom prst="rect">
                <a:avLst/>
              </a:prstGeom>
              <a:blipFill>
                <a:blip r:embed="rId3"/>
                <a:stretch>
                  <a:fillRect b="-21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23323" y="5226325"/>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l-GR" sz="2400" b="1" i="1" dirty="0">
                          <a:solidFill>
                            <a:srgbClr val="A71160"/>
                          </a:solidFill>
                          <a:latin typeface="Cambria Math" panose="02040503050406030204" pitchFamily="18" charset="0"/>
                        </a:rPr>
                        <m:t>𝜽</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i="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26325"/>
                <a:ext cx="2507672" cy="461665"/>
              </a:xfrm>
              <a:prstGeom prst="rect">
                <a:avLst/>
              </a:prstGeom>
              <a:blipFill>
                <a:blip r:embed="rId4"/>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09638"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509638" y="5163093"/>
                <a:ext cx="570116" cy="400110"/>
              </a:xfrm>
              <a:prstGeom prst="rect">
                <a:avLst/>
              </a:prstGeom>
              <a:blipFill rotWithShape="0">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63446"/>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63446"/>
                <a:ext cx="570116" cy="400110"/>
              </a:xfrm>
              <a:prstGeom prst="rect">
                <a:avLst/>
              </a:prstGeom>
              <a:blipFill rotWithShape="0">
                <a:blip r:embed="rId6"/>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7"/>
          <a:stretch>
            <a:fillRect/>
          </a:stretch>
        </p:blipFill>
        <p:spPr>
          <a:xfrm>
            <a:off x="785916" y="1149424"/>
            <a:ext cx="4333875" cy="405765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788281" y="2782880"/>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𝒄</m:t>
                          </m:r>
                        </m:e>
                        <m:sub>
                          <m:r>
                            <a:rPr lang="en-US" sz="2000" b="1" i="1" dirty="0" smtClean="0">
                              <a:latin typeface="Cambria Math" panose="02040503050406030204" pitchFamily="18" charset="0"/>
                            </a:rPr>
                            <m:t>𝟏</m:t>
                          </m:r>
                        </m:sub>
                      </m:sSub>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788281" y="2782880"/>
                <a:ext cx="957064" cy="400110"/>
              </a:xfrm>
              <a:prstGeom prst="rect">
                <a:avLst/>
              </a:prstGeom>
              <a:blipFill rotWithShape="0">
                <a:blip r:embed="rId8"/>
                <a:stretch>
                  <a:fillRect r="-15287"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788281" y="1923473"/>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788281" y="1923473"/>
                <a:ext cx="957064" cy="400110"/>
              </a:xfrm>
              <a:prstGeom prst="rect">
                <a:avLst/>
              </a:prstGeom>
              <a:blipFill rotWithShape="0">
                <a:blip r:embed="rId9"/>
                <a:stretch>
                  <a:fillRect b="-16923"/>
                </a:stretch>
              </a:blipFill>
            </p:spPr>
            <p:txBody>
              <a:bodyPr/>
              <a:lstStyle/>
              <a:p>
                <a:r>
                  <a:rPr lang="en-US">
                    <a:noFill/>
                  </a:rPr>
                  <a:t> </a:t>
                </a:r>
              </a:p>
            </p:txBody>
          </p:sp>
        </mc:Fallback>
      </mc:AlternateContent>
      <p:cxnSp>
        <p:nvCxnSpPr>
          <p:cNvPr id="22" name="Straight Connector 21"/>
          <p:cNvCxnSpPr/>
          <p:nvPr/>
        </p:nvCxnSpPr>
        <p:spPr>
          <a:xfrm flipH="1">
            <a:off x="747111" y="141297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47112" y="5195831"/>
            <a:ext cx="4754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832238" y="3346566"/>
            <a:ext cx="0" cy="18288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4788281" y="917053"/>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𝒄</m:t>
                          </m:r>
                        </m:e>
                        <m:sub>
                          <m:r>
                            <a:rPr lang="en-US" sz="2000" b="1" i="1" dirty="0" smtClean="0">
                              <a:latin typeface="Cambria Math" panose="02040503050406030204" pitchFamily="18" charset="0"/>
                            </a:rPr>
                            <m:t>𝟐</m:t>
                          </m:r>
                        </m:sub>
                      </m:sSub>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4788281" y="917053"/>
                <a:ext cx="957064" cy="400110"/>
              </a:xfrm>
              <a:prstGeom prst="rect">
                <a:avLst/>
              </a:prstGeom>
              <a:blipFill rotWithShape="0">
                <a:blip r:embed="rId10"/>
                <a:stretch>
                  <a:fillRect r="-15287" b="-16667"/>
                </a:stretch>
              </a:blipFill>
            </p:spPr>
            <p:txBody>
              <a:bodyPr/>
              <a:lstStyle/>
              <a:p>
                <a:r>
                  <a:rPr lang="en-US">
                    <a:noFill/>
                  </a:rPr>
                  <a:t> </a:t>
                </a:r>
              </a:p>
            </p:txBody>
          </p:sp>
        </mc:Fallback>
      </mc:AlternateContent>
    </p:spTree>
    <p:extLst>
      <p:ext uri="{BB962C8B-B14F-4D97-AF65-F5344CB8AC3E}">
        <p14:creationId xmlns:p14="http://schemas.microsoft.com/office/powerpoint/2010/main" val="172284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000"/>
                                        <p:tgtEl>
                                          <p:spTgt spid="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fade">
                                      <p:cBhvr>
                                        <p:cTn id="47" dur="500"/>
                                        <p:tgtEl>
                                          <p:spTgt spid="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Effect transition="in" filter="fade">
                                      <p:cBhvr>
                                        <p:cTn id="67" dur="500"/>
                                        <p:tgtEl>
                                          <p:spTgt spid="3">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Effect transition="in" filter="fade">
                                      <p:cBhvr>
                                        <p:cTn id="7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 Notations</a:t>
            </a:r>
          </a:p>
        </p:txBody>
      </p:sp>
      <p:sp>
        <p:nvSpPr>
          <p:cNvPr id="3" name="Content Placeholder 2"/>
          <p:cNvSpPr>
            <a:spLocks noGrp="1"/>
          </p:cNvSpPr>
          <p:nvPr>
            <p:ph idx="1"/>
          </p:nvPr>
        </p:nvSpPr>
        <p:spPr/>
        <p:txBody>
          <a:bodyPr/>
          <a:lstStyle/>
          <a:p>
            <a:pPr marL="457200" indent="-457200">
              <a:buFont typeface="+mj-lt"/>
              <a:buAutoNum type="arabicPeriod"/>
            </a:pPr>
            <a:r>
              <a:rPr lang="en-US" dirty="0"/>
              <a:t>O-Notation (Big O notation) (Upper Bound)</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Ω-Notation (Omega notation) (Lower Bound)</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l-GR" dirty="0"/>
              <a:t>θ-</a:t>
            </a:r>
            <a:r>
              <a:rPr lang="en-US" dirty="0"/>
              <a:t>Notation (Theta notation) (Same order) </a:t>
            </a:r>
          </a:p>
          <a:p>
            <a:pPr marL="457200" indent="-457200">
              <a:buFont typeface="+mj-lt"/>
              <a:buAutoNum type="arabicPeriod"/>
            </a:pPr>
            <a:endParaRPr lang="en-US" dirty="0"/>
          </a:p>
        </p:txBody>
      </p:sp>
      <mc:AlternateContent xmlns:mc="http://schemas.openxmlformats.org/markup-compatibility/2006" xmlns:a14="http://schemas.microsoft.com/office/drawing/2010/main">
        <mc:Choice Requires="a14">
          <p:sp>
            <p:nvSpPr>
              <p:cNvPr id="18" name="TextBox 17"/>
              <p:cNvSpPr txBox="1"/>
              <p:nvPr/>
            </p:nvSpPr>
            <p:spPr>
              <a:xfrm>
                <a:off x="692875" y="1534886"/>
                <a:ext cx="8138160" cy="769441"/>
              </a:xfrm>
              <a:prstGeom prst="rect">
                <a:avLst/>
              </a:prstGeom>
              <a:solidFill>
                <a:schemeClr val="bg2"/>
              </a:solidFill>
              <a:ln>
                <a:solidFill>
                  <a:schemeClr val="bg1">
                    <a:lumMod val="75000"/>
                  </a:schemeClr>
                </a:solidFill>
              </a:ln>
            </p:spPr>
            <p:txBody>
              <a:bodyPr wrap="square" rtlCol="0">
                <a:spAutoFit/>
              </a:bodyPr>
              <a:lstStyle/>
              <a:p>
                <a:pPr algn="ctr"/>
                <a14:m>
                  <m:oMath xmlns:m="http://schemas.openxmlformats.org/officeDocument/2006/math">
                    <m:r>
                      <m:rPr>
                        <m:sty m:val="p"/>
                      </m:rPr>
                      <a:rPr lang="en-US" sz="2200" dirty="0" smtClean="0">
                        <a:solidFill>
                          <a:srgbClr val="424242"/>
                        </a:solidFill>
                        <a:latin typeface="Cambria Math" panose="02040503050406030204" pitchFamily="18" charset="0"/>
                      </a:rPr>
                      <m:t>Ο</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𝑔</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𝑛</m:t>
                    </m:r>
                    <m:r>
                      <a:rPr lang="en-US" sz="2200" i="1" dirty="0">
                        <a:solidFill>
                          <a:srgbClr val="424242"/>
                        </a:solidFill>
                        <a:latin typeface="Cambria Math" panose="02040503050406030204" pitchFamily="18" charset="0"/>
                      </a:rPr>
                      <m:t>)) </m:t>
                    </m:r>
                  </m:oMath>
                </a14:m>
                <a:r>
                  <a:rPr lang="en-US" sz="2200" dirty="0">
                    <a:solidFill>
                      <a:srgbClr val="424242"/>
                    </a:solidFill>
                  </a:rPr>
                  <a:t>= {</a:t>
                </a:r>
                <a14:m>
                  <m:oMath xmlns:m="http://schemas.openxmlformats.org/officeDocument/2006/math">
                    <m:r>
                      <a:rPr lang="en-US" sz="2200" i="1" dirty="0">
                        <a:solidFill>
                          <a:srgbClr val="424242"/>
                        </a:solidFill>
                        <a:latin typeface="Cambria Math" panose="02040503050406030204" pitchFamily="18" charset="0"/>
                      </a:rPr>
                      <m:t>𝑓</m:t>
                    </m:r>
                    <m:r>
                      <a:rPr lang="en-US" sz="2200" i="1"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𝑛</m:t>
                    </m:r>
                    <m:r>
                      <a:rPr lang="en-US" sz="2200" i="1" dirty="0">
                        <a:solidFill>
                          <a:srgbClr val="424242"/>
                        </a:solidFill>
                        <a:latin typeface="Cambria Math" panose="02040503050406030204" pitchFamily="18" charset="0"/>
                      </a:rPr>
                      <m:t>)</m:t>
                    </m:r>
                  </m:oMath>
                </a14:m>
                <a:r>
                  <a:rPr lang="en-US" sz="2200" dirty="0">
                    <a:solidFill>
                      <a:srgbClr val="424242"/>
                    </a:solidFill>
                  </a:rPr>
                  <a:t> : there exist positive constants </a:t>
                </a:r>
                <a14:m>
                  <m:oMath xmlns:m="http://schemas.openxmlformats.org/officeDocument/2006/math">
                    <m:r>
                      <a:rPr lang="en-US" sz="2200" i="1" dirty="0">
                        <a:solidFill>
                          <a:srgbClr val="424242"/>
                        </a:solidFill>
                        <a:latin typeface="Cambria Math" panose="02040503050406030204" pitchFamily="18" charset="0"/>
                      </a:rPr>
                      <m:t>𝑐</m:t>
                    </m:r>
                  </m:oMath>
                </a14:m>
                <a:r>
                  <a:rPr lang="en-US" sz="2200" dirty="0">
                    <a:solidFill>
                      <a:srgbClr val="424242"/>
                    </a:solidFill>
                  </a:rPr>
                  <a:t> and</a:t>
                </a:r>
                <a14:m>
                  <m:oMath xmlns:m="http://schemas.openxmlformats.org/officeDocument/2006/math">
                    <m:sSub>
                      <m:sSubPr>
                        <m:ctrlPr>
                          <a:rPr lang="en-US" sz="2200" i="1" dirty="0">
                            <a:solidFill>
                              <a:srgbClr val="424242"/>
                            </a:solidFill>
                            <a:latin typeface="Cambria Math" panose="02040503050406030204" pitchFamily="18" charset="0"/>
                          </a:rPr>
                        </m:ctrlPr>
                      </m:sSubPr>
                      <m:e>
                        <m:r>
                          <a:rPr lang="en-US" sz="2200" b="0" i="1" dirty="0" smtClean="0">
                            <a:solidFill>
                              <a:srgbClr val="424242"/>
                            </a:solidFill>
                            <a:latin typeface="Cambria Math" panose="02040503050406030204" pitchFamily="18" charset="0"/>
                          </a:rPr>
                          <m:t> </m:t>
                        </m:r>
                        <m:r>
                          <a:rPr lang="en-US" sz="2200" i="1" dirty="0">
                            <a:solidFill>
                              <a:srgbClr val="424242"/>
                            </a:solidFill>
                            <a:latin typeface="Cambria Math" panose="02040503050406030204" pitchFamily="18" charset="0"/>
                          </a:rPr>
                          <m:t>𝑛</m:t>
                        </m:r>
                      </m:e>
                      <m:sub>
                        <m:r>
                          <a:rPr lang="en-US" sz="2200" i="1" dirty="0">
                            <a:solidFill>
                              <a:srgbClr val="424242"/>
                            </a:solidFill>
                            <a:latin typeface="Cambria Math" panose="02040503050406030204" pitchFamily="18" charset="0"/>
                          </a:rPr>
                          <m:t>0</m:t>
                        </m:r>
                      </m:sub>
                    </m:sSub>
                  </m:oMath>
                </a14:m>
                <a:r>
                  <a:rPr lang="en-US" sz="2200" dirty="0">
                    <a:solidFill>
                      <a:srgbClr val="424242"/>
                    </a:solidFill>
                  </a:rPr>
                  <a:t> such that</a:t>
                </a:r>
                <a14:m>
                  <m:oMath xmlns:m="http://schemas.openxmlformats.org/officeDocument/2006/math">
                    <m:r>
                      <a:rPr lang="en-US" sz="2200" dirty="0">
                        <a:solidFill>
                          <a:srgbClr val="424242"/>
                        </a:solidFill>
                        <a:latin typeface="Cambria Math" panose="02040503050406030204" pitchFamily="18" charset="0"/>
                      </a:rPr>
                      <m:t>  </m:t>
                    </m:r>
                    <m:r>
                      <a:rPr lang="en-US" sz="2200" b="1" i="1" dirty="0">
                        <a:solidFill>
                          <a:srgbClr val="424242"/>
                        </a:solidFill>
                        <a:latin typeface="Cambria Math" panose="02040503050406030204" pitchFamily="18" charset="0"/>
                      </a:rPr>
                      <m:t>𝟎</m:t>
                    </m:r>
                    <m:r>
                      <a:rPr lang="en-US" sz="2200" b="1" i="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𝒇</m:t>
                    </m:r>
                    <m:r>
                      <a:rPr lang="en-US" sz="2200" b="1" i="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𝒏</m:t>
                    </m:r>
                    <m:r>
                      <a:rPr lang="en-US" sz="2200" b="1" i="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𝒈</m:t>
                    </m:r>
                    <m:r>
                      <a:rPr lang="en-US" sz="2200" b="1" i="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𝒏</m:t>
                    </m:r>
                    <m:r>
                      <a:rPr lang="en-US" sz="2200" b="1" i="1" dirty="0">
                        <a:solidFill>
                          <a:srgbClr val="424242"/>
                        </a:solidFill>
                        <a:latin typeface="Cambria Math" panose="02040503050406030204" pitchFamily="18" charset="0"/>
                      </a:rPr>
                      <m:t>) </m:t>
                    </m:r>
                  </m:oMath>
                </a14:m>
                <a:r>
                  <a:rPr lang="en-US" sz="2200" dirty="0">
                    <a:solidFill>
                      <a:srgbClr val="424242"/>
                    </a:solidFill>
                  </a:rPr>
                  <a:t>for all</a:t>
                </a:r>
                <a14:m>
                  <m:oMath xmlns:m="http://schemas.openxmlformats.org/officeDocument/2006/math">
                    <m:r>
                      <a:rPr lang="en-US" sz="2000" b="0" i="0" dirty="0" smtClean="0">
                        <a:solidFill>
                          <a:srgbClr val="424242"/>
                        </a:solidFill>
                        <a:latin typeface="Cambria Math" panose="02040503050406030204" pitchFamily="18" charset="0"/>
                      </a:rPr>
                      <m:t> </m:t>
                    </m:r>
                    <m:r>
                      <a:rPr lang="en-US" sz="2000" i="1" dirty="0" smtClean="0">
                        <a:solidFill>
                          <a:srgbClr val="424242"/>
                        </a:solidFill>
                        <a:latin typeface="Cambria Math" panose="02040503050406030204" pitchFamily="18" charset="0"/>
                      </a:rPr>
                      <m:t>𝑛</m:t>
                    </m:r>
                    <m:r>
                      <a:rPr lang="en-US" sz="2000" i="1" baseline="-25000" dirty="0">
                        <a:solidFill>
                          <a:srgbClr val="424242"/>
                        </a:solidFill>
                        <a:latin typeface="Cambria Math" panose="02040503050406030204" pitchFamily="18" charset="0"/>
                      </a:rPr>
                      <m:t>0</m:t>
                    </m:r>
                    <m:r>
                      <a:rPr lang="en-US" sz="2000" i="1" dirty="0">
                        <a:solidFill>
                          <a:srgbClr val="424242"/>
                        </a:solidFill>
                        <a:latin typeface="Cambria Math" panose="02040503050406030204" pitchFamily="18" charset="0"/>
                      </a:rPr>
                      <m:t>≤</m:t>
                    </m:r>
                    <m:r>
                      <a:rPr lang="en-US" sz="2000" i="1" dirty="0">
                        <a:solidFill>
                          <a:srgbClr val="424242"/>
                        </a:solidFill>
                        <a:latin typeface="Cambria Math" panose="02040503050406030204" pitchFamily="18" charset="0"/>
                      </a:rPr>
                      <m:t>𝑛</m:t>
                    </m:r>
                  </m:oMath>
                </a14:m>
                <a:r>
                  <a:rPr lang="en-US" sz="2200" dirty="0">
                    <a:solidFill>
                      <a:srgbClr val="424242"/>
                    </a:solidFill>
                  </a:rPr>
                  <a:t>}</a:t>
                </a:r>
              </a:p>
            </p:txBody>
          </p:sp>
        </mc:Choice>
        <mc:Fallback xmlns="">
          <p:sp>
            <p:nvSpPr>
              <p:cNvPr id="18" name="TextBox 17"/>
              <p:cNvSpPr txBox="1">
                <a:spLocks noRot="1" noChangeAspect="1" noMove="1" noResize="1" noEditPoints="1" noAdjustHandles="1" noChangeArrowheads="1" noChangeShapeType="1" noTextEdit="1"/>
              </p:cNvSpPr>
              <p:nvPr/>
            </p:nvSpPr>
            <p:spPr>
              <a:xfrm>
                <a:off x="692875" y="1534886"/>
                <a:ext cx="8138160" cy="769441"/>
              </a:xfrm>
              <a:prstGeom prst="rect">
                <a:avLst/>
              </a:prstGeom>
              <a:blipFill>
                <a:blip r:embed="rId2"/>
                <a:stretch>
                  <a:fillRect t="-3906" b="-14844"/>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92875" y="3381104"/>
                <a:ext cx="8138160" cy="769441"/>
              </a:xfrm>
              <a:prstGeom prst="rect">
                <a:avLst/>
              </a:prstGeom>
              <a:solidFill>
                <a:schemeClr val="bg2"/>
              </a:solidFill>
              <a:ln>
                <a:solidFill>
                  <a:schemeClr val="bg1">
                    <a:lumMod val="75000"/>
                  </a:schemeClr>
                </a:solidFill>
              </a:ln>
            </p:spPr>
            <p:txBody>
              <a:bodyPr wrap="square" rtlCol="0">
                <a:spAutoFit/>
              </a:bodyPr>
              <a:lstStyle>
                <a:defPPr>
                  <a:defRPr lang="en-US"/>
                </a:defPPr>
                <a:lvl1pPr algn="ctr">
                  <a:defRPr sz="2200">
                    <a:solidFill>
                      <a:srgbClr val="424242"/>
                    </a:solidFill>
                    <a:latin typeface="Cambria Math" panose="02040503050406030204" pitchFamily="18" charset="0"/>
                  </a:defRPr>
                </a:lvl1pPr>
              </a:lstStyle>
              <a:p>
                <a14:m>
                  <m:oMath xmlns:m="http://schemas.openxmlformats.org/officeDocument/2006/math">
                    <m:r>
                      <m:rPr>
                        <m:nor/>
                      </m:rPr>
                      <a:rPr lang="el-GR" dirty="0" smtClean="0"/>
                      <m:t>Ω</m:t>
                    </m:r>
                    <m:r>
                      <a:rPr lang="en-US" dirty="0">
                        <a:latin typeface="Cambria Math" panose="02040503050406030204" pitchFamily="18" charset="0"/>
                      </a:rPr>
                      <m:t>(</m:t>
                    </m:r>
                    <m:r>
                      <a:rPr lang="en-US" dirty="0">
                        <a:latin typeface="Cambria Math" panose="02040503050406030204" pitchFamily="18" charset="0"/>
                      </a:rPr>
                      <m:t>𝑔</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 </m:t>
                    </m:r>
                  </m:oMath>
                </a14:m>
                <a:r>
                  <a:rPr lang="en-US" dirty="0"/>
                  <a:t>= {</a:t>
                </a:r>
                <a14:m>
                  <m:oMath xmlns:m="http://schemas.openxmlformats.org/officeDocument/2006/math">
                    <m:r>
                      <a:rPr lang="en-US" dirty="0">
                        <a:latin typeface="Cambria Math" panose="02040503050406030204" pitchFamily="18" charset="0"/>
                      </a:rPr>
                      <m:t>𝑓</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m:t>
                    </m:r>
                  </m:oMath>
                </a14:m>
                <a:r>
                  <a:rPr lang="en-US" dirty="0"/>
                  <a:t> : </a:t>
                </a:r>
                <a:r>
                  <a:rPr lang="en-US" dirty="0">
                    <a:latin typeface="+mn-lt"/>
                  </a:rPr>
                  <a:t>there exist positive constants </a:t>
                </a:r>
                <a14:m>
                  <m:oMath xmlns:m="http://schemas.openxmlformats.org/officeDocument/2006/math">
                    <m:r>
                      <a:rPr lang="en-US" dirty="0">
                        <a:latin typeface="Cambria Math" panose="02040503050406030204" pitchFamily="18" charset="0"/>
                      </a:rPr>
                      <m:t>𝑐</m:t>
                    </m:r>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𝑛</m:t>
                        </m:r>
                      </m:e>
                      <m:sub>
                        <m:r>
                          <a:rPr lang="en-US" b="0" i="1" dirty="0" smtClean="0">
                            <a:latin typeface="Cambria Math" panose="02040503050406030204" pitchFamily="18" charset="0"/>
                          </a:rPr>
                          <m:t>0</m:t>
                        </m:r>
                      </m:sub>
                    </m:sSub>
                  </m:oMath>
                </a14:m>
                <a:r>
                  <a:rPr lang="en-US" dirty="0"/>
                  <a:t> </a:t>
                </a:r>
                <a:r>
                  <a:rPr lang="en-US" dirty="0">
                    <a:latin typeface="+mn-lt"/>
                  </a:rPr>
                  <a:t>such that </a:t>
                </a:r>
                <a14:m>
                  <m:oMath xmlns:m="http://schemas.openxmlformats.org/officeDocument/2006/math">
                    <m:r>
                      <a:rPr lang="en-US" b="1" i="1" dirty="0">
                        <a:latin typeface="Cambria Math" panose="02040503050406030204" pitchFamily="18" charset="0"/>
                      </a:rPr>
                      <m:t>𝟎</m:t>
                    </m:r>
                    <m:r>
                      <a:rPr lang="en-US" b="1" i="1" dirty="0">
                        <a:latin typeface="Cambria Math" panose="02040503050406030204" pitchFamily="18" charset="0"/>
                      </a:rPr>
                      <m:t>≤</m:t>
                    </m:r>
                    <m:r>
                      <a:rPr lang="en-US" b="1" i="1" dirty="0">
                        <a:latin typeface="Cambria Math" panose="02040503050406030204" pitchFamily="18" charset="0"/>
                      </a:rPr>
                      <m:t>𝒄𝒈</m:t>
                    </m:r>
                    <m:d>
                      <m:dPr>
                        <m:ctrlPr>
                          <a:rPr lang="en-US" b="1" i="1" dirty="0">
                            <a:latin typeface="Cambria Math" panose="02040503050406030204" pitchFamily="18" charset="0"/>
                          </a:rPr>
                        </m:ctrlPr>
                      </m:dPr>
                      <m:e>
                        <m:r>
                          <a:rPr lang="en-US" b="1" i="1" dirty="0">
                            <a:latin typeface="Cambria Math" panose="02040503050406030204" pitchFamily="18" charset="0"/>
                          </a:rPr>
                          <m:t>𝒏</m:t>
                        </m:r>
                      </m:e>
                    </m:d>
                    <m:r>
                      <a:rPr lang="en-US" b="1" i="1" dirty="0">
                        <a:latin typeface="Cambria Math" panose="02040503050406030204" pitchFamily="18" charset="0"/>
                      </a:rPr>
                      <m:t>≤</m:t>
                    </m:r>
                    <m:r>
                      <a:rPr lang="en-US" b="1" i="1" dirty="0">
                        <a:latin typeface="Cambria Math" panose="02040503050406030204" pitchFamily="18" charset="0"/>
                      </a:rPr>
                      <m:t>𝒇</m:t>
                    </m:r>
                    <m:d>
                      <m:dPr>
                        <m:ctrlPr>
                          <a:rPr lang="en-US" b="1" i="1" dirty="0">
                            <a:latin typeface="Cambria Math" panose="02040503050406030204" pitchFamily="18" charset="0"/>
                          </a:rPr>
                        </m:ctrlPr>
                      </m:dPr>
                      <m:e>
                        <m:r>
                          <a:rPr lang="en-US" b="1" i="1" dirty="0">
                            <a:latin typeface="Cambria Math" panose="02040503050406030204" pitchFamily="18" charset="0"/>
                          </a:rPr>
                          <m:t>𝒏</m:t>
                        </m:r>
                      </m:e>
                    </m:d>
                    <m:r>
                      <a:rPr lang="en-US" dirty="0">
                        <a:latin typeface="Cambria Math" panose="02040503050406030204" pitchFamily="18" charset="0"/>
                      </a:rPr>
                      <m:t> </m:t>
                    </m:r>
                  </m:oMath>
                </a14:m>
                <a:r>
                  <a:rPr lang="en-US" dirty="0"/>
                  <a:t> </a:t>
                </a:r>
                <a:r>
                  <a:rPr lang="en-US" dirty="0">
                    <a:latin typeface="+mn-lt"/>
                  </a:rPr>
                  <a:t>for all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0</m:t>
                        </m:r>
                      </m:sub>
                    </m:sSub>
                    <m:r>
                      <a:rPr lang="en-US" dirty="0">
                        <a:latin typeface="Cambria Math" panose="02040503050406030204" pitchFamily="18" charset="0"/>
                      </a:rPr>
                      <m:t>≤</m:t>
                    </m:r>
                    <m:r>
                      <a:rPr lang="en-US" dirty="0">
                        <a:latin typeface="Cambria Math" panose="02040503050406030204" pitchFamily="18" charset="0"/>
                      </a:rPr>
                      <m:t>𝑛</m:t>
                    </m:r>
                  </m:oMath>
                </a14:m>
                <a:r>
                  <a:rPr lang="en-US" dirty="0"/>
                  <a:t>}</a:t>
                </a:r>
              </a:p>
            </p:txBody>
          </p:sp>
        </mc:Choice>
        <mc:Fallback xmlns="">
          <p:sp>
            <p:nvSpPr>
              <p:cNvPr id="19" name="TextBox 18"/>
              <p:cNvSpPr txBox="1">
                <a:spLocks noRot="1" noChangeAspect="1" noMove="1" noResize="1" noEditPoints="1" noAdjustHandles="1" noChangeArrowheads="1" noChangeShapeType="1" noTextEdit="1"/>
              </p:cNvSpPr>
              <p:nvPr/>
            </p:nvSpPr>
            <p:spPr>
              <a:xfrm>
                <a:off x="692875" y="3381104"/>
                <a:ext cx="8138160" cy="769441"/>
              </a:xfrm>
              <a:prstGeom prst="rect">
                <a:avLst/>
              </a:prstGeom>
              <a:blipFill>
                <a:blip r:embed="rId3"/>
                <a:stretch>
                  <a:fillRect t="-5469" b="-14844"/>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92875" y="5227321"/>
                <a:ext cx="8138160" cy="768096"/>
              </a:xfrm>
              <a:prstGeom prst="rect">
                <a:avLst/>
              </a:prstGeom>
              <a:solidFill>
                <a:schemeClr val="bg2"/>
              </a:solidFill>
              <a:ln>
                <a:solidFill>
                  <a:schemeClr val="bg1">
                    <a:lumMod val="75000"/>
                  </a:schemeClr>
                </a:solidFill>
              </a:ln>
            </p:spPr>
            <p:txBody>
              <a:bodyPr wrap="square" rtlCol="0">
                <a:spAutoFit/>
              </a:bodyPr>
              <a:lstStyle>
                <a:defPPr>
                  <a:defRPr lang="en-US"/>
                </a:defPPr>
                <a:lvl1pPr algn="ctr">
                  <a:defRPr sz="2200">
                    <a:solidFill>
                      <a:srgbClr val="424242"/>
                    </a:solidFill>
                    <a:latin typeface="Cambria Math" panose="02040503050406030204" pitchFamily="18" charset="0"/>
                  </a:defRPr>
                </a:lvl1pPr>
              </a:lstStyle>
              <a:p>
                <a14:m>
                  <m:oMath xmlns:m="http://schemas.openxmlformats.org/officeDocument/2006/math">
                    <m:r>
                      <m:rPr>
                        <m:sty m:val="p"/>
                      </m:rPr>
                      <a:rPr lang="el-GR" dirty="0" smtClean="0">
                        <a:latin typeface="Cambria Math" panose="02040503050406030204" pitchFamily="18" charset="0"/>
                      </a:rPr>
                      <m:t>θ</m:t>
                    </m:r>
                    <m:r>
                      <a:rPr lang="en-US" dirty="0">
                        <a:latin typeface="Cambria Math" panose="02040503050406030204" pitchFamily="18" charset="0"/>
                      </a:rPr>
                      <m:t>(</m:t>
                    </m:r>
                    <m:r>
                      <a:rPr lang="en-US" dirty="0">
                        <a:latin typeface="Cambria Math" panose="02040503050406030204" pitchFamily="18" charset="0"/>
                      </a:rPr>
                      <m:t>𝑔</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m:t>
                    </m:r>
                  </m:oMath>
                </a14:m>
                <a:r>
                  <a:rPr lang="en-US" dirty="0"/>
                  <a:t> = {</a:t>
                </a:r>
                <a14:m>
                  <m:oMath xmlns:m="http://schemas.openxmlformats.org/officeDocument/2006/math">
                    <m:r>
                      <a:rPr lang="en-US" dirty="0">
                        <a:latin typeface="Cambria Math" panose="02040503050406030204" pitchFamily="18" charset="0"/>
                      </a:rPr>
                      <m:t>𝑓</m:t>
                    </m:r>
                    <m:r>
                      <a:rPr lang="en-US" dirty="0">
                        <a:latin typeface="Cambria Math" panose="02040503050406030204" pitchFamily="18" charset="0"/>
                      </a:rPr>
                      <m:t>(</m:t>
                    </m:r>
                    <m:r>
                      <a:rPr lang="en-US" dirty="0">
                        <a:latin typeface="Cambria Math" panose="02040503050406030204" pitchFamily="18" charset="0"/>
                      </a:rPr>
                      <m:t>𝑛</m:t>
                    </m:r>
                    <m:r>
                      <a:rPr lang="en-US" dirty="0">
                        <a:latin typeface="Cambria Math" panose="02040503050406030204" pitchFamily="18" charset="0"/>
                      </a:rPr>
                      <m:t>)</m:t>
                    </m:r>
                  </m:oMath>
                </a14:m>
                <a:r>
                  <a:rPr lang="en-US" dirty="0"/>
                  <a:t> : </a:t>
                </a:r>
                <a:r>
                  <a:rPr lang="en-US" dirty="0">
                    <a:latin typeface="+mn-lt"/>
                  </a:rPr>
                  <a:t>there exist positive constants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𝑐</m:t>
                        </m:r>
                      </m:e>
                      <m:sub>
                        <m:r>
                          <a:rPr lang="en-US" dirty="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𝑐</m:t>
                        </m:r>
                      </m:e>
                      <m:sub>
                        <m:r>
                          <a:rPr lang="en-US" dirty="0">
                            <a:latin typeface="Cambria Math" panose="02040503050406030204" pitchFamily="18" charset="0"/>
                          </a:rPr>
                          <m:t>2</m:t>
                        </m:r>
                      </m:sub>
                    </m:sSub>
                  </m:oMath>
                </a14:m>
                <a:r>
                  <a:rPr lang="en-US" dirty="0"/>
                  <a:t> </a:t>
                </a:r>
                <a:r>
                  <a:rPr lang="en-US" dirty="0">
                    <a:latin typeface="+mn-lt"/>
                  </a:rPr>
                  <a:t>and</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𝑛</m:t>
                        </m:r>
                      </m:e>
                      <m:sub>
                        <m:r>
                          <a:rPr lang="en-US" i="1" dirty="0">
                            <a:latin typeface="Cambria Math" panose="02040503050406030204" pitchFamily="18" charset="0"/>
                          </a:rPr>
                          <m:t>0</m:t>
                        </m:r>
                      </m:sub>
                    </m:sSub>
                  </m:oMath>
                </a14:m>
                <a:r>
                  <a:rPr lang="en-US" dirty="0">
                    <a:latin typeface="+mn-lt"/>
                  </a:rPr>
                  <a:t>such that </a:t>
                </a:r>
                <a:r>
                  <a:rPr lang="en-US" dirty="0"/>
                  <a:t> </a:t>
                </a:r>
                <a14:m>
                  <m:oMath xmlns:m="http://schemas.openxmlformats.org/officeDocument/2006/math">
                    <m:r>
                      <a:rPr lang="en-US" b="1" i="1" dirty="0">
                        <a:latin typeface="Cambria Math" panose="02040503050406030204" pitchFamily="18" charset="0"/>
                      </a:rPr>
                      <m:t>𝟎</m:t>
                    </m:r>
                    <m:r>
                      <a:rPr lang="en-US" b="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𝐜</m:t>
                        </m:r>
                      </m:e>
                      <m:sub>
                        <m:r>
                          <a:rPr lang="en-US" b="1" i="1" dirty="0">
                            <a:latin typeface="Cambria Math" panose="02040503050406030204" pitchFamily="18" charset="0"/>
                          </a:rPr>
                          <m:t>𝟏</m:t>
                        </m:r>
                      </m:sub>
                    </m:sSub>
                    <m:r>
                      <a:rPr lang="en-US" b="1" i="1" dirty="0">
                        <a:latin typeface="Cambria Math" panose="02040503050406030204" pitchFamily="18" charset="0"/>
                      </a:rPr>
                      <m:t>𝐠</m:t>
                    </m:r>
                    <m:d>
                      <m:dPr>
                        <m:ctrlPr>
                          <a:rPr lang="en-US" b="1" i="1" dirty="0">
                            <a:latin typeface="Cambria Math" panose="02040503050406030204" pitchFamily="18" charset="0"/>
                          </a:rPr>
                        </m:ctrlPr>
                      </m:dPr>
                      <m:e>
                        <m:r>
                          <a:rPr lang="en-US" b="1" i="1" dirty="0">
                            <a:latin typeface="Cambria Math" panose="02040503050406030204" pitchFamily="18" charset="0"/>
                          </a:rPr>
                          <m:t>𝐧</m:t>
                        </m:r>
                      </m:e>
                    </m:d>
                    <m:r>
                      <a:rPr lang="en-US" b="1" dirty="0">
                        <a:latin typeface="Cambria Math" panose="02040503050406030204" pitchFamily="18" charset="0"/>
                      </a:rPr>
                      <m:t>≤</m:t>
                    </m:r>
                    <m:r>
                      <a:rPr lang="en-US" b="1" i="1" dirty="0">
                        <a:latin typeface="Cambria Math" panose="02040503050406030204" pitchFamily="18" charset="0"/>
                      </a:rPr>
                      <m:t>𝐟</m:t>
                    </m:r>
                    <m:d>
                      <m:dPr>
                        <m:ctrlPr>
                          <a:rPr lang="en-US" b="1" i="1" dirty="0">
                            <a:latin typeface="Cambria Math" panose="02040503050406030204" pitchFamily="18" charset="0"/>
                          </a:rPr>
                        </m:ctrlPr>
                      </m:dPr>
                      <m:e>
                        <m:r>
                          <a:rPr lang="en-US" b="1" i="1" dirty="0">
                            <a:latin typeface="Cambria Math" panose="02040503050406030204" pitchFamily="18" charset="0"/>
                          </a:rPr>
                          <m:t>𝐧</m:t>
                        </m:r>
                      </m:e>
                    </m:d>
                    <m:r>
                      <a:rPr lang="en-US" b="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𝐜</m:t>
                        </m:r>
                      </m:e>
                      <m:sub>
                        <m:r>
                          <a:rPr lang="en-US" b="1" i="1" dirty="0">
                            <a:latin typeface="Cambria Math" panose="02040503050406030204" pitchFamily="18" charset="0"/>
                          </a:rPr>
                          <m:t>𝟐</m:t>
                        </m:r>
                      </m:sub>
                    </m:sSub>
                    <m:r>
                      <a:rPr lang="en-US" b="1" i="1" dirty="0">
                        <a:latin typeface="Cambria Math" panose="02040503050406030204" pitchFamily="18" charset="0"/>
                      </a:rPr>
                      <m:t>𝐠</m:t>
                    </m:r>
                    <m:d>
                      <m:dPr>
                        <m:ctrlPr>
                          <a:rPr lang="en-US" b="1" i="1" dirty="0">
                            <a:latin typeface="Cambria Math" panose="02040503050406030204" pitchFamily="18" charset="0"/>
                          </a:rPr>
                        </m:ctrlPr>
                      </m:dPr>
                      <m:e>
                        <m:r>
                          <a:rPr lang="en-US" b="1" i="1" dirty="0">
                            <a:latin typeface="Cambria Math" panose="02040503050406030204" pitchFamily="18" charset="0"/>
                          </a:rPr>
                          <m:t>𝐧</m:t>
                        </m:r>
                      </m:e>
                    </m:d>
                  </m:oMath>
                </a14:m>
                <a:r>
                  <a:rPr lang="en-US" dirty="0"/>
                  <a:t>  for all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0</m:t>
                        </m:r>
                      </m:sub>
                    </m:sSub>
                    <m:r>
                      <a:rPr lang="en-US" dirty="0">
                        <a:latin typeface="Cambria Math" panose="02040503050406030204" pitchFamily="18" charset="0"/>
                      </a:rPr>
                      <m:t>≤</m:t>
                    </m:r>
                    <m:r>
                      <a:rPr lang="en-US" dirty="0">
                        <a:latin typeface="Cambria Math" panose="02040503050406030204" pitchFamily="18" charset="0"/>
                      </a:rPr>
                      <m:t>𝑛</m:t>
                    </m:r>
                  </m:oMath>
                </a14:m>
                <a:r>
                  <a:rPr lang="en-US" dirty="0"/>
                  <a:t>}</a:t>
                </a:r>
              </a:p>
            </p:txBody>
          </p:sp>
        </mc:Choice>
        <mc:Fallback xmlns="">
          <p:sp>
            <p:nvSpPr>
              <p:cNvPr id="20" name="TextBox 19"/>
              <p:cNvSpPr txBox="1">
                <a:spLocks noRot="1" noChangeAspect="1" noMove="1" noResize="1" noEditPoints="1" noAdjustHandles="1" noChangeArrowheads="1" noChangeShapeType="1" noTextEdit="1"/>
              </p:cNvSpPr>
              <p:nvPr/>
            </p:nvSpPr>
            <p:spPr>
              <a:xfrm>
                <a:off x="692875" y="5227321"/>
                <a:ext cx="8138160" cy="768096"/>
              </a:xfrm>
              <a:prstGeom prst="rect">
                <a:avLst/>
              </a:prstGeom>
              <a:blipFill>
                <a:blip r:embed="rId4"/>
                <a:stretch>
                  <a:fillRect t="-5469" r="-1346" b="-14063"/>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9300753" y="1585840"/>
                <a:ext cx="2468880" cy="512064"/>
              </a:xfrm>
              <a:prstGeom prst="wedgeRoundRectCallout">
                <a:avLst>
                  <a:gd name="adj1" fmla="val -68749"/>
                  <a:gd name="adj2" fmla="val 3679"/>
                  <a:gd name="adj3" fmla="val 16667"/>
                </a:avLst>
              </a:prstGeom>
              <a:noFill/>
              <a:ln w="9525">
                <a:solidFill>
                  <a:schemeClr val="accent5"/>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0" dirty="0" smtClean="0">
                          <a:solidFill>
                            <a:srgbClr val="A71160"/>
                          </a:solidFill>
                          <a:latin typeface="Cambria Math" panose="02040503050406030204" pitchFamily="18" charset="0"/>
                        </a:rPr>
                        <m:t>𝐟</m:t>
                      </m:r>
                      <m:r>
                        <a:rPr lang="en-US" sz="2400" b="1" i="0" dirty="0" smtClean="0">
                          <a:solidFill>
                            <a:srgbClr val="A71160"/>
                          </a:solidFill>
                          <a:latin typeface="Cambria Math" panose="02040503050406030204" pitchFamily="18" charset="0"/>
                        </a:rPr>
                        <m:t>(</m:t>
                      </m:r>
                      <m:r>
                        <a:rPr lang="en-US" sz="2400" b="1" i="0" dirty="0" smtClean="0">
                          <a:solidFill>
                            <a:srgbClr val="A71160"/>
                          </a:solidFill>
                          <a:latin typeface="Cambria Math" panose="02040503050406030204" pitchFamily="18" charset="0"/>
                        </a:rPr>
                        <m:t>𝐧</m:t>
                      </m:r>
                      <m:r>
                        <a:rPr lang="en-US" sz="2400" b="1" i="0" dirty="0" smtClean="0">
                          <a:solidFill>
                            <a:srgbClr val="A71160"/>
                          </a:solidFill>
                          <a:latin typeface="Cambria Math" panose="02040503050406030204" pitchFamily="18" charset="0"/>
                        </a:rPr>
                        <m:t>)=</m:t>
                      </m:r>
                      <m:r>
                        <a:rPr lang="en-US" sz="2400" b="1" i="0" dirty="0" smtClean="0">
                          <a:solidFill>
                            <a:srgbClr val="A71160"/>
                          </a:solidFill>
                          <a:latin typeface="Cambria Math" panose="02040503050406030204" pitchFamily="18" charset="0"/>
                        </a:rPr>
                        <m:t>𝐎</m:t>
                      </m:r>
                      <m:r>
                        <a:rPr lang="en-US" sz="2400" b="1" i="0" dirty="0" smtClean="0">
                          <a:solidFill>
                            <a:srgbClr val="A71160"/>
                          </a:solidFill>
                          <a:latin typeface="Cambria Math" panose="02040503050406030204" pitchFamily="18" charset="0"/>
                        </a:rPr>
                        <m:t>(</m:t>
                      </m:r>
                      <m:r>
                        <a:rPr lang="en-US" sz="2400" b="1" i="0" dirty="0" smtClean="0">
                          <a:solidFill>
                            <a:srgbClr val="A71160"/>
                          </a:solidFill>
                          <a:latin typeface="Cambria Math" panose="02040503050406030204" pitchFamily="18" charset="0"/>
                        </a:rPr>
                        <m:t>𝐠</m:t>
                      </m:r>
                      <m:r>
                        <a:rPr lang="en-US" sz="2400" b="1" i="0" dirty="0" smtClean="0">
                          <a:solidFill>
                            <a:srgbClr val="A71160"/>
                          </a:solidFill>
                          <a:latin typeface="Cambria Math" panose="02040503050406030204" pitchFamily="18" charset="0"/>
                        </a:rPr>
                        <m:t>(</m:t>
                      </m:r>
                      <m:r>
                        <a:rPr lang="en-US" sz="2400" b="1" i="0" dirty="0" smtClean="0">
                          <a:solidFill>
                            <a:srgbClr val="A71160"/>
                          </a:solidFill>
                          <a:latin typeface="Cambria Math" panose="02040503050406030204" pitchFamily="18" charset="0"/>
                        </a:rPr>
                        <m:t>𝐧</m:t>
                      </m:r>
                      <m:r>
                        <a:rPr lang="en-US" sz="2400" b="1" i="0" dirty="0" smtClean="0">
                          <a:solidFill>
                            <a:srgbClr val="A71160"/>
                          </a:solidFill>
                          <a:latin typeface="Cambria Math" panose="02040503050406030204" pitchFamily="18" charset="0"/>
                        </a:rPr>
                        <m:t>))</m:t>
                      </m:r>
                    </m:oMath>
                  </m:oMathPara>
                </a14:m>
                <a:endParaRPr lang="en-US" sz="2400" b="1" dirty="0">
                  <a:solidFill>
                    <a:srgbClr val="A7116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9300753" y="1585840"/>
                <a:ext cx="2468880" cy="512064"/>
              </a:xfrm>
              <a:prstGeom prst="wedgeRoundRectCallout">
                <a:avLst>
                  <a:gd name="adj1" fmla="val -68749"/>
                  <a:gd name="adj2" fmla="val 3679"/>
                  <a:gd name="adj3" fmla="val 16667"/>
                </a:avLst>
              </a:prstGeom>
              <a:blipFill>
                <a:blip r:embed="rId5"/>
                <a:stretch>
                  <a:fillRect b="-10465"/>
                </a:stretch>
              </a:blipFill>
              <a:ln w="9525">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300753" y="3413111"/>
                <a:ext cx="2468880" cy="512064"/>
              </a:xfrm>
              <a:prstGeom prst="wedgeRoundRectCallout">
                <a:avLst>
                  <a:gd name="adj1" fmla="val -68537"/>
                  <a:gd name="adj2" fmla="val 6793"/>
                  <a:gd name="adj3" fmla="val 16667"/>
                </a:avLst>
              </a:prstGeom>
              <a:noFill/>
              <a:ln w="9525">
                <a:solidFill>
                  <a:schemeClr val="accent5"/>
                </a:solidFill>
              </a:ln>
            </p:spPr>
            <p:txBody>
              <a:bodyPr wrap="square" rtlCol="0">
                <a:spAutoFit/>
              </a:bodyPr>
              <a:lstStyle>
                <a:defPPr>
                  <a:defRPr lang="en-US"/>
                </a:defPPr>
                <a:lvl1pPr>
                  <a:defRPr sz="2400" b="1" i="1">
                    <a:solidFill>
                      <a:srgbClr val="A7116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𝐟</m:t>
                      </m:r>
                      <m:d>
                        <m:dPr>
                          <m:ctrlPr>
                            <a:rPr lang="en-US" b="1" i="1" dirty="0">
                              <a:latin typeface="Cambria Math" panose="02040503050406030204" pitchFamily="18" charset="0"/>
                            </a:rPr>
                          </m:ctrlPr>
                        </m:dPr>
                        <m:e>
                          <m:r>
                            <a:rPr lang="en-US" b="1" i="0" dirty="0">
                              <a:latin typeface="Cambria Math" panose="02040503050406030204" pitchFamily="18" charset="0"/>
                            </a:rPr>
                            <m:t>𝐧</m:t>
                          </m:r>
                        </m:e>
                      </m:d>
                      <m:r>
                        <a:rPr lang="en-US" b="1" i="0" dirty="0">
                          <a:latin typeface="Cambria Math" panose="02040503050406030204" pitchFamily="18" charset="0"/>
                        </a:rPr>
                        <m:t>=</m:t>
                      </m:r>
                      <m:r>
                        <m:rPr>
                          <m:nor/>
                        </m:rPr>
                        <a:rPr lang="el-GR" i="0" dirty="0"/>
                        <m:t>Ω</m:t>
                      </m:r>
                      <m:r>
                        <a:rPr lang="en-US" b="1" i="0" dirty="0">
                          <a:latin typeface="Cambria Math" panose="02040503050406030204" pitchFamily="18" charset="0"/>
                        </a:rPr>
                        <m:t>(</m:t>
                      </m:r>
                      <m:r>
                        <a:rPr lang="en-US" b="1" i="0" dirty="0">
                          <a:latin typeface="Cambria Math" panose="02040503050406030204" pitchFamily="18" charset="0"/>
                        </a:rPr>
                        <m:t>𝐠</m:t>
                      </m:r>
                      <m:r>
                        <a:rPr lang="en-US" b="1" i="0" dirty="0">
                          <a:latin typeface="Cambria Math" panose="02040503050406030204" pitchFamily="18" charset="0"/>
                        </a:rPr>
                        <m:t>(</m:t>
                      </m:r>
                      <m:r>
                        <a:rPr lang="en-US" b="1" i="0" dirty="0">
                          <a:latin typeface="Cambria Math" panose="02040503050406030204" pitchFamily="18" charset="0"/>
                        </a:rPr>
                        <m:t>𝐧</m:t>
                      </m:r>
                      <m:r>
                        <a:rPr lang="en-US" b="1" i="0" dirty="0">
                          <a:latin typeface="Cambria Math" panose="02040503050406030204" pitchFamily="18" charset="0"/>
                        </a:rPr>
                        <m:t>))</m:t>
                      </m:r>
                    </m:oMath>
                  </m:oMathPara>
                </a14:m>
                <a:endParaRPr lang="en-US" i="0" dirty="0"/>
              </a:p>
            </p:txBody>
          </p:sp>
        </mc:Choice>
        <mc:Fallback xmlns="">
          <p:sp>
            <p:nvSpPr>
              <p:cNvPr id="22" name="TextBox 21"/>
              <p:cNvSpPr txBox="1">
                <a:spLocks noRot="1" noChangeAspect="1" noMove="1" noResize="1" noEditPoints="1" noAdjustHandles="1" noChangeArrowheads="1" noChangeShapeType="1" noTextEdit="1"/>
              </p:cNvSpPr>
              <p:nvPr/>
            </p:nvSpPr>
            <p:spPr>
              <a:xfrm>
                <a:off x="9300753" y="3413111"/>
                <a:ext cx="2468880" cy="512064"/>
              </a:xfrm>
              <a:prstGeom prst="wedgeRoundRectCallout">
                <a:avLst>
                  <a:gd name="adj1" fmla="val -68537"/>
                  <a:gd name="adj2" fmla="val 6793"/>
                  <a:gd name="adj3" fmla="val 16667"/>
                </a:avLst>
              </a:prstGeom>
              <a:blipFill>
                <a:blip r:embed="rId6"/>
                <a:stretch>
                  <a:fillRect b="-11628"/>
                </a:stretch>
              </a:blipFill>
              <a:ln w="9525">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300753" y="5240383"/>
                <a:ext cx="2468880" cy="510778"/>
              </a:xfrm>
              <a:prstGeom prst="wedgeRoundRectCallout">
                <a:avLst>
                  <a:gd name="adj1" fmla="val -69151"/>
                  <a:gd name="adj2" fmla="val 11694"/>
                  <a:gd name="adj3" fmla="val 16667"/>
                </a:avLst>
              </a:prstGeom>
              <a:noFill/>
              <a:ln w="9525">
                <a:solidFill>
                  <a:schemeClr val="accent5"/>
                </a:solidFill>
              </a:ln>
            </p:spPr>
            <p:txBody>
              <a:bodyPr wrap="square" rtlCol="0">
                <a:spAutoFit/>
              </a:bodyPr>
              <a:lstStyle>
                <a:defPPr>
                  <a:defRPr lang="en-US"/>
                </a:defPPr>
                <a:lvl1pPr>
                  <a:defRPr sz="2400" b="1" i="1">
                    <a:solidFill>
                      <a:srgbClr val="A71160"/>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0" dirty="0">
                          <a:latin typeface="Cambria Math" panose="02040503050406030204" pitchFamily="18" charset="0"/>
                        </a:rPr>
                        <m:t>𝐟</m:t>
                      </m:r>
                      <m:r>
                        <a:rPr lang="en-US" b="1" i="0" dirty="0">
                          <a:latin typeface="Cambria Math" panose="02040503050406030204" pitchFamily="18" charset="0"/>
                        </a:rPr>
                        <m:t>(</m:t>
                      </m:r>
                      <m:r>
                        <a:rPr lang="en-US" b="1" i="0" dirty="0">
                          <a:latin typeface="Cambria Math" panose="02040503050406030204" pitchFamily="18" charset="0"/>
                        </a:rPr>
                        <m:t>𝐧</m:t>
                      </m:r>
                      <m:r>
                        <a:rPr lang="en-US" b="1" i="0" dirty="0">
                          <a:latin typeface="Cambria Math" panose="02040503050406030204" pitchFamily="18" charset="0"/>
                        </a:rPr>
                        <m:t>)=</m:t>
                      </m:r>
                      <m:r>
                        <a:rPr lang="en-US" b="1" i="0" dirty="0">
                          <a:latin typeface="Cambria Math" panose="02040503050406030204" pitchFamily="18" charset="0"/>
                        </a:rPr>
                        <m:t>𝛉</m:t>
                      </m:r>
                      <m:r>
                        <a:rPr lang="en-US" b="1" i="0" dirty="0">
                          <a:latin typeface="Cambria Math" panose="02040503050406030204" pitchFamily="18" charset="0"/>
                        </a:rPr>
                        <m:t>(</m:t>
                      </m:r>
                      <m:r>
                        <a:rPr lang="en-US" b="1" i="0" dirty="0">
                          <a:latin typeface="Cambria Math" panose="02040503050406030204" pitchFamily="18" charset="0"/>
                        </a:rPr>
                        <m:t>𝐠</m:t>
                      </m:r>
                      <m:r>
                        <a:rPr lang="en-US" b="1" i="0" dirty="0">
                          <a:latin typeface="Cambria Math" panose="02040503050406030204" pitchFamily="18" charset="0"/>
                        </a:rPr>
                        <m:t>(</m:t>
                      </m:r>
                      <m:r>
                        <a:rPr lang="en-US" b="1" i="0" dirty="0">
                          <a:latin typeface="Cambria Math" panose="02040503050406030204" pitchFamily="18" charset="0"/>
                        </a:rPr>
                        <m:t>𝐧</m:t>
                      </m:r>
                      <m:r>
                        <a:rPr lang="en-US" b="1" i="0" dirty="0">
                          <a:latin typeface="Cambria Math" panose="02040503050406030204" pitchFamily="18" charset="0"/>
                        </a:rPr>
                        <m:t>))</m:t>
                      </m:r>
                    </m:oMath>
                  </m:oMathPara>
                </a14:m>
                <a:endParaRPr lang="en-US" i="0" dirty="0"/>
              </a:p>
            </p:txBody>
          </p:sp>
        </mc:Choice>
        <mc:Fallback xmlns="">
          <p:sp>
            <p:nvSpPr>
              <p:cNvPr id="23" name="TextBox 22"/>
              <p:cNvSpPr txBox="1">
                <a:spLocks noRot="1" noChangeAspect="1" noMove="1" noResize="1" noEditPoints="1" noAdjustHandles="1" noChangeArrowheads="1" noChangeShapeType="1" noTextEdit="1"/>
              </p:cNvSpPr>
              <p:nvPr/>
            </p:nvSpPr>
            <p:spPr>
              <a:xfrm>
                <a:off x="9300753" y="5240383"/>
                <a:ext cx="2468880" cy="510778"/>
              </a:xfrm>
              <a:prstGeom prst="wedgeRoundRectCallout">
                <a:avLst>
                  <a:gd name="adj1" fmla="val -69151"/>
                  <a:gd name="adj2" fmla="val 11694"/>
                  <a:gd name="adj3" fmla="val 16667"/>
                </a:avLst>
              </a:prstGeom>
              <a:blipFill>
                <a:blip r:embed="rId7"/>
                <a:stretch>
                  <a:fillRect b="-12941"/>
                </a:stretch>
              </a:blipFill>
              <a:ln w="9525">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425279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10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10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 Notations – Examples </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271182" y="990600"/>
                <a:ext cx="4152900" cy="2334226"/>
              </a:xfrm>
            </p:spPr>
            <p:txBody>
              <a:bodyPr/>
              <a:lstStyle/>
              <a:p>
                <a:pPr algn="l"/>
                <a:r>
                  <a:rPr lang="en-US" dirty="0"/>
                  <a:t>Example 1:</a:t>
                </a:r>
              </a:p>
              <a:p>
                <a:pPr marL="457200" lvl="1" indent="0" algn="l">
                  <a:buNone/>
                </a:pPr>
                <a14:m>
                  <m:oMath xmlns:m="http://schemas.openxmlformats.org/officeDocument/2006/math">
                    <m:r>
                      <a:rPr lang="en-US" sz="2400" i="1" dirty="0">
                        <a:latin typeface="Cambria Math" panose="02040503050406030204" pitchFamily="18" charset="0"/>
                      </a:rPr>
                      <m:t>𝑓</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r>
                          <a:rPr lang="en-US" sz="2400" i="1" dirty="0">
                            <a:latin typeface="Cambria Math" panose="02040503050406030204" pitchFamily="18" charset="0"/>
                          </a:rPr>
                          <m:t>2</m:t>
                        </m:r>
                      </m:sup>
                    </m:sSup>
                  </m:oMath>
                </a14:m>
                <a:r>
                  <a:rPr lang="en-US" sz="2400" i="1" dirty="0"/>
                  <a:t>  </a:t>
                </a:r>
                <a:r>
                  <a:rPr lang="en-US" sz="2400" dirty="0"/>
                  <a:t>and</a:t>
                </a:r>
                <a:r>
                  <a:rPr lang="en-US" sz="2400" i="1" dirty="0"/>
                  <a:t>  </a:t>
                </a:r>
                <a14:m>
                  <m:oMath xmlns:m="http://schemas.openxmlformats.org/officeDocument/2006/math">
                    <m:r>
                      <a:rPr lang="en-US" sz="2400" i="1" dirty="0">
                        <a:latin typeface="Cambria Math" panose="02040503050406030204" pitchFamily="18" charset="0"/>
                      </a:rPr>
                      <m:t>𝑔</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i="1" dirty="0">
                        <a:latin typeface="Cambria Math" panose="02040503050406030204" pitchFamily="18" charset="0"/>
                      </a:rPr>
                      <m:t>=</m:t>
                    </m:r>
                    <m:r>
                      <a:rPr lang="en-US" sz="2400" b="0" i="1" dirty="0" smtClean="0">
                        <a:latin typeface="Cambria Math" panose="02040503050406030204" pitchFamily="18" charset="0"/>
                      </a:rPr>
                      <m:t>𝑛</m:t>
                    </m:r>
                  </m:oMath>
                </a14:m>
                <a:endParaRPr lang="en-US" sz="2400" i="1" dirty="0">
                  <a:latin typeface="Cambria Math" panose="02040503050406030204" pitchFamily="18" charset="0"/>
                </a:endParaRPr>
              </a:p>
              <a:p>
                <a:pPr marL="457200" lvl="1" indent="0" algn="l">
                  <a:buNone/>
                </a:pPr>
                <a:endParaRPr lang="en-US" dirty="0"/>
              </a:p>
              <a:p>
                <a:pPr marL="914400" lvl="2" indent="0" algn="l">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271182" y="990600"/>
                <a:ext cx="4152900" cy="2334226"/>
              </a:xfrm>
              <a:blipFill>
                <a:blip r:embed="rId2"/>
                <a:stretch>
                  <a:fillRect l="-2053" t="-3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26397" y="3126917"/>
                <a:ext cx="4480560" cy="461665"/>
              </a:xfrm>
              <a:prstGeom prst="rect">
                <a:avLst/>
              </a:prstGeom>
              <a:solidFill>
                <a:schemeClr val="bg1">
                  <a:lumMod val="85000"/>
                </a:schemeClr>
              </a:solidFill>
              <a:ln w="6350">
                <a:solidFill>
                  <a:srgbClr val="424242"/>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dirty="0" smtClean="0">
                          <a:solidFill>
                            <a:srgbClr val="A71160"/>
                          </a:solidFill>
                          <a:latin typeface="Cambria Math" panose="02040503050406030204" pitchFamily="18" charset="0"/>
                        </a:rPr>
                        <m:t>𝑓</m:t>
                      </m:r>
                      <m:d>
                        <m:dPr>
                          <m:ctrlPr>
                            <a:rPr lang="en-US" sz="2400" i="1" dirty="0">
                              <a:solidFill>
                                <a:srgbClr val="A71160"/>
                              </a:solidFill>
                              <a:latin typeface="Cambria Math" panose="02040503050406030204" pitchFamily="18" charset="0"/>
                            </a:rPr>
                          </m:ctrlPr>
                        </m:dPr>
                        <m:e>
                          <m:r>
                            <a:rPr lang="en-US" sz="2400" b="0" i="1" dirty="0">
                              <a:solidFill>
                                <a:srgbClr val="A71160"/>
                              </a:solidFill>
                              <a:latin typeface="Cambria Math" panose="02040503050406030204" pitchFamily="18" charset="0"/>
                            </a:rPr>
                            <m:t>𝑛</m:t>
                          </m:r>
                        </m:e>
                      </m:d>
                      <m:r>
                        <a:rPr lang="en-US" sz="2400" b="0" i="1" dirty="0" smtClean="0">
                          <a:solidFill>
                            <a:srgbClr val="A71160"/>
                          </a:solidFill>
                          <a:latin typeface="Cambria Math" panose="02040503050406030204" pitchFamily="18" charset="0"/>
                          <a:ea typeface="Cambria Math" panose="02040503050406030204" pitchFamily="18" charset="0"/>
                        </a:rPr>
                        <m:t>≥</m:t>
                      </m:r>
                      <m:r>
                        <a:rPr lang="en-US" sz="2400" b="0" i="1" dirty="0">
                          <a:solidFill>
                            <a:srgbClr val="A71160"/>
                          </a:solidFill>
                          <a:latin typeface="Cambria Math" panose="02040503050406030204" pitchFamily="18" charset="0"/>
                        </a:rPr>
                        <m:t>𝑔</m:t>
                      </m:r>
                      <m:d>
                        <m:dPr>
                          <m:ctrlPr>
                            <a:rPr lang="en-US" sz="2400" i="1" dirty="0">
                              <a:solidFill>
                                <a:srgbClr val="A71160"/>
                              </a:solidFill>
                              <a:latin typeface="Cambria Math" panose="02040503050406030204" pitchFamily="18" charset="0"/>
                            </a:rPr>
                          </m:ctrlPr>
                        </m:dPr>
                        <m:e>
                          <m:r>
                            <a:rPr lang="en-US" sz="2400" b="0" i="1" dirty="0">
                              <a:solidFill>
                                <a:srgbClr val="A71160"/>
                              </a:solidFill>
                              <a:latin typeface="Cambria Math" panose="02040503050406030204" pitchFamily="18" charset="0"/>
                            </a:rPr>
                            <m:t>𝑛</m:t>
                          </m:r>
                        </m:e>
                      </m:d>
                      <m:r>
                        <a:rPr lang="en-US" sz="2400" b="1" i="1" dirty="0" smtClean="0">
                          <a:solidFill>
                            <a:srgbClr val="0070C0"/>
                          </a:solidFill>
                          <a:latin typeface="Cambria Math" panose="02040503050406030204" pitchFamily="18" charset="0"/>
                          <a:ea typeface="Cambria Math" panose="02040503050406030204" pitchFamily="18" charset="0"/>
                        </a:rPr>
                        <m:t>⟹</m:t>
                      </m:r>
                      <m:r>
                        <a:rPr lang="en-US" sz="2400" b="0" i="1" dirty="0" smtClean="0">
                          <a:solidFill>
                            <a:srgbClr val="A71160"/>
                          </a:solidFill>
                          <a:latin typeface="Cambria Math" panose="02040503050406030204" pitchFamily="18" charset="0"/>
                          <a:ea typeface="Cambria Math" panose="02040503050406030204" pitchFamily="18" charset="0"/>
                        </a:rPr>
                        <m:t>𝑓</m:t>
                      </m:r>
                      <m:d>
                        <m:dPr>
                          <m:ctrlPr>
                            <a:rPr lang="en-US" sz="2400" i="1" dirty="0" smtClean="0">
                              <a:solidFill>
                                <a:srgbClr val="A71160"/>
                              </a:solidFill>
                              <a:latin typeface="Cambria Math" panose="02040503050406030204" pitchFamily="18" charset="0"/>
                              <a:ea typeface="Cambria Math" panose="02040503050406030204" pitchFamily="18" charset="0"/>
                            </a:rPr>
                          </m:ctrlPr>
                        </m:dPr>
                        <m:e>
                          <m:r>
                            <a:rPr lang="en-US" sz="2400" b="0" i="1" dirty="0" smtClean="0">
                              <a:solidFill>
                                <a:srgbClr val="A71160"/>
                              </a:solidFill>
                              <a:latin typeface="Cambria Math" panose="02040503050406030204" pitchFamily="18" charset="0"/>
                              <a:ea typeface="Cambria Math" panose="02040503050406030204" pitchFamily="18" charset="0"/>
                            </a:rPr>
                            <m:t>𝑛</m:t>
                          </m:r>
                        </m:e>
                      </m:d>
                      <m:r>
                        <a:rPr lang="en-US" sz="2400" b="0" i="1" dirty="0" smtClean="0">
                          <a:solidFill>
                            <a:srgbClr val="A71160"/>
                          </a:solidFill>
                          <a:latin typeface="Cambria Math" panose="02040503050406030204" pitchFamily="18" charset="0"/>
                          <a:ea typeface="Cambria Math" panose="02040503050406030204" pitchFamily="18" charset="0"/>
                        </a:rPr>
                        <m:t>=</m:t>
                      </m:r>
                      <m:r>
                        <m:rPr>
                          <m:nor/>
                        </m:rPr>
                        <a:rPr lang="el-GR" sz="2400" dirty="0" smtClean="0">
                          <a:solidFill>
                            <a:srgbClr val="A71160"/>
                          </a:solidFill>
                        </a:rPr>
                        <m:t>Ω</m:t>
                      </m:r>
                      <m:r>
                        <a:rPr lang="el-GR" sz="2400" b="0" i="1" dirty="0">
                          <a:solidFill>
                            <a:srgbClr val="A71160"/>
                          </a:solidFill>
                          <a:latin typeface="Cambria Math" panose="02040503050406030204" pitchFamily="18" charset="0"/>
                        </a:rPr>
                        <m:t>(</m:t>
                      </m:r>
                      <m:r>
                        <a:rPr lang="en-US" sz="2400" b="0" i="1" dirty="0">
                          <a:solidFill>
                            <a:srgbClr val="A71160"/>
                          </a:solidFill>
                          <a:latin typeface="Cambria Math" panose="02040503050406030204" pitchFamily="18" charset="0"/>
                        </a:rPr>
                        <m:t>𝑔</m:t>
                      </m:r>
                      <m:r>
                        <a:rPr lang="en-US" sz="2400" b="0" i="1" dirty="0">
                          <a:solidFill>
                            <a:srgbClr val="A71160"/>
                          </a:solidFill>
                          <a:latin typeface="Cambria Math" panose="02040503050406030204" pitchFamily="18" charset="0"/>
                        </a:rPr>
                        <m:t>(</m:t>
                      </m:r>
                      <m:r>
                        <a:rPr lang="en-US" sz="2400" b="0" i="1" dirty="0">
                          <a:solidFill>
                            <a:srgbClr val="A71160"/>
                          </a:solidFill>
                          <a:latin typeface="Cambria Math" panose="02040503050406030204" pitchFamily="18" charset="0"/>
                        </a:rPr>
                        <m:t>𝑛</m:t>
                      </m:r>
                      <m:r>
                        <a:rPr lang="en-US" sz="2400" b="0" i="1" dirty="0">
                          <a:solidFill>
                            <a:srgbClr val="A71160"/>
                          </a:solidFill>
                          <a:latin typeface="Cambria Math" panose="02040503050406030204" pitchFamily="18" charset="0"/>
                        </a:rPr>
                        <m:t>))</m:t>
                      </m:r>
                    </m:oMath>
                  </m:oMathPara>
                </a14:m>
                <a:endParaRPr lang="en-US" sz="2400" i="1" dirty="0">
                  <a:solidFill>
                    <a:srgbClr val="A7116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26397" y="3126917"/>
                <a:ext cx="4480560" cy="461665"/>
              </a:xfrm>
              <a:prstGeom prst="rect">
                <a:avLst/>
              </a:prstGeom>
              <a:blipFill>
                <a:blip r:embed="rId3"/>
                <a:stretch>
                  <a:fillRect l="-1223" b="-16883"/>
                </a:stretch>
              </a:blipFill>
              <a:ln w="6350">
                <a:solidFill>
                  <a:srgbClr val="42424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804212" y="3126917"/>
                <a:ext cx="4480560" cy="461665"/>
              </a:xfrm>
              <a:prstGeom prst="rect">
                <a:avLst/>
              </a:prstGeom>
              <a:solidFill>
                <a:schemeClr val="accent6">
                  <a:lumMod val="20000"/>
                  <a:lumOff val="80000"/>
                </a:schemeClr>
              </a:solidFill>
              <a:ln w="6350">
                <a:solidFill>
                  <a:srgbClr val="A7116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dirty="0" smtClean="0">
                          <a:solidFill>
                            <a:srgbClr val="424242"/>
                          </a:solidFill>
                          <a:latin typeface="Cambria Math" panose="02040503050406030204" pitchFamily="18" charset="0"/>
                        </a:rPr>
                        <m:t>𝑓</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i="1" dirty="0">
                          <a:solidFill>
                            <a:srgbClr val="424242"/>
                          </a:solidFill>
                          <a:latin typeface="Cambria Math" panose="02040503050406030204" pitchFamily="18" charset="0"/>
                          <a:ea typeface="Cambria Math" panose="02040503050406030204" pitchFamily="18" charset="0"/>
                        </a:rPr>
                        <m:t>≤</m:t>
                      </m:r>
                      <m:r>
                        <a:rPr lang="en-US" sz="2400" i="1" dirty="0">
                          <a:solidFill>
                            <a:srgbClr val="424242"/>
                          </a:solidFill>
                          <a:latin typeface="Cambria Math" panose="02040503050406030204" pitchFamily="18" charset="0"/>
                        </a:rPr>
                        <m:t>𝑔</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b="1" i="1" dirty="0" smtClean="0">
                          <a:solidFill>
                            <a:srgbClr val="0070C0"/>
                          </a:solidFill>
                          <a:latin typeface="Cambria Math" panose="02040503050406030204" pitchFamily="18" charset="0"/>
                        </a:rPr>
                        <m:t>⟹</m:t>
                      </m:r>
                      <m:r>
                        <a:rPr lang="en-US" sz="2400" i="1" dirty="0">
                          <a:solidFill>
                            <a:srgbClr val="424242"/>
                          </a:solidFill>
                          <a:latin typeface="Cambria Math" panose="02040503050406030204" pitchFamily="18" charset="0"/>
                        </a:rPr>
                        <m:t>𝑓</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i="1" dirty="0">
                          <a:solidFill>
                            <a:srgbClr val="424242"/>
                          </a:solidFill>
                          <a:latin typeface="Cambria Math" panose="02040503050406030204" pitchFamily="18" charset="0"/>
                        </a:rPr>
                        <m:t>=</m:t>
                      </m:r>
                      <m:r>
                        <m:rPr>
                          <m:nor/>
                        </m:rPr>
                        <a:rPr lang="en-US" sz="2400" i="1" dirty="0">
                          <a:solidFill>
                            <a:srgbClr val="424242"/>
                          </a:solidFill>
                        </a:rPr>
                        <m:t>O</m:t>
                      </m:r>
                      <m:r>
                        <a:rPr lang="el-GR" sz="2400" i="1" dirty="0">
                          <a:solidFill>
                            <a:srgbClr val="424242"/>
                          </a:solidFill>
                          <a:latin typeface="Cambria Math" panose="02040503050406030204" pitchFamily="18" charset="0"/>
                        </a:rPr>
                        <m:t>(</m:t>
                      </m:r>
                      <m:r>
                        <a:rPr lang="en-US" sz="2400" i="1" dirty="0">
                          <a:solidFill>
                            <a:srgbClr val="424242"/>
                          </a:solidFill>
                          <a:latin typeface="Cambria Math" panose="02040503050406030204" pitchFamily="18" charset="0"/>
                        </a:rPr>
                        <m:t>𝑔</m:t>
                      </m:r>
                      <m:r>
                        <a:rPr lang="en-US" sz="2400" i="1" dirty="0">
                          <a:solidFill>
                            <a:srgbClr val="424242"/>
                          </a:solidFill>
                          <a:latin typeface="Cambria Math" panose="02040503050406030204" pitchFamily="18" charset="0"/>
                        </a:rPr>
                        <m:t>(</m:t>
                      </m:r>
                      <m:r>
                        <a:rPr lang="en-US" sz="2400" i="1" dirty="0">
                          <a:solidFill>
                            <a:srgbClr val="424242"/>
                          </a:solidFill>
                          <a:latin typeface="Cambria Math" panose="02040503050406030204" pitchFamily="18" charset="0"/>
                        </a:rPr>
                        <m:t>𝑛</m:t>
                      </m:r>
                      <m:r>
                        <a:rPr lang="en-US" sz="2400" i="1" dirty="0">
                          <a:solidFill>
                            <a:srgbClr val="424242"/>
                          </a:solidFill>
                          <a:latin typeface="Cambria Math" panose="02040503050406030204" pitchFamily="18" charset="0"/>
                        </a:rPr>
                        <m:t>))</m:t>
                      </m:r>
                    </m:oMath>
                  </m:oMathPara>
                </a14:m>
                <a:endParaRPr lang="en-US" sz="2400" i="1" dirty="0">
                  <a:solidFill>
                    <a:srgbClr val="424242"/>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804212" y="3126917"/>
                <a:ext cx="4480560" cy="461665"/>
              </a:xfrm>
              <a:prstGeom prst="rect">
                <a:avLst/>
              </a:prstGeom>
              <a:blipFill>
                <a:blip r:embed="rId4"/>
                <a:stretch>
                  <a:fillRect l="-1087" b="-16883"/>
                </a:stretch>
              </a:blipFill>
              <a:ln w="6350">
                <a:solidFill>
                  <a:srgbClr val="A71160"/>
                </a:solidFill>
              </a:ln>
            </p:spPr>
            <p:txBody>
              <a:bodyPr/>
              <a:lstStyle/>
              <a:p>
                <a:r>
                  <a:rPr lang="en-US">
                    <a:noFill/>
                  </a:rPr>
                  <a:t> </a:t>
                </a:r>
              </a:p>
            </p:txBody>
          </p:sp>
        </mc:Fallback>
      </mc:AlternateContent>
      <p:sp>
        <p:nvSpPr>
          <p:cNvPr id="7" name="Rounded Rectangular Callout 6"/>
          <p:cNvSpPr/>
          <p:nvPr/>
        </p:nvSpPr>
        <p:spPr>
          <a:xfrm>
            <a:off x="633676" y="2066273"/>
            <a:ext cx="1799369" cy="705448"/>
          </a:xfrm>
          <a:prstGeom prst="wedgeRoundRectCallout">
            <a:avLst>
              <a:gd name="adj1" fmla="val -28803"/>
              <a:gd name="adj2" fmla="val -93786"/>
              <a:gd name="adj3" fmla="val 16667"/>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424242"/>
                </a:solidFill>
              </a:rPr>
              <a:t>Algo</a:t>
            </a:r>
            <a:r>
              <a:rPr lang="en-US" sz="2000" dirty="0">
                <a:solidFill>
                  <a:srgbClr val="424242"/>
                </a:solidFill>
              </a:rPr>
              <a:t>. 1 running time</a:t>
            </a:r>
          </a:p>
        </p:txBody>
      </p:sp>
      <p:sp>
        <p:nvSpPr>
          <p:cNvPr id="8" name="Rounded Rectangular Callout 7"/>
          <p:cNvSpPr/>
          <p:nvPr/>
        </p:nvSpPr>
        <p:spPr>
          <a:xfrm>
            <a:off x="2770000" y="2050576"/>
            <a:ext cx="1799369" cy="705448"/>
          </a:xfrm>
          <a:prstGeom prst="wedgeRoundRectCallout">
            <a:avLst>
              <a:gd name="adj1" fmla="val -34206"/>
              <a:gd name="adj2" fmla="val -86108"/>
              <a:gd name="adj3" fmla="val 16667"/>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424242"/>
                </a:solidFill>
              </a:rPr>
              <a:t>Algo</a:t>
            </a:r>
            <a:r>
              <a:rPr lang="en-US" sz="2000" dirty="0">
                <a:solidFill>
                  <a:srgbClr val="424242"/>
                </a:solidFill>
              </a:rPr>
              <a:t>. 2 running time</a:t>
            </a:r>
          </a:p>
        </p:txBody>
      </p:sp>
      <p:sp>
        <p:nvSpPr>
          <p:cNvPr id="9" name="Rounded Rectangular Callout 8"/>
          <p:cNvSpPr/>
          <p:nvPr/>
        </p:nvSpPr>
        <p:spPr>
          <a:xfrm>
            <a:off x="6893033" y="2050576"/>
            <a:ext cx="1799369" cy="705448"/>
          </a:xfrm>
          <a:prstGeom prst="wedgeRoundRectCallout">
            <a:avLst>
              <a:gd name="adj1" fmla="val -16483"/>
              <a:gd name="adj2" fmla="val -88123"/>
              <a:gd name="adj3" fmla="val 16667"/>
            </a:avLst>
          </a:prstGeom>
          <a:no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424242"/>
                </a:solidFill>
              </a:rPr>
              <a:t>Algo</a:t>
            </a:r>
            <a:r>
              <a:rPr lang="en-US" sz="2000" dirty="0">
                <a:solidFill>
                  <a:srgbClr val="424242"/>
                </a:solidFill>
              </a:rPr>
              <a:t>. 1 running time</a:t>
            </a:r>
          </a:p>
        </p:txBody>
      </p:sp>
      <p:sp>
        <p:nvSpPr>
          <p:cNvPr id="10" name="Rounded Rectangular Callout 9"/>
          <p:cNvSpPr/>
          <p:nvPr/>
        </p:nvSpPr>
        <p:spPr>
          <a:xfrm>
            <a:off x="9015528" y="2050576"/>
            <a:ext cx="1799369" cy="705448"/>
          </a:xfrm>
          <a:prstGeom prst="wedgeRoundRectCallout">
            <a:avLst>
              <a:gd name="adj1" fmla="val -29188"/>
              <a:gd name="adj2" fmla="val -90029"/>
              <a:gd name="adj3" fmla="val 16667"/>
            </a:avLst>
          </a:prstGeom>
          <a:noFill/>
          <a:ln w="952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424242"/>
                </a:solidFill>
              </a:rPr>
              <a:t>Algo</a:t>
            </a:r>
            <a:r>
              <a:rPr lang="en-US" sz="2000" dirty="0">
                <a:solidFill>
                  <a:srgbClr val="424242"/>
                </a:solidFill>
              </a:rPr>
              <a:t>. 2 running time</a:t>
            </a:r>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1267061079"/>
                  </p:ext>
                </p:extLst>
              </p:nvPr>
            </p:nvGraphicFramePr>
            <p:xfrm>
              <a:off x="1196787" y="3990601"/>
              <a:ext cx="3966885" cy="2369820"/>
            </p:xfrm>
            <a:graphic>
              <a:graphicData uri="http://schemas.openxmlformats.org/drawingml/2006/table">
                <a:tbl>
                  <a:tblPr firstRow="1" bandRow="1">
                    <a:tableStyleId>{3B4B98B0-60AC-42C2-AFA5-B58CD77FA1E5}</a:tableStyleId>
                  </a:tblPr>
                  <a:tblGrid>
                    <a:gridCol w="1322295">
                      <a:extLst>
                        <a:ext uri="{9D8B030D-6E8A-4147-A177-3AD203B41FA5}">
                          <a16:colId xmlns:a16="http://schemas.microsoft.com/office/drawing/2014/main" val="2362693975"/>
                        </a:ext>
                      </a:extLst>
                    </a:gridCol>
                    <a:gridCol w="1322295">
                      <a:extLst>
                        <a:ext uri="{9D8B030D-6E8A-4147-A177-3AD203B41FA5}">
                          <a16:colId xmlns:a16="http://schemas.microsoft.com/office/drawing/2014/main" val="1636308206"/>
                        </a:ext>
                      </a:extLst>
                    </a:gridCol>
                    <a:gridCol w="1322295">
                      <a:extLst>
                        <a:ext uri="{9D8B030D-6E8A-4147-A177-3AD203B41FA5}">
                          <a16:colId xmlns:a16="http://schemas.microsoft.com/office/drawing/2014/main" val="3480580320"/>
                        </a:ext>
                      </a:extLst>
                    </a:gridCol>
                  </a:tblGrid>
                  <a:tr h="370840">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𝒏</m:t>
                                </m:r>
                              </m:oMath>
                            </m:oMathPara>
                          </a14:m>
                          <a:endParaRPr lang="en-US" sz="2000" b="1" dirty="0">
                            <a:solidFill>
                              <a:srgbClr val="424242"/>
                            </a:solidFill>
                            <a:effectLst/>
                            <a:latin typeface="+mj-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𝒇</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baseline="30000" dirty="0">
                                    <a:solidFill>
                                      <a:srgbClr val="424242"/>
                                    </a:solidFill>
                                    <a:effectLst/>
                                    <a:latin typeface="Cambria Math" panose="02040503050406030204" pitchFamily="18" charset="0"/>
                                  </a:rPr>
                                  <m:t>𝟐</m:t>
                                </m:r>
                              </m:oMath>
                            </m:oMathPara>
                          </a14:m>
                          <a:endParaRPr lang="en-US" sz="2000" b="1" dirty="0">
                            <a:solidFill>
                              <a:srgbClr val="424242"/>
                            </a:solidFill>
                            <a:effectLst/>
                            <a:latin typeface="+mj-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𝒈</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oMath>
                            </m:oMathPara>
                          </a14:m>
                          <a:endParaRPr lang="en-US" sz="2000" b="1" dirty="0">
                            <a:solidFill>
                              <a:srgbClr val="424242"/>
                            </a:solidFill>
                            <a:effectLst/>
                            <a:latin typeface="+mj-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1894873409"/>
                      </a:ext>
                    </a:extLst>
                  </a:tr>
                  <a:tr h="370840">
                    <a:tc>
                      <a:txBody>
                        <a:bodyPr/>
                        <a:lstStyle/>
                        <a:p>
                          <a:pPr algn="ctr"/>
                          <a:endParaRPr lang="en-US" sz="2000" dirty="0">
                            <a:latin typeface="+mn-lt"/>
                          </a:endParaRPr>
                        </a:p>
                      </a:txBody>
                      <a:tcPr>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extLst>
                      <a:ext uri="{0D108BD9-81ED-4DB2-BD59-A6C34878D82A}">
                        <a16:rowId xmlns:a16="http://schemas.microsoft.com/office/drawing/2014/main" val="1370188930"/>
                      </a:ext>
                    </a:extLst>
                  </a:tr>
                  <a:tr h="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847849752"/>
                      </a:ext>
                    </a:extLst>
                  </a:tr>
                  <a:tr h="370840">
                    <a:tc>
                      <a:txBody>
                        <a:bodyPr/>
                        <a:lstStyle/>
                        <a:p>
                          <a:pPr algn="ctr"/>
                          <a:endParaRPr lang="en-US" sz="2000" dirty="0">
                            <a:latin typeface="+mn-lt"/>
                          </a:endParaRPr>
                        </a:p>
                      </a:txBody>
                      <a:tcPr>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extLst>
                      <a:ext uri="{0D108BD9-81ED-4DB2-BD59-A6C34878D82A}">
                        <a16:rowId xmlns:a16="http://schemas.microsoft.com/office/drawing/2014/main" val="1013851473"/>
                      </a:ext>
                    </a:extLst>
                  </a:tr>
                  <a:tr h="3708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3432937983"/>
                      </a:ext>
                    </a:extLst>
                  </a:tr>
                  <a:tr h="370840">
                    <a:tc>
                      <a:txBody>
                        <a:bodyPr/>
                        <a:lstStyle/>
                        <a:p>
                          <a:pPr algn="ctr"/>
                          <a:endParaRPr lang="en-US" sz="2000" dirty="0">
                            <a:latin typeface="+mn-lt"/>
                          </a:endParaRPr>
                        </a:p>
                      </a:txBody>
                      <a:tcPr>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2597585825"/>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1267061079"/>
                  </p:ext>
                </p:extLst>
              </p:nvPr>
            </p:nvGraphicFramePr>
            <p:xfrm>
              <a:off x="1196787" y="3990601"/>
              <a:ext cx="3966885" cy="2369820"/>
            </p:xfrm>
            <a:graphic>
              <a:graphicData uri="http://schemas.openxmlformats.org/drawingml/2006/table">
                <a:tbl>
                  <a:tblPr firstRow="1" bandRow="1">
                    <a:tableStyleId>{3B4B98B0-60AC-42C2-AFA5-B58CD77FA1E5}</a:tableStyleId>
                  </a:tblPr>
                  <a:tblGrid>
                    <a:gridCol w="1322295">
                      <a:extLst>
                        <a:ext uri="{9D8B030D-6E8A-4147-A177-3AD203B41FA5}">
                          <a16:colId xmlns:a16="http://schemas.microsoft.com/office/drawing/2014/main" val="2362693975"/>
                        </a:ext>
                      </a:extLst>
                    </a:gridCol>
                    <a:gridCol w="1322295">
                      <a:extLst>
                        <a:ext uri="{9D8B030D-6E8A-4147-A177-3AD203B41FA5}">
                          <a16:colId xmlns:a16="http://schemas.microsoft.com/office/drawing/2014/main" val="1636308206"/>
                        </a:ext>
                      </a:extLst>
                    </a:gridCol>
                    <a:gridCol w="1322295">
                      <a:extLst>
                        <a:ext uri="{9D8B030D-6E8A-4147-A177-3AD203B41FA5}">
                          <a16:colId xmlns:a16="http://schemas.microsoft.com/office/drawing/2014/main" val="3480580320"/>
                        </a:ext>
                      </a:extLst>
                    </a:gridCol>
                  </a:tblGrid>
                  <a:tr h="388620">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5"/>
                          <a:stretch>
                            <a:fillRect t="-1563" r="-200922" b="-510938"/>
                          </a:stretch>
                        </a:blipFill>
                      </a:tcPr>
                    </a:tc>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5"/>
                          <a:stretch>
                            <a:fillRect l="-99541" t="-1563" r="-100000" b="-510938"/>
                          </a:stretch>
                        </a:blipFill>
                      </a:tcPr>
                    </a:tc>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5"/>
                          <a:stretch>
                            <a:fillRect l="-200461" t="-1563" r="-461" b="-510938"/>
                          </a:stretch>
                        </a:blipFill>
                      </a:tcPr>
                    </a:tc>
                    <a:extLst>
                      <a:ext uri="{0D108BD9-81ED-4DB2-BD59-A6C34878D82A}">
                        <a16:rowId xmlns:a16="http://schemas.microsoft.com/office/drawing/2014/main" val="1894873409"/>
                      </a:ext>
                    </a:extLst>
                  </a:tr>
                  <a:tr h="396240">
                    <a:tc>
                      <a:txBody>
                        <a:bodyPr/>
                        <a:lstStyle/>
                        <a:p>
                          <a:pPr algn="ctr"/>
                          <a:endParaRPr lang="en-US" sz="2000" dirty="0">
                            <a:latin typeface="+mn-lt"/>
                          </a:endParaRPr>
                        </a:p>
                      </a:txBody>
                      <a:tcPr>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extLst>
                      <a:ext uri="{0D108BD9-81ED-4DB2-BD59-A6C34878D82A}">
                        <a16:rowId xmlns:a16="http://schemas.microsoft.com/office/drawing/2014/main" val="1370188930"/>
                      </a:ext>
                    </a:extLst>
                  </a:tr>
                  <a:tr h="3962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847849752"/>
                      </a:ext>
                    </a:extLst>
                  </a:tr>
                  <a:tr h="396240">
                    <a:tc>
                      <a:txBody>
                        <a:bodyPr/>
                        <a:lstStyle/>
                        <a:p>
                          <a:pPr algn="ctr"/>
                          <a:endParaRPr lang="en-US" sz="2000" dirty="0">
                            <a:latin typeface="+mn-lt"/>
                          </a:endParaRPr>
                        </a:p>
                      </a:txBody>
                      <a:tcPr>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extLst>
                      <a:ext uri="{0D108BD9-81ED-4DB2-BD59-A6C34878D82A}">
                        <a16:rowId xmlns:a16="http://schemas.microsoft.com/office/drawing/2014/main" val="1013851473"/>
                      </a:ext>
                    </a:extLst>
                  </a:tr>
                  <a:tr h="3962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3432937983"/>
                      </a:ext>
                    </a:extLst>
                  </a:tr>
                  <a:tr h="396240">
                    <a:tc>
                      <a:txBody>
                        <a:bodyPr/>
                        <a:lstStyle/>
                        <a:p>
                          <a:pPr algn="ctr"/>
                          <a:endParaRPr lang="en-US" sz="2000" dirty="0">
                            <a:latin typeface="+mn-lt"/>
                          </a:endParaRPr>
                        </a:p>
                      </a:txBody>
                      <a:tcPr>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2597585825"/>
                      </a:ext>
                    </a:extLst>
                  </a:tr>
                </a:tbl>
              </a:graphicData>
            </a:graphic>
          </p:graphicFrame>
        </mc:Fallback>
      </mc:AlternateContent>
      <p:sp>
        <p:nvSpPr>
          <p:cNvPr id="12" name="TextBox 11"/>
          <p:cNvSpPr txBox="1"/>
          <p:nvPr/>
        </p:nvSpPr>
        <p:spPr>
          <a:xfrm>
            <a:off x="1671917" y="4424082"/>
            <a:ext cx="268941" cy="369332"/>
          </a:xfrm>
          <a:prstGeom prst="rect">
            <a:avLst/>
          </a:prstGeom>
          <a:noFill/>
        </p:spPr>
        <p:txBody>
          <a:bodyPr wrap="square" rtlCol="0">
            <a:spAutoFit/>
          </a:bodyPr>
          <a:lstStyle/>
          <a:p>
            <a:r>
              <a:rPr lang="en-US" dirty="0"/>
              <a:t>1</a:t>
            </a:r>
          </a:p>
        </p:txBody>
      </p:sp>
      <p:sp>
        <p:nvSpPr>
          <p:cNvPr id="13" name="TextBox 12"/>
          <p:cNvSpPr txBox="1"/>
          <p:nvPr/>
        </p:nvSpPr>
        <p:spPr>
          <a:xfrm>
            <a:off x="1671917" y="4801720"/>
            <a:ext cx="268941" cy="369332"/>
          </a:xfrm>
          <a:prstGeom prst="rect">
            <a:avLst/>
          </a:prstGeom>
          <a:noFill/>
        </p:spPr>
        <p:txBody>
          <a:bodyPr wrap="square" rtlCol="0">
            <a:spAutoFit/>
          </a:bodyPr>
          <a:lstStyle/>
          <a:p>
            <a:r>
              <a:rPr lang="en-US" dirty="0"/>
              <a:t>2</a:t>
            </a:r>
          </a:p>
        </p:txBody>
      </p:sp>
      <p:sp>
        <p:nvSpPr>
          <p:cNvPr id="14" name="TextBox 13"/>
          <p:cNvSpPr txBox="1"/>
          <p:nvPr/>
        </p:nvSpPr>
        <p:spPr>
          <a:xfrm>
            <a:off x="1671917" y="5179358"/>
            <a:ext cx="268941" cy="369332"/>
          </a:xfrm>
          <a:prstGeom prst="rect">
            <a:avLst/>
          </a:prstGeom>
          <a:noFill/>
        </p:spPr>
        <p:txBody>
          <a:bodyPr wrap="square" rtlCol="0">
            <a:spAutoFit/>
          </a:bodyPr>
          <a:lstStyle/>
          <a:p>
            <a:r>
              <a:rPr lang="en-US" dirty="0"/>
              <a:t>3</a:t>
            </a:r>
          </a:p>
        </p:txBody>
      </p:sp>
      <p:sp>
        <p:nvSpPr>
          <p:cNvPr id="15" name="TextBox 14"/>
          <p:cNvSpPr txBox="1"/>
          <p:nvPr/>
        </p:nvSpPr>
        <p:spPr>
          <a:xfrm>
            <a:off x="1671917" y="5556996"/>
            <a:ext cx="268941" cy="369332"/>
          </a:xfrm>
          <a:prstGeom prst="rect">
            <a:avLst/>
          </a:prstGeom>
          <a:noFill/>
        </p:spPr>
        <p:txBody>
          <a:bodyPr wrap="square" rtlCol="0">
            <a:spAutoFit/>
          </a:bodyPr>
          <a:lstStyle/>
          <a:p>
            <a:r>
              <a:rPr lang="en-US" dirty="0"/>
              <a:t>4</a:t>
            </a:r>
          </a:p>
        </p:txBody>
      </p:sp>
      <p:sp>
        <p:nvSpPr>
          <p:cNvPr id="16" name="TextBox 15"/>
          <p:cNvSpPr txBox="1"/>
          <p:nvPr/>
        </p:nvSpPr>
        <p:spPr>
          <a:xfrm>
            <a:off x="1671917" y="5934635"/>
            <a:ext cx="268941" cy="369332"/>
          </a:xfrm>
          <a:prstGeom prst="rect">
            <a:avLst/>
          </a:prstGeom>
          <a:noFill/>
        </p:spPr>
        <p:txBody>
          <a:bodyPr wrap="square" rtlCol="0">
            <a:spAutoFit/>
          </a:bodyPr>
          <a:lstStyle/>
          <a:p>
            <a:r>
              <a:rPr lang="en-US" dirty="0"/>
              <a:t>5</a:t>
            </a:r>
          </a:p>
        </p:txBody>
      </p:sp>
      <p:sp>
        <p:nvSpPr>
          <p:cNvPr id="17" name="TextBox 16"/>
          <p:cNvSpPr txBox="1"/>
          <p:nvPr/>
        </p:nvSpPr>
        <p:spPr>
          <a:xfrm>
            <a:off x="4298572" y="4424082"/>
            <a:ext cx="268941" cy="369332"/>
          </a:xfrm>
          <a:prstGeom prst="rect">
            <a:avLst/>
          </a:prstGeom>
          <a:noFill/>
        </p:spPr>
        <p:txBody>
          <a:bodyPr wrap="square" rtlCol="0">
            <a:spAutoFit/>
          </a:bodyPr>
          <a:lstStyle/>
          <a:p>
            <a:r>
              <a:rPr lang="en-US" dirty="0"/>
              <a:t>1</a:t>
            </a:r>
          </a:p>
        </p:txBody>
      </p:sp>
      <p:sp>
        <p:nvSpPr>
          <p:cNvPr id="18" name="TextBox 17"/>
          <p:cNvSpPr txBox="1"/>
          <p:nvPr/>
        </p:nvSpPr>
        <p:spPr>
          <a:xfrm>
            <a:off x="4298572" y="4801720"/>
            <a:ext cx="268941" cy="369332"/>
          </a:xfrm>
          <a:prstGeom prst="rect">
            <a:avLst/>
          </a:prstGeom>
          <a:noFill/>
        </p:spPr>
        <p:txBody>
          <a:bodyPr wrap="square" rtlCol="0">
            <a:spAutoFit/>
          </a:bodyPr>
          <a:lstStyle/>
          <a:p>
            <a:r>
              <a:rPr lang="en-US" dirty="0"/>
              <a:t>2</a:t>
            </a:r>
          </a:p>
        </p:txBody>
      </p:sp>
      <p:sp>
        <p:nvSpPr>
          <p:cNvPr id="19" name="TextBox 18"/>
          <p:cNvSpPr txBox="1"/>
          <p:nvPr/>
        </p:nvSpPr>
        <p:spPr>
          <a:xfrm>
            <a:off x="4298572" y="5179358"/>
            <a:ext cx="268941" cy="369332"/>
          </a:xfrm>
          <a:prstGeom prst="rect">
            <a:avLst/>
          </a:prstGeom>
          <a:noFill/>
        </p:spPr>
        <p:txBody>
          <a:bodyPr wrap="square" rtlCol="0">
            <a:spAutoFit/>
          </a:bodyPr>
          <a:lstStyle/>
          <a:p>
            <a:r>
              <a:rPr lang="en-US" dirty="0"/>
              <a:t>3</a:t>
            </a:r>
          </a:p>
        </p:txBody>
      </p:sp>
      <p:sp>
        <p:nvSpPr>
          <p:cNvPr id="20" name="TextBox 19"/>
          <p:cNvSpPr txBox="1"/>
          <p:nvPr/>
        </p:nvSpPr>
        <p:spPr>
          <a:xfrm>
            <a:off x="4298572" y="5556996"/>
            <a:ext cx="268941" cy="369332"/>
          </a:xfrm>
          <a:prstGeom prst="rect">
            <a:avLst/>
          </a:prstGeom>
          <a:noFill/>
        </p:spPr>
        <p:txBody>
          <a:bodyPr wrap="square" rtlCol="0">
            <a:spAutoFit/>
          </a:bodyPr>
          <a:lstStyle/>
          <a:p>
            <a:r>
              <a:rPr lang="en-US" dirty="0"/>
              <a:t>4</a:t>
            </a:r>
          </a:p>
        </p:txBody>
      </p:sp>
      <p:sp>
        <p:nvSpPr>
          <p:cNvPr id="21" name="TextBox 20"/>
          <p:cNvSpPr txBox="1"/>
          <p:nvPr/>
        </p:nvSpPr>
        <p:spPr>
          <a:xfrm>
            <a:off x="4298572" y="5934635"/>
            <a:ext cx="268941" cy="369332"/>
          </a:xfrm>
          <a:prstGeom prst="rect">
            <a:avLst/>
          </a:prstGeom>
          <a:noFill/>
        </p:spPr>
        <p:txBody>
          <a:bodyPr wrap="square" rtlCol="0">
            <a:spAutoFit/>
          </a:bodyPr>
          <a:lstStyle/>
          <a:p>
            <a:r>
              <a:rPr lang="en-US" dirty="0"/>
              <a:t>5</a:t>
            </a:r>
          </a:p>
        </p:txBody>
      </p:sp>
      <p:sp>
        <p:nvSpPr>
          <p:cNvPr id="22" name="TextBox 21"/>
          <p:cNvSpPr txBox="1"/>
          <p:nvPr/>
        </p:nvSpPr>
        <p:spPr>
          <a:xfrm>
            <a:off x="2846289" y="4424082"/>
            <a:ext cx="268941" cy="369332"/>
          </a:xfrm>
          <a:prstGeom prst="rect">
            <a:avLst/>
          </a:prstGeom>
          <a:noFill/>
        </p:spPr>
        <p:txBody>
          <a:bodyPr wrap="square" rtlCol="0">
            <a:spAutoFit/>
          </a:bodyPr>
          <a:lstStyle/>
          <a:p>
            <a:r>
              <a:rPr lang="en-US" dirty="0"/>
              <a:t>1</a:t>
            </a:r>
          </a:p>
        </p:txBody>
      </p:sp>
      <p:sp>
        <p:nvSpPr>
          <p:cNvPr id="23" name="TextBox 22"/>
          <p:cNvSpPr txBox="1"/>
          <p:nvPr/>
        </p:nvSpPr>
        <p:spPr>
          <a:xfrm>
            <a:off x="2846289" y="4801720"/>
            <a:ext cx="268941" cy="369332"/>
          </a:xfrm>
          <a:prstGeom prst="rect">
            <a:avLst/>
          </a:prstGeom>
          <a:noFill/>
        </p:spPr>
        <p:txBody>
          <a:bodyPr wrap="square" rtlCol="0">
            <a:spAutoFit/>
          </a:bodyPr>
          <a:lstStyle/>
          <a:p>
            <a:r>
              <a:rPr lang="en-US" dirty="0"/>
              <a:t>4</a:t>
            </a:r>
          </a:p>
        </p:txBody>
      </p:sp>
      <p:sp>
        <p:nvSpPr>
          <p:cNvPr id="24" name="TextBox 23"/>
          <p:cNvSpPr txBox="1"/>
          <p:nvPr/>
        </p:nvSpPr>
        <p:spPr>
          <a:xfrm>
            <a:off x="2846289" y="5179358"/>
            <a:ext cx="268941" cy="369332"/>
          </a:xfrm>
          <a:prstGeom prst="rect">
            <a:avLst/>
          </a:prstGeom>
          <a:noFill/>
        </p:spPr>
        <p:txBody>
          <a:bodyPr wrap="square" rtlCol="0">
            <a:spAutoFit/>
          </a:bodyPr>
          <a:lstStyle/>
          <a:p>
            <a:r>
              <a:rPr lang="en-US" dirty="0"/>
              <a:t>9</a:t>
            </a:r>
          </a:p>
        </p:txBody>
      </p:sp>
      <p:sp>
        <p:nvSpPr>
          <p:cNvPr id="25" name="TextBox 24"/>
          <p:cNvSpPr txBox="1"/>
          <p:nvPr/>
        </p:nvSpPr>
        <p:spPr>
          <a:xfrm>
            <a:off x="2765606" y="5556996"/>
            <a:ext cx="457200" cy="365760"/>
          </a:xfrm>
          <a:prstGeom prst="rect">
            <a:avLst/>
          </a:prstGeom>
          <a:noFill/>
        </p:spPr>
        <p:txBody>
          <a:bodyPr wrap="square" rtlCol="0">
            <a:spAutoFit/>
          </a:bodyPr>
          <a:lstStyle/>
          <a:p>
            <a:r>
              <a:rPr lang="en-US" dirty="0"/>
              <a:t>16</a:t>
            </a:r>
          </a:p>
        </p:txBody>
      </p:sp>
      <p:sp>
        <p:nvSpPr>
          <p:cNvPr id="26" name="TextBox 25"/>
          <p:cNvSpPr txBox="1"/>
          <p:nvPr/>
        </p:nvSpPr>
        <p:spPr>
          <a:xfrm>
            <a:off x="2779053" y="5934634"/>
            <a:ext cx="457200" cy="365760"/>
          </a:xfrm>
          <a:prstGeom prst="rect">
            <a:avLst/>
          </a:prstGeom>
          <a:noFill/>
        </p:spPr>
        <p:txBody>
          <a:bodyPr wrap="square" rtlCol="0">
            <a:spAutoFit/>
          </a:bodyPr>
          <a:lstStyle/>
          <a:p>
            <a:r>
              <a:rPr lang="en-US" dirty="0"/>
              <a:t>25</a:t>
            </a:r>
          </a:p>
        </p:txBody>
      </p:sp>
      <p:grpSp>
        <p:nvGrpSpPr>
          <p:cNvPr id="27" name="Group 26"/>
          <p:cNvGrpSpPr/>
          <p:nvPr/>
        </p:nvGrpSpPr>
        <p:grpSpPr>
          <a:xfrm>
            <a:off x="6045708" y="882567"/>
            <a:ext cx="100584" cy="5531399"/>
            <a:chOff x="4406940" y="815332"/>
            <a:chExt cx="100584" cy="5531399"/>
          </a:xfrm>
        </p:grpSpPr>
        <p:cxnSp>
          <p:nvCxnSpPr>
            <p:cNvPr id="28" name="Straight Connector 27"/>
            <p:cNvCxnSpPr/>
            <p:nvPr/>
          </p:nvCxnSpPr>
          <p:spPr>
            <a:xfrm flipH="1">
              <a:off x="4457031" y="860331"/>
              <a:ext cx="0" cy="5486400"/>
            </a:xfrm>
            <a:prstGeom prst="line">
              <a:avLst/>
            </a:prstGeom>
            <a:solidFill>
              <a:srgbClr val="F19D19"/>
            </a:solidFill>
            <a:ln w="28575">
              <a:solidFill>
                <a:srgbClr val="F19D19"/>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406940" y="815332"/>
              <a:ext cx="100584" cy="91440"/>
            </a:xfrm>
            <a:prstGeom prst="ellipse">
              <a:avLst/>
            </a:prstGeom>
            <a:solidFill>
              <a:srgbClr val="F19D19"/>
            </a:solidFill>
            <a:ln>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Content Placeholder 2"/>
              <p:cNvSpPr txBox="1">
                <a:spLocks/>
              </p:cNvSpPr>
              <p:nvPr/>
            </p:nvSpPr>
            <p:spPr>
              <a:xfrm>
                <a:off x="6797488" y="990600"/>
                <a:ext cx="4152900" cy="233422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Example 2:</a:t>
                </a:r>
              </a:p>
              <a:p>
                <a:pPr marL="457200" lvl="1" indent="0" algn="l">
                  <a:buNone/>
                </a:pPr>
                <a14:m>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i="1" dirty="0">
                        <a:latin typeface="Cambria Math" panose="02040503050406030204" pitchFamily="18" charset="0"/>
                      </a:rPr>
                      <m:t>=</m:t>
                    </m:r>
                    <m:r>
                      <a:rPr lang="en-US" sz="2400" i="1" dirty="0">
                        <a:latin typeface="Cambria Math" panose="02040503050406030204" pitchFamily="18" charset="0"/>
                      </a:rPr>
                      <m:t>𝑛</m:t>
                    </m:r>
                  </m:oMath>
                </a14:m>
                <a:r>
                  <a:rPr lang="en-US" sz="2400" dirty="0"/>
                  <a:t> and</a:t>
                </a:r>
                <a:r>
                  <a:rPr lang="en-US" sz="2400" i="1" dirty="0"/>
                  <a:t>  </a:t>
                </a:r>
                <a14:m>
                  <m:oMath xmlns:m="http://schemas.openxmlformats.org/officeDocument/2006/math">
                    <m:r>
                      <a:rPr lang="en-US" sz="2400" i="1" dirty="0">
                        <a:latin typeface="Cambria Math" panose="02040503050406030204" pitchFamily="18" charset="0"/>
                      </a:rPr>
                      <m:t>𝑔</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𝑛</m:t>
                        </m:r>
                      </m:e>
                      <m:sup>
                        <m:r>
                          <a:rPr lang="en-US" sz="2400" i="1" dirty="0">
                            <a:latin typeface="Cambria Math" panose="02040503050406030204" pitchFamily="18" charset="0"/>
                          </a:rPr>
                          <m:t>2</m:t>
                        </m:r>
                      </m:sup>
                    </m:sSup>
                  </m:oMath>
                </a14:m>
                <a:endParaRPr lang="en-US" dirty="0"/>
              </a:p>
            </p:txBody>
          </p:sp>
        </mc:Choice>
        <mc:Fallback xmlns="">
          <p:sp>
            <p:nvSpPr>
              <p:cNvPr id="30" name="Content Placeholder 2"/>
              <p:cNvSpPr txBox="1">
                <a:spLocks noRot="1" noChangeAspect="1" noMove="1" noResize="1" noEditPoints="1" noAdjustHandles="1" noChangeArrowheads="1" noChangeShapeType="1" noTextEdit="1"/>
              </p:cNvSpPr>
              <p:nvPr/>
            </p:nvSpPr>
            <p:spPr>
              <a:xfrm>
                <a:off x="6797488" y="990600"/>
                <a:ext cx="4152900" cy="2334226"/>
              </a:xfrm>
              <a:prstGeom prst="rect">
                <a:avLst/>
              </a:prstGeom>
              <a:blipFill>
                <a:blip r:embed="rId6"/>
                <a:stretch>
                  <a:fillRect l="-2056" t="-3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686484675"/>
                  </p:ext>
                </p:extLst>
              </p:nvPr>
            </p:nvGraphicFramePr>
            <p:xfrm>
              <a:off x="7064191" y="3995084"/>
              <a:ext cx="3966885" cy="2369820"/>
            </p:xfrm>
            <a:graphic>
              <a:graphicData uri="http://schemas.openxmlformats.org/drawingml/2006/table">
                <a:tbl>
                  <a:tblPr firstRow="1" bandRow="1">
                    <a:tableStyleId>{3B4B98B0-60AC-42C2-AFA5-B58CD77FA1E5}</a:tableStyleId>
                  </a:tblPr>
                  <a:tblGrid>
                    <a:gridCol w="1322295">
                      <a:extLst>
                        <a:ext uri="{9D8B030D-6E8A-4147-A177-3AD203B41FA5}">
                          <a16:colId xmlns:a16="http://schemas.microsoft.com/office/drawing/2014/main" val="2362693975"/>
                        </a:ext>
                      </a:extLst>
                    </a:gridCol>
                    <a:gridCol w="1322295">
                      <a:extLst>
                        <a:ext uri="{9D8B030D-6E8A-4147-A177-3AD203B41FA5}">
                          <a16:colId xmlns:a16="http://schemas.microsoft.com/office/drawing/2014/main" val="1636308206"/>
                        </a:ext>
                      </a:extLst>
                    </a:gridCol>
                    <a:gridCol w="1322295">
                      <a:extLst>
                        <a:ext uri="{9D8B030D-6E8A-4147-A177-3AD203B41FA5}">
                          <a16:colId xmlns:a16="http://schemas.microsoft.com/office/drawing/2014/main" val="3480580320"/>
                        </a:ext>
                      </a:extLst>
                    </a:gridCol>
                  </a:tblGrid>
                  <a:tr h="370840">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𝒏</m:t>
                                </m:r>
                              </m:oMath>
                            </m:oMathPara>
                          </a14:m>
                          <a:endParaRPr lang="en-US" sz="2000" b="1" dirty="0">
                            <a:solidFill>
                              <a:srgbClr val="424242"/>
                            </a:solidFill>
                            <a:effectLst/>
                            <a:latin typeface="+mj-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𝒇</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oMath>
                            </m:oMathPara>
                          </a14:m>
                          <a:endParaRPr lang="en-US" sz="2000" b="1" dirty="0">
                            <a:solidFill>
                              <a:srgbClr val="424242"/>
                            </a:solidFill>
                            <a:effectLst/>
                            <a:latin typeface="+mj-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424242"/>
                                    </a:solidFill>
                                    <a:effectLst/>
                                    <a:latin typeface="Cambria Math" panose="02040503050406030204" pitchFamily="18" charset="0"/>
                                  </a:rPr>
                                  <m:t>𝒈</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dirty="0" smtClean="0">
                                    <a:solidFill>
                                      <a:srgbClr val="424242"/>
                                    </a:solidFill>
                                    <a:effectLst/>
                                    <a:latin typeface="Cambria Math" panose="02040503050406030204" pitchFamily="18" charset="0"/>
                                  </a:rPr>
                                  <m:t>)=</m:t>
                                </m:r>
                                <m:r>
                                  <a:rPr lang="en-US" sz="2000" b="1" i="1" dirty="0" smtClean="0">
                                    <a:solidFill>
                                      <a:srgbClr val="424242"/>
                                    </a:solidFill>
                                    <a:effectLst/>
                                    <a:latin typeface="Cambria Math" panose="02040503050406030204" pitchFamily="18" charset="0"/>
                                  </a:rPr>
                                  <m:t>𝒏</m:t>
                                </m:r>
                                <m:r>
                                  <a:rPr lang="en-US" sz="2000" b="1" i="1" baseline="30000" dirty="0">
                                    <a:solidFill>
                                      <a:srgbClr val="424242"/>
                                    </a:solidFill>
                                    <a:effectLst/>
                                    <a:latin typeface="Cambria Math" panose="02040503050406030204" pitchFamily="18" charset="0"/>
                                  </a:rPr>
                                  <m:t>𝟐</m:t>
                                </m:r>
                              </m:oMath>
                            </m:oMathPara>
                          </a14:m>
                          <a:endParaRPr lang="en-US" sz="2000" b="1" kern="1200" dirty="0">
                            <a:solidFill>
                              <a:srgbClr val="424242"/>
                            </a:solidFill>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1894873409"/>
                      </a:ext>
                    </a:extLst>
                  </a:tr>
                  <a:tr h="370840">
                    <a:tc>
                      <a:txBody>
                        <a:bodyPr/>
                        <a:lstStyle/>
                        <a:p>
                          <a:pPr algn="ctr"/>
                          <a:endParaRPr lang="en-US" sz="2000" dirty="0">
                            <a:latin typeface="+mn-lt"/>
                          </a:endParaRPr>
                        </a:p>
                      </a:txBody>
                      <a:tcPr>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extLst>
                      <a:ext uri="{0D108BD9-81ED-4DB2-BD59-A6C34878D82A}">
                        <a16:rowId xmlns:a16="http://schemas.microsoft.com/office/drawing/2014/main" val="1370188930"/>
                      </a:ext>
                    </a:extLst>
                  </a:tr>
                  <a:tr h="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847849752"/>
                      </a:ext>
                    </a:extLst>
                  </a:tr>
                  <a:tr h="370840">
                    <a:tc>
                      <a:txBody>
                        <a:bodyPr/>
                        <a:lstStyle/>
                        <a:p>
                          <a:pPr algn="ctr"/>
                          <a:endParaRPr lang="en-US" sz="2000" dirty="0">
                            <a:latin typeface="+mn-lt"/>
                          </a:endParaRPr>
                        </a:p>
                      </a:txBody>
                      <a:tcPr>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extLst>
                      <a:ext uri="{0D108BD9-81ED-4DB2-BD59-A6C34878D82A}">
                        <a16:rowId xmlns:a16="http://schemas.microsoft.com/office/drawing/2014/main" val="1013851473"/>
                      </a:ext>
                    </a:extLst>
                  </a:tr>
                  <a:tr h="3708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3432937983"/>
                      </a:ext>
                    </a:extLst>
                  </a:tr>
                  <a:tr h="370840">
                    <a:tc>
                      <a:txBody>
                        <a:bodyPr/>
                        <a:lstStyle/>
                        <a:p>
                          <a:pPr algn="ctr"/>
                          <a:endParaRPr lang="en-US" sz="2000" dirty="0">
                            <a:latin typeface="+mn-lt"/>
                          </a:endParaRPr>
                        </a:p>
                      </a:txBody>
                      <a:tcPr>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2597585825"/>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686484675"/>
                  </p:ext>
                </p:extLst>
              </p:nvPr>
            </p:nvGraphicFramePr>
            <p:xfrm>
              <a:off x="7064191" y="3995084"/>
              <a:ext cx="3966885" cy="2369820"/>
            </p:xfrm>
            <a:graphic>
              <a:graphicData uri="http://schemas.openxmlformats.org/drawingml/2006/table">
                <a:tbl>
                  <a:tblPr firstRow="1" bandRow="1">
                    <a:tableStyleId>{3B4B98B0-60AC-42C2-AFA5-B58CD77FA1E5}</a:tableStyleId>
                  </a:tblPr>
                  <a:tblGrid>
                    <a:gridCol w="1322295">
                      <a:extLst>
                        <a:ext uri="{9D8B030D-6E8A-4147-A177-3AD203B41FA5}">
                          <a16:colId xmlns:a16="http://schemas.microsoft.com/office/drawing/2014/main" val="2362693975"/>
                        </a:ext>
                      </a:extLst>
                    </a:gridCol>
                    <a:gridCol w="1322295">
                      <a:extLst>
                        <a:ext uri="{9D8B030D-6E8A-4147-A177-3AD203B41FA5}">
                          <a16:colId xmlns:a16="http://schemas.microsoft.com/office/drawing/2014/main" val="1636308206"/>
                        </a:ext>
                      </a:extLst>
                    </a:gridCol>
                    <a:gridCol w="1322295">
                      <a:extLst>
                        <a:ext uri="{9D8B030D-6E8A-4147-A177-3AD203B41FA5}">
                          <a16:colId xmlns:a16="http://schemas.microsoft.com/office/drawing/2014/main" val="3480580320"/>
                        </a:ext>
                      </a:extLst>
                    </a:gridCol>
                  </a:tblGrid>
                  <a:tr h="388620">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7"/>
                          <a:stretch>
                            <a:fillRect t="-1563" r="-200922" b="-510938"/>
                          </a:stretch>
                        </a:blipFill>
                      </a:tcPr>
                    </a:tc>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7"/>
                          <a:stretch>
                            <a:fillRect l="-99541" t="-1563" r="-100000" b="-510938"/>
                          </a:stretch>
                        </a:blipFill>
                      </a:tcPr>
                    </a:tc>
                    <a:tc>
                      <a:txBody>
                        <a:bodyPr/>
                        <a:lstStyle/>
                        <a:p>
                          <a:endParaRPr lang="en-US"/>
                        </a:p>
                      </a:txBody>
                      <a:tcPr marL="68580" marR="68580" marT="0" marB="0">
                        <a:lnT w="12700" cap="flat" cmpd="sng" algn="ctr">
                          <a:solidFill>
                            <a:srgbClr val="A0144D"/>
                          </a:solidFill>
                          <a:prstDash val="solid"/>
                          <a:round/>
                          <a:headEnd type="none" w="med" len="med"/>
                          <a:tailEnd type="none" w="med" len="med"/>
                        </a:lnT>
                        <a:lnB w="12700" cap="flat" cmpd="sng" algn="ctr">
                          <a:solidFill>
                            <a:srgbClr val="A0144D"/>
                          </a:solidFill>
                          <a:prstDash val="solid"/>
                          <a:round/>
                          <a:headEnd type="none" w="med" len="med"/>
                          <a:tailEnd type="none" w="med" len="med"/>
                        </a:lnB>
                        <a:blipFill>
                          <a:blip r:embed="rId7"/>
                          <a:stretch>
                            <a:fillRect l="-200461" t="-1563" r="-461" b="-510938"/>
                          </a:stretch>
                        </a:blipFill>
                      </a:tcPr>
                    </a:tc>
                    <a:extLst>
                      <a:ext uri="{0D108BD9-81ED-4DB2-BD59-A6C34878D82A}">
                        <a16:rowId xmlns:a16="http://schemas.microsoft.com/office/drawing/2014/main" val="1894873409"/>
                      </a:ext>
                    </a:extLst>
                  </a:tr>
                  <a:tr h="396240">
                    <a:tc>
                      <a:txBody>
                        <a:bodyPr/>
                        <a:lstStyle/>
                        <a:p>
                          <a:pPr algn="ctr"/>
                          <a:endParaRPr lang="en-US" sz="2000" dirty="0">
                            <a:latin typeface="+mn-lt"/>
                          </a:endParaRPr>
                        </a:p>
                      </a:txBody>
                      <a:tcPr>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T w="12700" cap="flat" cmpd="sng" algn="ctr">
                          <a:solidFill>
                            <a:srgbClr val="A0144D"/>
                          </a:solidFill>
                          <a:prstDash val="solid"/>
                          <a:round/>
                          <a:headEnd type="none" w="med" len="med"/>
                          <a:tailEnd type="none" w="med" len="med"/>
                        </a:lnT>
                        <a:solidFill>
                          <a:srgbClr val="F9BBD0">
                            <a:alpha val="20000"/>
                          </a:srgbClr>
                        </a:solidFill>
                      </a:tcPr>
                    </a:tc>
                    <a:extLst>
                      <a:ext uri="{0D108BD9-81ED-4DB2-BD59-A6C34878D82A}">
                        <a16:rowId xmlns:a16="http://schemas.microsoft.com/office/drawing/2014/main" val="1370188930"/>
                      </a:ext>
                    </a:extLst>
                  </a:tr>
                  <a:tr h="3962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847849752"/>
                      </a:ext>
                    </a:extLst>
                  </a:tr>
                  <a:tr h="396240">
                    <a:tc>
                      <a:txBody>
                        <a:bodyPr/>
                        <a:lstStyle/>
                        <a:p>
                          <a:pPr algn="ctr"/>
                          <a:endParaRPr lang="en-US" sz="2000" dirty="0">
                            <a:latin typeface="+mn-lt"/>
                          </a:endParaRPr>
                        </a:p>
                      </a:txBody>
                      <a:tcPr>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solidFill>
                          <a:srgbClr val="F9BBD0">
                            <a:alpha val="20000"/>
                          </a:srgbClr>
                        </a:solidFill>
                      </a:tcPr>
                    </a:tc>
                    <a:extLst>
                      <a:ext uri="{0D108BD9-81ED-4DB2-BD59-A6C34878D82A}">
                        <a16:rowId xmlns:a16="http://schemas.microsoft.com/office/drawing/2014/main" val="1013851473"/>
                      </a:ext>
                    </a:extLst>
                  </a:tr>
                  <a:tr h="396240">
                    <a:tc>
                      <a:txBody>
                        <a:bodyPr/>
                        <a:lstStyle/>
                        <a:p>
                          <a:pPr algn="ctr"/>
                          <a:endParaRPr lang="en-US" sz="2000" dirty="0">
                            <a:latin typeface="+mn-lt"/>
                          </a:endParaRPr>
                        </a:p>
                      </a:txBody>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tc>
                    <a:extLst>
                      <a:ext uri="{0D108BD9-81ED-4DB2-BD59-A6C34878D82A}">
                        <a16:rowId xmlns:a16="http://schemas.microsoft.com/office/drawing/2014/main" val="3432937983"/>
                      </a:ext>
                    </a:extLst>
                  </a:tr>
                  <a:tr h="396240">
                    <a:tc>
                      <a:txBody>
                        <a:bodyPr/>
                        <a:lstStyle/>
                        <a:p>
                          <a:pPr algn="ctr"/>
                          <a:endParaRPr lang="en-US" sz="2000" dirty="0">
                            <a:latin typeface="+mn-lt"/>
                          </a:endParaRPr>
                        </a:p>
                      </a:txBody>
                      <a:tcPr>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tc>
                      <a:txBody>
                        <a:bodyPr/>
                        <a:lstStyle/>
                        <a:p>
                          <a:pPr marL="0" marR="0" algn="ctr">
                            <a:lnSpc>
                              <a:spcPct val="115000"/>
                            </a:lnSpc>
                            <a:spcBef>
                              <a:spcPts val="300"/>
                            </a:spcBef>
                            <a:spcAft>
                              <a:spcPts val="300"/>
                            </a:spcAft>
                          </a:pPr>
                          <a:endParaRPr lang="en-US" sz="2000" b="0" dirty="0">
                            <a:effectLst/>
                            <a:latin typeface="+mn-lt"/>
                            <a:ea typeface="Calibri"/>
                            <a:cs typeface="Times New Roman"/>
                          </a:endParaRPr>
                        </a:p>
                      </a:txBody>
                      <a:tcPr marL="68580" marR="68580" marT="0" marB="0">
                        <a:lnB w="12700" cap="flat" cmpd="sng" algn="ctr">
                          <a:solidFill>
                            <a:srgbClr val="A0144D"/>
                          </a:solidFill>
                          <a:prstDash val="solid"/>
                          <a:round/>
                          <a:headEnd type="none" w="med" len="med"/>
                          <a:tailEnd type="none" w="med" len="med"/>
                        </a:lnB>
                      </a:tcPr>
                    </a:tc>
                    <a:extLst>
                      <a:ext uri="{0D108BD9-81ED-4DB2-BD59-A6C34878D82A}">
                        <a16:rowId xmlns:a16="http://schemas.microsoft.com/office/drawing/2014/main" val="2597585825"/>
                      </a:ext>
                    </a:extLst>
                  </a:tr>
                </a:tbl>
              </a:graphicData>
            </a:graphic>
          </p:graphicFrame>
        </mc:Fallback>
      </mc:AlternateContent>
      <p:sp>
        <p:nvSpPr>
          <p:cNvPr id="32" name="TextBox 31"/>
          <p:cNvSpPr txBox="1"/>
          <p:nvPr/>
        </p:nvSpPr>
        <p:spPr>
          <a:xfrm>
            <a:off x="7539321" y="4428565"/>
            <a:ext cx="268941" cy="369332"/>
          </a:xfrm>
          <a:prstGeom prst="rect">
            <a:avLst/>
          </a:prstGeom>
          <a:noFill/>
        </p:spPr>
        <p:txBody>
          <a:bodyPr wrap="square" rtlCol="0">
            <a:spAutoFit/>
          </a:bodyPr>
          <a:lstStyle/>
          <a:p>
            <a:r>
              <a:rPr lang="en-US" dirty="0"/>
              <a:t>1</a:t>
            </a:r>
          </a:p>
        </p:txBody>
      </p:sp>
      <p:sp>
        <p:nvSpPr>
          <p:cNvPr id="33" name="TextBox 32"/>
          <p:cNvSpPr txBox="1"/>
          <p:nvPr/>
        </p:nvSpPr>
        <p:spPr>
          <a:xfrm>
            <a:off x="7539321" y="4806203"/>
            <a:ext cx="268941" cy="369332"/>
          </a:xfrm>
          <a:prstGeom prst="rect">
            <a:avLst/>
          </a:prstGeom>
          <a:noFill/>
        </p:spPr>
        <p:txBody>
          <a:bodyPr wrap="square" rtlCol="0">
            <a:spAutoFit/>
          </a:bodyPr>
          <a:lstStyle/>
          <a:p>
            <a:r>
              <a:rPr lang="en-US" dirty="0"/>
              <a:t>2</a:t>
            </a:r>
          </a:p>
        </p:txBody>
      </p:sp>
      <p:sp>
        <p:nvSpPr>
          <p:cNvPr id="34" name="TextBox 33"/>
          <p:cNvSpPr txBox="1"/>
          <p:nvPr/>
        </p:nvSpPr>
        <p:spPr>
          <a:xfrm>
            <a:off x="7539321" y="5183841"/>
            <a:ext cx="268941" cy="369332"/>
          </a:xfrm>
          <a:prstGeom prst="rect">
            <a:avLst/>
          </a:prstGeom>
          <a:noFill/>
        </p:spPr>
        <p:txBody>
          <a:bodyPr wrap="square" rtlCol="0">
            <a:spAutoFit/>
          </a:bodyPr>
          <a:lstStyle/>
          <a:p>
            <a:r>
              <a:rPr lang="en-US" dirty="0"/>
              <a:t>3</a:t>
            </a:r>
          </a:p>
        </p:txBody>
      </p:sp>
      <p:sp>
        <p:nvSpPr>
          <p:cNvPr id="35" name="TextBox 34"/>
          <p:cNvSpPr txBox="1"/>
          <p:nvPr/>
        </p:nvSpPr>
        <p:spPr>
          <a:xfrm>
            <a:off x="7539321" y="5561479"/>
            <a:ext cx="268941" cy="369332"/>
          </a:xfrm>
          <a:prstGeom prst="rect">
            <a:avLst/>
          </a:prstGeom>
          <a:noFill/>
        </p:spPr>
        <p:txBody>
          <a:bodyPr wrap="square" rtlCol="0">
            <a:spAutoFit/>
          </a:bodyPr>
          <a:lstStyle/>
          <a:p>
            <a:r>
              <a:rPr lang="en-US" dirty="0"/>
              <a:t>4</a:t>
            </a:r>
          </a:p>
        </p:txBody>
      </p:sp>
      <p:sp>
        <p:nvSpPr>
          <p:cNvPr id="36" name="TextBox 35"/>
          <p:cNvSpPr txBox="1"/>
          <p:nvPr/>
        </p:nvSpPr>
        <p:spPr>
          <a:xfrm>
            <a:off x="7539321" y="5939118"/>
            <a:ext cx="268941" cy="369332"/>
          </a:xfrm>
          <a:prstGeom prst="rect">
            <a:avLst/>
          </a:prstGeom>
          <a:noFill/>
        </p:spPr>
        <p:txBody>
          <a:bodyPr wrap="square" rtlCol="0">
            <a:spAutoFit/>
          </a:bodyPr>
          <a:lstStyle/>
          <a:p>
            <a:r>
              <a:rPr lang="en-US" dirty="0"/>
              <a:t>5</a:t>
            </a:r>
          </a:p>
        </p:txBody>
      </p:sp>
      <p:sp>
        <p:nvSpPr>
          <p:cNvPr id="37" name="TextBox 36"/>
          <p:cNvSpPr txBox="1"/>
          <p:nvPr/>
        </p:nvSpPr>
        <p:spPr>
          <a:xfrm>
            <a:off x="10165976" y="4428565"/>
            <a:ext cx="268941" cy="369332"/>
          </a:xfrm>
          <a:prstGeom prst="rect">
            <a:avLst/>
          </a:prstGeom>
          <a:noFill/>
        </p:spPr>
        <p:txBody>
          <a:bodyPr wrap="square" rtlCol="0">
            <a:spAutoFit/>
          </a:bodyPr>
          <a:lstStyle/>
          <a:p>
            <a:r>
              <a:rPr lang="en-US" dirty="0"/>
              <a:t>1</a:t>
            </a:r>
          </a:p>
        </p:txBody>
      </p:sp>
      <p:sp>
        <p:nvSpPr>
          <p:cNvPr id="38" name="TextBox 37"/>
          <p:cNvSpPr txBox="1"/>
          <p:nvPr/>
        </p:nvSpPr>
        <p:spPr>
          <a:xfrm>
            <a:off x="10165976" y="4806203"/>
            <a:ext cx="268941" cy="369332"/>
          </a:xfrm>
          <a:prstGeom prst="rect">
            <a:avLst/>
          </a:prstGeom>
          <a:noFill/>
        </p:spPr>
        <p:txBody>
          <a:bodyPr wrap="square" rtlCol="0">
            <a:spAutoFit/>
          </a:bodyPr>
          <a:lstStyle/>
          <a:p>
            <a:r>
              <a:rPr lang="en-US" dirty="0"/>
              <a:t>4</a:t>
            </a:r>
          </a:p>
        </p:txBody>
      </p:sp>
      <p:sp>
        <p:nvSpPr>
          <p:cNvPr id="39" name="TextBox 38"/>
          <p:cNvSpPr txBox="1"/>
          <p:nvPr/>
        </p:nvSpPr>
        <p:spPr>
          <a:xfrm>
            <a:off x="10165976" y="5183841"/>
            <a:ext cx="268941" cy="369332"/>
          </a:xfrm>
          <a:prstGeom prst="rect">
            <a:avLst/>
          </a:prstGeom>
          <a:noFill/>
        </p:spPr>
        <p:txBody>
          <a:bodyPr wrap="square" rtlCol="0">
            <a:spAutoFit/>
          </a:bodyPr>
          <a:lstStyle/>
          <a:p>
            <a:r>
              <a:rPr lang="en-US" dirty="0"/>
              <a:t>9</a:t>
            </a:r>
          </a:p>
        </p:txBody>
      </p:sp>
      <p:sp>
        <p:nvSpPr>
          <p:cNvPr id="40" name="TextBox 39"/>
          <p:cNvSpPr txBox="1"/>
          <p:nvPr/>
        </p:nvSpPr>
        <p:spPr>
          <a:xfrm>
            <a:off x="10085293" y="5561479"/>
            <a:ext cx="457200" cy="365760"/>
          </a:xfrm>
          <a:prstGeom prst="rect">
            <a:avLst/>
          </a:prstGeom>
          <a:noFill/>
        </p:spPr>
        <p:txBody>
          <a:bodyPr wrap="square" rtlCol="0">
            <a:spAutoFit/>
          </a:bodyPr>
          <a:lstStyle/>
          <a:p>
            <a:r>
              <a:rPr lang="en-US" dirty="0"/>
              <a:t>16</a:t>
            </a:r>
          </a:p>
        </p:txBody>
      </p:sp>
      <p:sp>
        <p:nvSpPr>
          <p:cNvPr id="41" name="TextBox 40"/>
          <p:cNvSpPr txBox="1"/>
          <p:nvPr/>
        </p:nvSpPr>
        <p:spPr>
          <a:xfrm>
            <a:off x="10085293" y="5939117"/>
            <a:ext cx="457200" cy="365760"/>
          </a:xfrm>
          <a:prstGeom prst="rect">
            <a:avLst/>
          </a:prstGeom>
          <a:noFill/>
        </p:spPr>
        <p:txBody>
          <a:bodyPr wrap="square" rtlCol="0">
            <a:spAutoFit/>
          </a:bodyPr>
          <a:lstStyle/>
          <a:p>
            <a:r>
              <a:rPr lang="en-US" dirty="0"/>
              <a:t>25</a:t>
            </a:r>
          </a:p>
        </p:txBody>
      </p:sp>
      <p:sp>
        <p:nvSpPr>
          <p:cNvPr id="42" name="TextBox 41"/>
          <p:cNvSpPr txBox="1"/>
          <p:nvPr/>
        </p:nvSpPr>
        <p:spPr>
          <a:xfrm>
            <a:off x="8713693" y="4428565"/>
            <a:ext cx="268941" cy="369332"/>
          </a:xfrm>
          <a:prstGeom prst="rect">
            <a:avLst/>
          </a:prstGeom>
          <a:noFill/>
        </p:spPr>
        <p:txBody>
          <a:bodyPr wrap="square" rtlCol="0">
            <a:spAutoFit/>
          </a:bodyPr>
          <a:lstStyle/>
          <a:p>
            <a:r>
              <a:rPr lang="en-US" dirty="0"/>
              <a:t>1</a:t>
            </a:r>
          </a:p>
        </p:txBody>
      </p:sp>
      <p:sp>
        <p:nvSpPr>
          <p:cNvPr id="43" name="TextBox 42"/>
          <p:cNvSpPr txBox="1"/>
          <p:nvPr/>
        </p:nvSpPr>
        <p:spPr>
          <a:xfrm>
            <a:off x="8713693" y="4806203"/>
            <a:ext cx="268941" cy="369332"/>
          </a:xfrm>
          <a:prstGeom prst="rect">
            <a:avLst/>
          </a:prstGeom>
          <a:noFill/>
        </p:spPr>
        <p:txBody>
          <a:bodyPr wrap="square" rtlCol="0">
            <a:spAutoFit/>
          </a:bodyPr>
          <a:lstStyle/>
          <a:p>
            <a:r>
              <a:rPr lang="en-US" dirty="0"/>
              <a:t>2</a:t>
            </a:r>
          </a:p>
        </p:txBody>
      </p:sp>
      <p:sp>
        <p:nvSpPr>
          <p:cNvPr id="44" name="TextBox 43"/>
          <p:cNvSpPr txBox="1"/>
          <p:nvPr/>
        </p:nvSpPr>
        <p:spPr>
          <a:xfrm>
            <a:off x="8713693" y="5183841"/>
            <a:ext cx="268941" cy="369332"/>
          </a:xfrm>
          <a:prstGeom prst="rect">
            <a:avLst/>
          </a:prstGeom>
          <a:noFill/>
        </p:spPr>
        <p:txBody>
          <a:bodyPr wrap="square" rtlCol="0">
            <a:spAutoFit/>
          </a:bodyPr>
          <a:lstStyle/>
          <a:p>
            <a:r>
              <a:rPr lang="en-US" dirty="0"/>
              <a:t>3</a:t>
            </a:r>
          </a:p>
        </p:txBody>
      </p:sp>
      <p:sp>
        <p:nvSpPr>
          <p:cNvPr id="45" name="TextBox 44"/>
          <p:cNvSpPr txBox="1"/>
          <p:nvPr/>
        </p:nvSpPr>
        <p:spPr>
          <a:xfrm>
            <a:off x="8713692" y="5561479"/>
            <a:ext cx="274320" cy="365760"/>
          </a:xfrm>
          <a:prstGeom prst="rect">
            <a:avLst/>
          </a:prstGeom>
          <a:noFill/>
        </p:spPr>
        <p:txBody>
          <a:bodyPr wrap="square" rtlCol="0">
            <a:spAutoFit/>
          </a:bodyPr>
          <a:lstStyle/>
          <a:p>
            <a:r>
              <a:rPr lang="en-US" dirty="0"/>
              <a:t>4</a:t>
            </a:r>
          </a:p>
        </p:txBody>
      </p:sp>
      <p:sp>
        <p:nvSpPr>
          <p:cNvPr id="46" name="TextBox 45"/>
          <p:cNvSpPr txBox="1"/>
          <p:nvPr/>
        </p:nvSpPr>
        <p:spPr>
          <a:xfrm>
            <a:off x="8727139" y="5939117"/>
            <a:ext cx="274320" cy="365760"/>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419101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1000"/>
                                        <p:tgtEl>
                                          <p:spTgt spid="7"/>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left)">
                                      <p:cBhvr>
                                        <p:cTn id="93" dur="1500"/>
                                        <p:tgtEl>
                                          <p:spTgt spid="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up)">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0">
                                            <p:txEl>
                                              <p:pRg st="0" end="0"/>
                                            </p:txEl>
                                          </p:spTgt>
                                        </p:tgtEl>
                                        <p:attrNameLst>
                                          <p:attrName>style.visibility</p:attrName>
                                        </p:attrNameLst>
                                      </p:cBhvr>
                                      <p:to>
                                        <p:strVal val="visible"/>
                                      </p:to>
                                    </p:set>
                                    <p:animEffect transition="in" filter="fade">
                                      <p:cBhvr>
                                        <p:cTn id="103" dur="500"/>
                                        <p:tgtEl>
                                          <p:spTgt spid="30">
                                            <p:txEl>
                                              <p:pRg st="0" end="0"/>
                                            </p:txEl>
                                          </p:spTgt>
                                        </p:tgtEl>
                                      </p:cBhvr>
                                    </p:animEffect>
                                  </p:childTnLst>
                                </p:cTn>
                              </p:par>
                            </p:childTnLst>
                          </p:cTn>
                        </p:par>
                        <p:par>
                          <p:cTn id="104" fill="hold">
                            <p:stCondLst>
                              <p:cond delay="500"/>
                            </p:stCondLst>
                            <p:childTnLst>
                              <p:par>
                                <p:cTn id="105" presetID="10" presetClass="entr" presetSubtype="0" fill="hold" nodeType="afterEffect">
                                  <p:stCondLst>
                                    <p:cond delay="0"/>
                                  </p:stCondLst>
                                  <p:childTnLst>
                                    <p:set>
                                      <p:cBhvr>
                                        <p:cTn id="106" dur="1" fill="hold">
                                          <p:stCondLst>
                                            <p:cond delay="0"/>
                                          </p:stCondLst>
                                        </p:cTn>
                                        <p:tgtEl>
                                          <p:spTgt spid="30">
                                            <p:txEl>
                                              <p:pRg st="1" end="1"/>
                                            </p:txEl>
                                          </p:spTgt>
                                        </p:tgtEl>
                                        <p:attrNameLst>
                                          <p:attrName>style.visibility</p:attrName>
                                        </p:attrNameLst>
                                      </p:cBhvr>
                                      <p:to>
                                        <p:strVal val="visible"/>
                                      </p:to>
                                    </p:set>
                                    <p:animEffect transition="in" filter="fade">
                                      <p:cBhvr>
                                        <p:cTn id="107" dur="500"/>
                                        <p:tgtEl>
                                          <p:spTgt spid="30">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1000"/>
                                        <p:tgtEl>
                                          <p:spTgt spid="9"/>
                                        </p:tgtEl>
                                      </p:cBhvr>
                                    </p:animEffect>
                                  </p:childTnLst>
                                </p:cTn>
                              </p:par>
                            </p:childTnLst>
                          </p:cTn>
                        </p:par>
                        <p:par>
                          <p:cTn id="113" fill="hold">
                            <p:stCondLst>
                              <p:cond delay="1000"/>
                            </p:stCondLst>
                            <p:childTnLst>
                              <p:par>
                                <p:cTn id="114" presetID="22" presetClass="entr" presetSubtype="4" fill="hold" grpId="0" nodeType="after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wipe(down)">
                                      <p:cBhvr>
                                        <p:cTn id="116" dur="1000"/>
                                        <p:tgtEl>
                                          <p:spTgt spid="10"/>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9"/>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fade">
                                      <p:cBhvr>
                                        <p:cTn id="137" dur="500"/>
                                        <p:tgtEl>
                                          <p:spTgt spid="42"/>
                                        </p:tgtEl>
                                      </p:cBhvr>
                                    </p:animEffect>
                                  </p:childTnLst>
                                </p:cTn>
                              </p:par>
                            </p:childTnLst>
                          </p:cTn>
                        </p:par>
                        <p:par>
                          <p:cTn id="138" fill="hold">
                            <p:stCondLst>
                              <p:cond delay="500"/>
                            </p:stCondLst>
                            <p:childTnLst>
                              <p:par>
                                <p:cTn id="139" presetID="10" presetClass="entr" presetSubtype="0" fill="hold" grpId="0" nodeType="after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fade">
                                      <p:cBhvr>
                                        <p:cTn id="141" dur="500"/>
                                        <p:tgtEl>
                                          <p:spTgt spid="37"/>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500"/>
                                        <p:tgtEl>
                                          <p:spTgt spid="33"/>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fade">
                                      <p:cBhvr>
                                        <p:cTn id="151" dur="500"/>
                                        <p:tgtEl>
                                          <p:spTgt spid="43"/>
                                        </p:tgtEl>
                                      </p:cBhvr>
                                    </p:animEffect>
                                  </p:childTnLst>
                                </p:cTn>
                              </p:par>
                            </p:childTnLst>
                          </p:cTn>
                        </p:par>
                        <p:par>
                          <p:cTn id="152" fill="hold">
                            <p:stCondLst>
                              <p:cond delay="500"/>
                            </p:stCondLst>
                            <p:childTnLst>
                              <p:par>
                                <p:cTn id="153" presetID="10" presetClass="entr" presetSubtype="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fade">
                                      <p:cBhvr>
                                        <p:cTn id="155" dur="500"/>
                                        <p:tgtEl>
                                          <p:spTgt spid="3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fade">
                                      <p:cBhvr>
                                        <p:cTn id="163" dur="500"/>
                                        <p:tgtEl>
                                          <p:spTgt spid="4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39"/>
                                        </p:tgtEl>
                                        <p:attrNameLst>
                                          <p:attrName>style.visibility</p:attrName>
                                        </p:attrNameLst>
                                      </p:cBhvr>
                                      <p:to>
                                        <p:strVal val="visible"/>
                                      </p:to>
                                    </p:set>
                                    <p:animEffect transition="in" filter="fade">
                                      <p:cBhvr>
                                        <p:cTn id="166" dur="500"/>
                                        <p:tgtEl>
                                          <p:spTgt spid="39"/>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35"/>
                                        </p:tgtEl>
                                        <p:attrNameLst>
                                          <p:attrName>style.visibility</p:attrName>
                                        </p:attrNameLst>
                                      </p:cBhvr>
                                      <p:to>
                                        <p:strVal val="visible"/>
                                      </p:to>
                                    </p:set>
                                    <p:animEffect transition="in" filter="fade">
                                      <p:cBhvr>
                                        <p:cTn id="169" dur="500"/>
                                        <p:tgtEl>
                                          <p:spTgt spid="3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500"/>
                                        <p:tgtEl>
                                          <p:spTgt spid="4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0"/>
                                        </p:tgtEl>
                                        <p:attrNameLst>
                                          <p:attrName>style.visibility</p:attrName>
                                        </p:attrNameLst>
                                      </p:cBhvr>
                                      <p:to>
                                        <p:strVal val="visible"/>
                                      </p:to>
                                    </p:set>
                                    <p:animEffect transition="in" filter="fade">
                                      <p:cBhvr>
                                        <p:cTn id="175" dur="500"/>
                                        <p:tgtEl>
                                          <p:spTgt spid="4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36"/>
                                        </p:tgtEl>
                                        <p:attrNameLst>
                                          <p:attrName>style.visibility</p:attrName>
                                        </p:attrNameLst>
                                      </p:cBhvr>
                                      <p:to>
                                        <p:strVal val="visible"/>
                                      </p:to>
                                    </p:set>
                                    <p:animEffect transition="in" filter="fade">
                                      <p:cBhvr>
                                        <p:cTn id="178" dur="500"/>
                                        <p:tgtEl>
                                          <p:spTgt spid="3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46"/>
                                        </p:tgtEl>
                                        <p:attrNameLst>
                                          <p:attrName>style.visibility</p:attrName>
                                        </p:attrNameLst>
                                      </p:cBhvr>
                                      <p:to>
                                        <p:strVal val="visible"/>
                                      </p:to>
                                    </p:set>
                                    <p:animEffect transition="in" filter="fade">
                                      <p:cBhvr>
                                        <p:cTn id="181" dur="500"/>
                                        <p:tgtEl>
                                          <p:spTgt spid="4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fade">
                                      <p:cBhvr>
                                        <p:cTn id="184" dur="500"/>
                                        <p:tgtEl>
                                          <p:spTgt spid="41"/>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6"/>
                                        </p:tgtEl>
                                        <p:attrNameLst>
                                          <p:attrName>style.visibility</p:attrName>
                                        </p:attrNameLst>
                                      </p:cBhvr>
                                      <p:to>
                                        <p:strVal val="visible"/>
                                      </p:to>
                                    </p:set>
                                    <p:animEffect transition="in" filter="wipe(left)">
                                      <p:cBhvr>
                                        <p:cTn id="18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P spid="9" grpId="0" animBg="1"/>
      <p:bldP spid="9" grpId="1" animBg="1"/>
      <p:bldP spid="10" grpId="0" animBg="1"/>
      <p:bldP spid="10" grpId="1"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 Notations – Examples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3: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i="1" dirty="0"/>
                  <a:t> </a:t>
                </a:r>
                <a:r>
                  <a:rPr lang="en-US" dirty="0"/>
                  <a:t>and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3" name="Table 42"/>
              <p:cNvGraphicFramePr>
                <a:graphicFrameLocks noGrp="1"/>
              </p:cNvGraphicFramePr>
              <p:nvPr>
                <p:extLst>
                  <p:ext uri="{D42A27DB-BD31-4B8C-83A1-F6EECF244321}">
                    <p14:modId xmlns:p14="http://schemas.microsoft.com/office/powerpoint/2010/main" val="4068155421"/>
                  </p:ext>
                </p:extLst>
              </p:nvPr>
            </p:nvGraphicFramePr>
            <p:xfrm>
              <a:off x="1592537" y="2240282"/>
              <a:ext cx="7657117" cy="3566159"/>
            </p:xfrm>
            <a:graphic>
              <a:graphicData uri="http://schemas.openxmlformats.org/drawingml/2006/table">
                <a:tbl>
                  <a:tblPr firstRow="1" firstCol="1" bandRow="1">
                    <a:tableStyleId>{8A107856-5554-42FB-B03E-39F5DBC370BA}</a:tableStyleId>
                  </a:tblPr>
                  <a:tblGrid>
                    <a:gridCol w="454994">
                      <a:extLst>
                        <a:ext uri="{9D8B030D-6E8A-4147-A177-3AD203B41FA5}">
                          <a16:colId xmlns:a16="http://schemas.microsoft.com/office/drawing/2014/main" val="20000"/>
                        </a:ext>
                      </a:extLst>
                    </a:gridCol>
                    <a:gridCol w="1364983">
                      <a:extLst>
                        <a:ext uri="{9D8B030D-6E8A-4147-A177-3AD203B41FA5}">
                          <a16:colId xmlns:a16="http://schemas.microsoft.com/office/drawing/2014/main" val="20001"/>
                        </a:ext>
                      </a:extLst>
                    </a:gridCol>
                    <a:gridCol w="1383688">
                      <a:extLst>
                        <a:ext uri="{9D8B030D-6E8A-4147-A177-3AD203B41FA5}">
                          <a16:colId xmlns:a16="http://schemas.microsoft.com/office/drawing/2014/main" val="20002"/>
                        </a:ext>
                      </a:extLst>
                    </a:gridCol>
                    <a:gridCol w="1838212">
                      <a:extLst>
                        <a:ext uri="{9D8B030D-6E8A-4147-A177-3AD203B41FA5}">
                          <a16:colId xmlns:a16="http://schemas.microsoft.com/office/drawing/2014/main" val="20003"/>
                        </a:ext>
                      </a:extLst>
                    </a:gridCol>
                    <a:gridCol w="2615240">
                      <a:extLst>
                        <a:ext uri="{9D8B030D-6E8A-4147-A177-3AD203B41FA5}">
                          <a16:colId xmlns:a16="http://schemas.microsoft.com/office/drawing/2014/main" val="20004"/>
                        </a:ext>
                      </a:extLst>
                    </a:gridCol>
                  </a:tblGrid>
                  <a:tr h="423460">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A71160"/>
                                    </a:solidFill>
                                    <a:effectLst/>
                                    <a:latin typeface="Cambria Math" panose="02040503050406030204" pitchFamily="18" charset="0"/>
                                  </a:rPr>
                                  <m:t>𝒏</m:t>
                                </m:r>
                              </m:oMath>
                            </m:oMathPara>
                          </a14:m>
                          <a:endParaRPr lang="en-US" sz="2000" b="1" dirty="0">
                            <a:solidFill>
                              <a:srgbClr val="A71160"/>
                            </a:solidFill>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A71160"/>
                                    </a:solidFill>
                                    <a:effectLst/>
                                    <a:latin typeface="Cambria Math" panose="02040503050406030204" pitchFamily="18" charset="0"/>
                                  </a:rPr>
                                  <m:t>𝒇</m:t>
                                </m:r>
                                <m:r>
                                  <a:rPr lang="en-US" sz="2000" b="1" i="1" dirty="0" smtClean="0">
                                    <a:solidFill>
                                      <a:srgbClr val="A71160"/>
                                    </a:solidFill>
                                    <a:effectLst/>
                                    <a:latin typeface="Cambria Math" panose="02040503050406030204" pitchFamily="18" charset="0"/>
                                  </a:rPr>
                                  <m:t>(</m:t>
                                </m:r>
                                <m:r>
                                  <a:rPr lang="en-US" sz="2000" b="1" i="1" dirty="0" smtClean="0">
                                    <a:solidFill>
                                      <a:srgbClr val="A71160"/>
                                    </a:solidFill>
                                    <a:effectLst/>
                                    <a:latin typeface="Cambria Math" panose="02040503050406030204" pitchFamily="18" charset="0"/>
                                  </a:rPr>
                                  <m:t>𝒏</m:t>
                                </m:r>
                                <m:r>
                                  <a:rPr lang="en-US" sz="2000" b="1" i="1" dirty="0" smtClean="0">
                                    <a:solidFill>
                                      <a:srgbClr val="A71160"/>
                                    </a:solidFill>
                                    <a:effectLst/>
                                    <a:latin typeface="Cambria Math" panose="02040503050406030204" pitchFamily="18" charset="0"/>
                                  </a:rPr>
                                  <m:t>)=</m:t>
                                </m:r>
                                <m:r>
                                  <a:rPr lang="en-US" sz="2000" b="1" i="1" dirty="0" smtClean="0">
                                    <a:solidFill>
                                      <a:srgbClr val="A71160"/>
                                    </a:solidFill>
                                    <a:effectLst/>
                                    <a:latin typeface="Cambria Math" panose="02040503050406030204" pitchFamily="18" charset="0"/>
                                  </a:rPr>
                                  <m:t>𝒏</m:t>
                                </m:r>
                                <m:r>
                                  <a:rPr lang="en-US" sz="2000" b="1" i="1" baseline="30000" dirty="0">
                                    <a:solidFill>
                                      <a:srgbClr val="A71160"/>
                                    </a:solidFill>
                                    <a:effectLst/>
                                    <a:latin typeface="Cambria Math" panose="02040503050406030204" pitchFamily="18" charset="0"/>
                                  </a:rPr>
                                  <m:t>𝟐</m:t>
                                </m:r>
                              </m:oMath>
                            </m:oMathPara>
                          </a14:m>
                          <a:endParaRPr lang="en-US" sz="2000" b="1" dirty="0">
                            <a:solidFill>
                              <a:srgbClr val="A71160"/>
                            </a:solidFill>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1" i="1" dirty="0" smtClean="0">
                                    <a:solidFill>
                                      <a:srgbClr val="A71160"/>
                                    </a:solidFill>
                                    <a:effectLst/>
                                    <a:latin typeface="Cambria Math" panose="02040503050406030204" pitchFamily="18" charset="0"/>
                                  </a:rPr>
                                  <m:t>𝒈</m:t>
                                </m:r>
                                <m:r>
                                  <a:rPr lang="en-US" sz="2000" b="1" i="1" dirty="0" smtClean="0">
                                    <a:solidFill>
                                      <a:srgbClr val="A71160"/>
                                    </a:solidFill>
                                    <a:effectLst/>
                                    <a:latin typeface="Cambria Math" panose="02040503050406030204" pitchFamily="18" charset="0"/>
                                  </a:rPr>
                                  <m:t>(</m:t>
                                </m:r>
                                <m:r>
                                  <a:rPr lang="en-US" sz="2000" b="1" i="1" dirty="0" smtClean="0">
                                    <a:solidFill>
                                      <a:srgbClr val="A71160"/>
                                    </a:solidFill>
                                    <a:effectLst/>
                                    <a:latin typeface="Cambria Math" panose="02040503050406030204" pitchFamily="18" charset="0"/>
                                  </a:rPr>
                                  <m:t>𝒏</m:t>
                                </m:r>
                                <m:r>
                                  <a:rPr lang="en-US" sz="2000" b="1" i="1" dirty="0" smtClean="0">
                                    <a:solidFill>
                                      <a:srgbClr val="A71160"/>
                                    </a:solidFill>
                                    <a:effectLst/>
                                    <a:latin typeface="Cambria Math" panose="02040503050406030204" pitchFamily="18" charset="0"/>
                                  </a:rPr>
                                  <m:t>)=</m:t>
                                </m:r>
                                <m:r>
                                  <a:rPr lang="en-US" sz="2000" b="1" i="1" dirty="0" smtClean="0">
                                    <a:solidFill>
                                      <a:srgbClr val="A71160"/>
                                    </a:solidFill>
                                    <a:effectLst/>
                                    <a:latin typeface="Cambria Math" panose="02040503050406030204" pitchFamily="18" charset="0"/>
                                  </a:rPr>
                                  <m:t>𝟐</m:t>
                                </m:r>
                                <m:r>
                                  <a:rPr lang="en-US" sz="2000" b="1" i="1" baseline="30000" dirty="0">
                                    <a:solidFill>
                                      <a:srgbClr val="A71160"/>
                                    </a:solidFill>
                                    <a:effectLst/>
                                    <a:latin typeface="Cambria Math" panose="02040503050406030204" pitchFamily="18" charset="0"/>
                                  </a:rPr>
                                  <m:t>𝒏</m:t>
                                </m:r>
                              </m:oMath>
                            </m:oMathPara>
                          </a14:m>
                          <a:endParaRPr lang="en-US" sz="2000" b="1" dirty="0">
                            <a:solidFill>
                              <a:srgbClr val="A71160"/>
                            </a:solidFill>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r>
                            <a:rPr lang="en-US" sz="2000" b="0" dirty="0">
                              <a:effectLst/>
                            </a:rPr>
                            <a:t> </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r>
                            <a:rPr lang="en-US" sz="2000" b="0" dirty="0">
                              <a:effectLst/>
                            </a:rPr>
                            <a:t> </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957">
                    <a:tc>
                      <a:txBody>
                        <a:bodyPr/>
                        <a:lstStyle/>
                        <a:p>
                          <a:pPr marL="0" marR="0" algn="ctr">
                            <a:lnSpc>
                              <a:spcPct val="115000"/>
                            </a:lnSpc>
                            <a:spcBef>
                              <a:spcPts val="300"/>
                            </a:spcBef>
                            <a:spcAft>
                              <a:spcPts val="300"/>
                            </a:spcAft>
                          </a:pPr>
                          <a:r>
                            <a:rPr lang="en-US" sz="2000" b="0" dirty="0">
                              <a:effectLst/>
                            </a:rPr>
                            <a:t>1</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&lt;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rowSpan="7">
                      <a:txBody>
                        <a:bodyPr/>
                        <a:lstStyle/>
                        <a:p>
                          <a:pPr marL="0" marR="0" algn="just">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448957">
                    <a:tc>
                      <a:txBody>
                        <a:bodyPr/>
                        <a:lstStyle/>
                        <a:p>
                          <a:pPr marL="0" marR="0" algn="ctr">
                            <a:lnSpc>
                              <a:spcPct val="115000"/>
                            </a:lnSpc>
                            <a:spcBef>
                              <a:spcPts val="300"/>
                            </a:spcBef>
                            <a:spcAft>
                              <a:spcPts val="300"/>
                            </a:spcAft>
                          </a:pPr>
                          <a:r>
                            <a:rPr lang="en-US" sz="2000" b="0">
                              <a:effectLst/>
                            </a:rPr>
                            <a:t>2</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2"/>
                      </a:ext>
                    </a:extLst>
                  </a:tr>
                  <a:tr h="448957">
                    <a:tc>
                      <a:txBody>
                        <a:bodyPr/>
                        <a:lstStyle/>
                        <a:p>
                          <a:pPr marL="0" marR="0" algn="ctr">
                            <a:lnSpc>
                              <a:spcPct val="115000"/>
                            </a:lnSpc>
                            <a:spcBef>
                              <a:spcPts val="300"/>
                            </a:spcBef>
                            <a:spcAft>
                              <a:spcPts val="300"/>
                            </a:spcAft>
                          </a:pPr>
                          <a:r>
                            <a:rPr lang="en-US" sz="2000" b="0">
                              <a:effectLst/>
                            </a:rPr>
                            <a:t>3</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&gt;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3"/>
                      </a:ext>
                    </a:extLst>
                  </a:tr>
                  <a:tr h="448957">
                    <a:tc>
                      <a:txBody>
                        <a:bodyPr/>
                        <a:lstStyle/>
                        <a:p>
                          <a:pPr marL="0" marR="0" algn="ctr">
                            <a:lnSpc>
                              <a:spcPct val="115000"/>
                            </a:lnSpc>
                            <a:spcBef>
                              <a:spcPts val="300"/>
                            </a:spcBef>
                            <a:spcAft>
                              <a:spcPts val="300"/>
                            </a:spcAft>
                          </a:pPr>
                          <a:r>
                            <a:rPr lang="en-US" sz="2000" b="0" dirty="0">
                              <a:effectLst/>
                            </a:rPr>
                            <a:t>4</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4"/>
                      </a:ext>
                    </a:extLst>
                  </a:tr>
                  <a:tr h="448957">
                    <a:tc>
                      <a:txBody>
                        <a:bodyPr/>
                        <a:lstStyle/>
                        <a:p>
                          <a:pPr marL="0" marR="0" algn="ctr">
                            <a:lnSpc>
                              <a:spcPct val="115000"/>
                            </a:lnSpc>
                            <a:spcBef>
                              <a:spcPts val="300"/>
                            </a:spcBef>
                            <a:spcAft>
                              <a:spcPts val="300"/>
                            </a:spcAft>
                          </a:pPr>
                          <a:r>
                            <a:rPr lang="en-US" sz="2000" b="0">
                              <a:effectLst/>
                            </a:rPr>
                            <a:t>5</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&lt;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5"/>
                      </a:ext>
                    </a:extLst>
                  </a:tr>
                  <a:tr h="448957">
                    <a:tc>
                      <a:txBody>
                        <a:bodyPr/>
                        <a:lstStyle/>
                        <a:p>
                          <a:pPr marL="0" marR="0" algn="ctr">
                            <a:lnSpc>
                              <a:spcPct val="115000"/>
                            </a:lnSpc>
                            <a:spcBef>
                              <a:spcPts val="300"/>
                            </a:spcBef>
                            <a:spcAft>
                              <a:spcPts val="300"/>
                            </a:spcAft>
                          </a:pPr>
                          <a:r>
                            <a:rPr lang="en-US" sz="2000" b="0" dirty="0">
                              <a:effectLst/>
                            </a:rPr>
                            <a:t>6</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&lt;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6"/>
                      </a:ext>
                    </a:extLst>
                  </a:tr>
                  <a:tr h="448957">
                    <a:tc>
                      <a:txBody>
                        <a:bodyPr/>
                        <a:lstStyle/>
                        <a:p>
                          <a:pPr marL="0" marR="0" algn="ctr">
                            <a:lnSpc>
                              <a:spcPct val="115000"/>
                            </a:lnSpc>
                            <a:spcBef>
                              <a:spcPts val="300"/>
                            </a:spcBef>
                            <a:spcAft>
                              <a:spcPts val="300"/>
                            </a:spcAft>
                          </a:pPr>
                          <a:r>
                            <a:rPr lang="en-US" sz="2000" b="0" dirty="0">
                              <a:effectLst/>
                            </a:rPr>
                            <a:t>7</a:t>
                          </a: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000" b="0" i="1" dirty="0" smtClean="0">
                                    <a:effectLst/>
                                    <a:latin typeface="Cambria Math" panose="02040503050406030204" pitchFamily="18" charset="0"/>
                                  </a:rPr>
                                  <m:t>𝑓</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 &lt; </m:t>
                                </m:r>
                                <m:r>
                                  <a:rPr lang="en-US" sz="2000" b="0" i="1" dirty="0" smtClean="0">
                                    <a:effectLst/>
                                    <a:latin typeface="Cambria Math" panose="02040503050406030204" pitchFamily="18" charset="0"/>
                                  </a:rPr>
                                  <m:t>𝑔</m:t>
                                </m:r>
                                <m:r>
                                  <a:rPr lang="en-US" sz="2000" b="0" i="1" dirty="0" smtClean="0">
                                    <a:effectLst/>
                                    <a:latin typeface="Cambria Math" panose="02040503050406030204" pitchFamily="18" charset="0"/>
                                  </a:rPr>
                                  <m:t>(</m:t>
                                </m:r>
                                <m:r>
                                  <a:rPr lang="en-US" sz="2000" b="0" i="1" dirty="0" smtClean="0">
                                    <a:effectLst/>
                                    <a:latin typeface="Cambria Math" panose="02040503050406030204" pitchFamily="18" charset="0"/>
                                  </a:rPr>
                                  <m:t>𝑛</m:t>
                                </m:r>
                                <m:r>
                                  <a:rPr lang="en-US" sz="2000" b="0" i="1" dirty="0" smtClean="0">
                                    <a:effectLst/>
                                    <a:latin typeface="Cambria Math" panose="02040503050406030204" pitchFamily="18" charset="0"/>
                                  </a:rPr>
                                  <m:t>)</m:t>
                                </m:r>
                              </m:oMath>
                            </m:oMathPara>
                          </a14:m>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7"/>
                      </a:ext>
                    </a:extLst>
                  </a:tr>
                </a:tbl>
              </a:graphicData>
            </a:graphic>
          </p:graphicFrame>
        </mc:Choice>
        <mc:Fallback xmlns="">
          <p:graphicFrame>
            <p:nvGraphicFramePr>
              <p:cNvPr id="43" name="Table 42"/>
              <p:cNvGraphicFramePr>
                <a:graphicFrameLocks noGrp="1"/>
              </p:cNvGraphicFramePr>
              <p:nvPr>
                <p:extLst>
                  <p:ext uri="{D42A27DB-BD31-4B8C-83A1-F6EECF244321}">
                    <p14:modId xmlns:p14="http://schemas.microsoft.com/office/powerpoint/2010/main" val="4068155421"/>
                  </p:ext>
                </p:extLst>
              </p:nvPr>
            </p:nvGraphicFramePr>
            <p:xfrm>
              <a:off x="1592537" y="2240282"/>
              <a:ext cx="7657117" cy="3566159"/>
            </p:xfrm>
            <a:graphic>
              <a:graphicData uri="http://schemas.openxmlformats.org/drawingml/2006/table">
                <a:tbl>
                  <a:tblPr firstRow="1" firstCol="1" bandRow="1">
                    <a:tableStyleId>{8A107856-5554-42FB-B03E-39F5DBC370BA}</a:tableStyleId>
                  </a:tblPr>
                  <a:tblGrid>
                    <a:gridCol w="454994">
                      <a:extLst>
                        <a:ext uri="{9D8B030D-6E8A-4147-A177-3AD203B41FA5}">
                          <a16:colId xmlns:a16="http://schemas.microsoft.com/office/drawing/2014/main" val="20000"/>
                        </a:ext>
                      </a:extLst>
                    </a:gridCol>
                    <a:gridCol w="1364983">
                      <a:extLst>
                        <a:ext uri="{9D8B030D-6E8A-4147-A177-3AD203B41FA5}">
                          <a16:colId xmlns:a16="http://schemas.microsoft.com/office/drawing/2014/main" val="20001"/>
                        </a:ext>
                      </a:extLst>
                    </a:gridCol>
                    <a:gridCol w="1383688">
                      <a:extLst>
                        <a:ext uri="{9D8B030D-6E8A-4147-A177-3AD203B41FA5}">
                          <a16:colId xmlns:a16="http://schemas.microsoft.com/office/drawing/2014/main" val="20002"/>
                        </a:ext>
                      </a:extLst>
                    </a:gridCol>
                    <a:gridCol w="1838212">
                      <a:extLst>
                        <a:ext uri="{9D8B030D-6E8A-4147-A177-3AD203B41FA5}">
                          <a16:colId xmlns:a16="http://schemas.microsoft.com/office/drawing/2014/main" val="20003"/>
                        </a:ext>
                      </a:extLst>
                    </a:gridCol>
                    <a:gridCol w="2615240">
                      <a:extLst>
                        <a:ext uri="{9D8B030D-6E8A-4147-A177-3AD203B41FA5}">
                          <a16:colId xmlns:a16="http://schemas.microsoft.com/office/drawing/2014/main" val="20004"/>
                        </a:ext>
                      </a:extLst>
                    </a:gridCol>
                  </a:tblGrid>
                  <a:tr h="423460">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333" t="-1429" r="-1578667" b="-744286"/>
                          </a:stretch>
                        </a:blip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33929" t="-1429" r="-428571" b="-744286"/>
                          </a:stretch>
                        </a:blip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32159" t="-1429" r="-322907" b="-744286"/>
                          </a:stretch>
                        </a:blipFill>
                      </a:tcPr>
                    </a:tc>
                    <a:tc>
                      <a:txBody>
                        <a:bodyPr/>
                        <a:lstStyle/>
                        <a:p>
                          <a:pPr marL="0" marR="0" algn="ctr">
                            <a:lnSpc>
                              <a:spcPct val="115000"/>
                            </a:lnSpc>
                            <a:spcBef>
                              <a:spcPts val="300"/>
                            </a:spcBef>
                            <a:spcAft>
                              <a:spcPts val="300"/>
                            </a:spcAft>
                          </a:pPr>
                          <a:r>
                            <a:rPr lang="en-US" sz="2000" b="0" dirty="0">
                              <a:effectLst/>
                            </a:rPr>
                            <a:t> </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r>
                            <a:rPr lang="en-US" sz="2000" b="0" dirty="0">
                              <a:effectLst/>
                            </a:rPr>
                            <a:t> </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0"/>
                      </a:ext>
                    </a:extLst>
                  </a:tr>
                  <a:tr h="448957">
                    <a:tc>
                      <a:txBody>
                        <a:bodyPr/>
                        <a:lstStyle/>
                        <a:p>
                          <a:pPr marL="0" marR="0" algn="ctr">
                            <a:lnSpc>
                              <a:spcPct val="115000"/>
                            </a:lnSpc>
                            <a:spcBef>
                              <a:spcPts val="300"/>
                            </a:spcBef>
                            <a:spcAft>
                              <a:spcPts val="300"/>
                            </a:spcAft>
                          </a:pPr>
                          <a:r>
                            <a:rPr lang="en-US" sz="2000" b="0" dirty="0">
                              <a:effectLst/>
                            </a:rPr>
                            <a:t>1</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97260" r="-142715" b="-613699"/>
                          </a:stretch>
                        </a:blipFill>
                      </a:tcPr>
                    </a:tc>
                    <a:tc rowSpan="7">
                      <a:txBody>
                        <a:bodyPr/>
                        <a:lstStyle/>
                        <a:p>
                          <a:pPr marL="0" marR="0" algn="just">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001"/>
                      </a:ext>
                    </a:extLst>
                  </a:tr>
                  <a:tr h="448957">
                    <a:tc>
                      <a:txBody>
                        <a:bodyPr/>
                        <a:lstStyle/>
                        <a:p>
                          <a:pPr marL="0" marR="0" algn="ctr">
                            <a:lnSpc>
                              <a:spcPct val="115000"/>
                            </a:lnSpc>
                            <a:spcBef>
                              <a:spcPts val="300"/>
                            </a:spcBef>
                            <a:spcAft>
                              <a:spcPts val="300"/>
                            </a:spcAft>
                          </a:pPr>
                          <a:r>
                            <a:rPr lang="en-US" sz="2000" b="0">
                              <a:effectLst/>
                            </a:rPr>
                            <a:t>2</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194595" r="-142715" b="-505405"/>
                          </a:stretch>
                        </a:blipFill>
                      </a:tcPr>
                    </a:tc>
                    <a:tc vMerge="1">
                      <a:txBody>
                        <a:bodyPr/>
                        <a:lstStyle/>
                        <a:p>
                          <a:endParaRPr lang="en-US"/>
                        </a:p>
                      </a:txBody>
                      <a:tcPr/>
                    </a:tc>
                    <a:extLst>
                      <a:ext uri="{0D108BD9-81ED-4DB2-BD59-A6C34878D82A}">
                        <a16:rowId xmlns:a16="http://schemas.microsoft.com/office/drawing/2014/main" val="10002"/>
                      </a:ext>
                    </a:extLst>
                  </a:tr>
                  <a:tr h="448957">
                    <a:tc>
                      <a:txBody>
                        <a:bodyPr/>
                        <a:lstStyle/>
                        <a:p>
                          <a:pPr marL="0" marR="0" algn="ctr">
                            <a:lnSpc>
                              <a:spcPct val="115000"/>
                            </a:lnSpc>
                            <a:spcBef>
                              <a:spcPts val="300"/>
                            </a:spcBef>
                            <a:spcAft>
                              <a:spcPts val="300"/>
                            </a:spcAft>
                          </a:pPr>
                          <a:r>
                            <a:rPr lang="en-US" sz="2000" b="0">
                              <a:effectLst/>
                            </a:rPr>
                            <a:t>3</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294595" r="-142715" b="-405405"/>
                          </a:stretch>
                        </a:blipFill>
                      </a:tcPr>
                    </a:tc>
                    <a:tc vMerge="1">
                      <a:txBody>
                        <a:bodyPr/>
                        <a:lstStyle/>
                        <a:p>
                          <a:endParaRPr lang="en-US"/>
                        </a:p>
                      </a:txBody>
                      <a:tcPr/>
                    </a:tc>
                    <a:extLst>
                      <a:ext uri="{0D108BD9-81ED-4DB2-BD59-A6C34878D82A}">
                        <a16:rowId xmlns:a16="http://schemas.microsoft.com/office/drawing/2014/main" val="10003"/>
                      </a:ext>
                    </a:extLst>
                  </a:tr>
                  <a:tr h="448957">
                    <a:tc>
                      <a:txBody>
                        <a:bodyPr/>
                        <a:lstStyle/>
                        <a:p>
                          <a:pPr marL="0" marR="0" algn="ctr">
                            <a:lnSpc>
                              <a:spcPct val="115000"/>
                            </a:lnSpc>
                            <a:spcBef>
                              <a:spcPts val="300"/>
                            </a:spcBef>
                            <a:spcAft>
                              <a:spcPts val="300"/>
                            </a:spcAft>
                          </a:pPr>
                          <a:r>
                            <a:rPr lang="en-US" sz="2000" b="0" dirty="0">
                              <a:effectLst/>
                            </a:rPr>
                            <a:t>4</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394595" r="-142715" b="-305405"/>
                          </a:stretch>
                        </a:blipFill>
                      </a:tcPr>
                    </a:tc>
                    <a:tc vMerge="1">
                      <a:txBody>
                        <a:bodyPr/>
                        <a:lstStyle/>
                        <a:p>
                          <a:endParaRPr lang="en-US"/>
                        </a:p>
                      </a:txBody>
                      <a:tcPr/>
                    </a:tc>
                    <a:extLst>
                      <a:ext uri="{0D108BD9-81ED-4DB2-BD59-A6C34878D82A}">
                        <a16:rowId xmlns:a16="http://schemas.microsoft.com/office/drawing/2014/main" val="10004"/>
                      </a:ext>
                    </a:extLst>
                  </a:tr>
                  <a:tr h="448957">
                    <a:tc>
                      <a:txBody>
                        <a:bodyPr/>
                        <a:lstStyle/>
                        <a:p>
                          <a:pPr marL="0" marR="0" algn="ctr">
                            <a:lnSpc>
                              <a:spcPct val="115000"/>
                            </a:lnSpc>
                            <a:spcBef>
                              <a:spcPts val="300"/>
                            </a:spcBef>
                            <a:spcAft>
                              <a:spcPts val="300"/>
                            </a:spcAft>
                          </a:pPr>
                          <a:r>
                            <a:rPr lang="en-US" sz="2000" b="0">
                              <a:effectLst/>
                            </a:rPr>
                            <a:t>5</a:t>
                          </a:r>
                          <a:endParaRPr lang="en-US" sz="2000" b="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501370" r="-142715" b="-209589"/>
                          </a:stretch>
                        </a:blipFill>
                      </a:tcPr>
                    </a:tc>
                    <a:tc vMerge="1">
                      <a:txBody>
                        <a:bodyPr/>
                        <a:lstStyle/>
                        <a:p>
                          <a:endParaRPr lang="en-US"/>
                        </a:p>
                      </a:txBody>
                      <a:tcPr/>
                    </a:tc>
                    <a:extLst>
                      <a:ext uri="{0D108BD9-81ED-4DB2-BD59-A6C34878D82A}">
                        <a16:rowId xmlns:a16="http://schemas.microsoft.com/office/drawing/2014/main" val="10005"/>
                      </a:ext>
                    </a:extLst>
                  </a:tr>
                  <a:tr h="448957">
                    <a:tc>
                      <a:txBody>
                        <a:bodyPr/>
                        <a:lstStyle/>
                        <a:p>
                          <a:pPr marL="0" marR="0" algn="ctr">
                            <a:lnSpc>
                              <a:spcPct val="115000"/>
                            </a:lnSpc>
                            <a:spcBef>
                              <a:spcPts val="300"/>
                            </a:spcBef>
                            <a:spcAft>
                              <a:spcPts val="300"/>
                            </a:spcAft>
                          </a:pPr>
                          <a:r>
                            <a:rPr lang="en-US" sz="2000" b="0" dirty="0">
                              <a:effectLst/>
                            </a:rPr>
                            <a:t>6</a:t>
                          </a: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mj-lt"/>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593243" r="-142715" b="-106757"/>
                          </a:stretch>
                        </a:blipFill>
                      </a:tcPr>
                    </a:tc>
                    <a:tc vMerge="1">
                      <a:txBody>
                        <a:bodyPr/>
                        <a:lstStyle/>
                        <a:p>
                          <a:endParaRPr lang="en-US"/>
                        </a:p>
                      </a:txBody>
                      <a:tcPr/>
                    </a:tc>
                    <a:extLst>
                      <a:ext uri="{0D108BD9-81ED-4DB2-BD59-A6C34878D82A}">
                        <a16:rowId xmlns:a16="http://schemas.microsoft.com/office/drawing/2014/main" val="10006"/>
                      </a:ext>
                    </a:extLst>
                  </a:tr>
                  <a:tr h="448957">
                    <a:tc>
                      <a:txBody>
                        <a:bodyPr/>
                        <a:lstStyle/>
                        <a:p>
                          <a:pPr marL="0" marR="0" algn="ctr">
                            <a:lnSpc>
                              <a:spcPct val="115000"/>
                            </a:lnSpc>
                            <a:spcBef>
                              <a:spcPts val="300"/>
                            </a:spcBef>
                            <a:spcAft>
                              <a:spcPts val="300"/>
                            </a:spcAft>
                          </a:pPr>
                          <a:r>
                            <a:rPr lang="en-US" sz="2000" b="0" dirty="0">
                              <a:effectLst/>
                            </a:rPr>
                            <a:t>7</a:t>
                          </a: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marR="0" algn="ctr">
                            <a:lnSpc>
                              <a:spcPct val="115000"/>
                            </a:lnSpc>
                            <a:spcBef>
                              <a:spcPts val="300"/>
                            </a:spcBef>
                            <a:spcAft>
                              <a:spcPts val="300"/>
                            </a:spcAft>
                          </a:pPr>
                          <a:endParaRPr lang="en-US" sz="2000" b="0" dirty="0">
                            <a:effectLst/>
                            <a:latin typeface="Calibri"/>
                            <a:ea typeface="Calibri"/>
                            <a:cs typeface="Times New Roman"/>
                          </a:endParaRPr>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endParaRPr lang="en-US"/>
                        </a:p>
                      </a:txBody>
                      <a:tcPr marL="68580" marR="68580" marT="0" marB="0">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74503" t="-693243" r="-142715" b="-6757"/>
                          </a:stretch>
                        </a:blipFill>
                      </a:tcPr>
                    </a:tc>
                    <a:tc vMerge="1">
                      <a:txBody>
                        <a:bodyPr/>
                        <a:lstStyle/>
                        <a:p>
                          <a:endParaRPr lang="en-US"/>
                        </a:p>
                      </a:txBody>
                      <a:tcPr/>
                    </a:tc>
                    <a:extLst>
                      <a:ext uri="{0D108BD9-81ED-4DB2-BD59-A6C34878D82A}">
                        <a16:rowId xmlns:a16="http://schemas.microsoft.com/office/drawing/2014/main" val="10007"/>
                      </a:ext>
                    </a:extLst>
                  </a:tr>
                </a:tbl>
              </a:graphicData>
            </a:graphic>
          </p:graphicFrame>
        </mc:Fallback>
      </mc:AlternateContent>
      <mc:AlternateContent xmlns:mc="http://schemas.openxmlformats.org/markup-compatibility/2006" xmlns:a14="http://schemas.microsoft.com/office/drawing/2010/main">
        <mc:Choice Requires="a14">
          <p:sp>
            <p:nvSpPr>
              <p:cNvPr id="44" name="TextBox 43"/>
              <p:cNvSpPr txBox="1"/>
              <p:nvPr/>
            </p:nvSpPr>
            <p:spPr>
              <a:xfrm>
                <a:off x="6975522" y="4134369"/>
                <a:ext cx="2119252" cy="1443472"/>
              </a:xfrm>
              <a:prstGeom prst="rect">
                <a:avLst/>
              </a:prstGeom>
              <a:noFill/>
            </p:spPr>
            <p:txBody>
              <a:bodyPr wrap="square" rtlCol="0">
                <a:spAutoFit/>
              </a:bodyPr>
              <a:lstStyle/>
              <a:p>
                <a:pPr algn="ctr">
                  <a:lnSpc>
                    <a:spcPct val="115000"/>
                  </a:lnSpc>
                  <a:spcBef>
                    <a:spcPts val="300"/>
                  </a:spcBef>
                  <a:spcAft>
                    <a:spcPts val="300"/>
                  </a:spcAft>
                </a:pPr>
                <a:r>
                  <a:rPr lang="en-US" sz="2400" dirty="0"/>
                  <a:t>Here for </a:t>
                </a:r>
                <a14:m>
                  <m:oMath xmlns:m="http://schemas.openxmlformats.org/officeDocument/2006/math">
                    <m:r>
                      <a:rPr lang="en-US" sz="2400" i="1" dirty="0" smtClean="0">
                        <a:latin typeface="Cambria Math" panose="02040503050406030204" pitchFamily="18" charset="0"/>
                      </a:rPr>
                      <m:t>𝑛</m:t>
                    </m:r>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4</m:t>
                    </m:r>
                  </m:oMath>
                </a14:m>
                <a:r>
                  <a:rPr lang="en-US" sz="2400" dirty="0"/>
                  <a:t>, </a:t>
                </a:r>
                <a14:m>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r>
                      <a:rPr lang="en-US" sz="2400" i="1" dirty="0">
                        <a:latin typeface="Cambria Math" panose="02040503050406030204" pitchFamily="18" charset="0"/>
                      </a:rPr>
                      <m:t>≤</m:t>
                    </m:r>
                    <m:r>
                      <a:rPr lang="en-US" sz="2400" i="1" dirty="0">
                        <a:latin typeface="Cambria Math" panose="02040503050406030204" pitchFamily="18" charset="0"/>
                      </a:rPr>
                      <m:t>𝑔</m:t>
                    </m:r>
                    <m:d>
                      <m:dPr>
                        <m:ctrlPr>
                          <a:rPr lang="en-US" sz="2400" i="1" dirty="0">
                            <a:latin typeface="Cambria Math" panose="02040503050406030204" pitchFamily="18" charset="0"/>
                          </a:rPr>
                        </m:ctrlPr>
                      </m:dPr>
                      <m:e>
                        <m:r>
                          <a:rPr lang="en-US" sz="2400" i="1" dirty="0">
                            <a:latin typeface="Cambria Math" panose="02040503050406030204" pitchFamily="18" charset="0"/>
                          </a:rPr>
                          <m:t>𝑛</m:t>
                        </m:r>
                      </m:e>
                    </m:d>
                  </m:oMath>
                </a14:m>
                <a:endParaRPr lang="en-US" sz="2400" i="1" dirty="0">
                  <a:latin typeface="Cambria Math" panose="02040503050406030204" pitchFamily="18" charset="0"/>
                </a:endParaRPr>
              </a:p>
              <a:p>
                <a:pPr algn="ctr">
                  <a:lnSpc>
                    <a:spcPct val="115000"/>
                  </a:lnSpc>
                  <a:spcBef>
                    <a:spcPts val="300"/>
                  </a:spcBef>
                  <a:spcAft>
                    <a:spcPts val="300"/>
                  </a:spcAft>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𝑠𝑜</m:t>
                      </m:r>
                      <m:r>
                        <a:rPr lang="en-US" sz="2400" i="1" dirty="0">
                          <a:latin typeface="Cambria Math" panose="02040503050406030204" pitchFamily="18" charset="0"/>
                        </a:rPr>
                        <m:t>, </m:t>
                      </m:r>
                      <m:r>
                        <a:rPr lang="en-US" sz="2400" i="1" dirty="0">
                          <a:latin typeface="Cambria Math" panose="02040503050406030204" pitchFamily="18" charset="0"/>
                        </a:rPr>
                        <m:t>𝑛</m:t>
                      </m:r>
                      <m:r>
                        <a:rPr lang="en-US" sz="2400" i="1" baseline="-25000" dirty="0">
                          <a:latin typeface="Cambria Math" panose="02040503050406030204" pitchFamily="18" charset="0"/>
                        </a:rPr>
                        <m:t>0</m:t>
                      </m:r>
                      <m:r>
                        <a:rPr lang="en-US" sz="2400" i="1" dirty="0">
                          <a:latin typeface="Cambria Math" panose="02040503050406030204" pitchFamily="18" charset="0"/>
                        </a:rPr>
                        <m:t>=4</m:t>
                      </m:r>
                    </m:oMath>
                  </m:oMathPara>
                </a14:m>
                <a:endParaRPr lang="en-US"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6975522" y="4134369"/>
                <a:ext cx="2119252" cy="1443472"/>
              </a:xfrm>
              <a:prstGeom prst="rect">
                <a:avLst/>
              </a:prstGeom>
              <a:blipFill>
                <a:blip r:embed="rId4"/>
                <a:stretch>
                  <a:fillRect l="-2586" t="-1266" r="-5460"/>
                </a:stretch>
              </a:blipFill>
            </p:spPr>
            <p:txBody>
              <a:bodyPr/>
              <a:lstStyle/>
              <a:p>
                <a:r>
                  <a:rPr lang="en-US">
                    <a:noFill/>
                  </a:rPr>
                  <a:t> </a:t>
                </a:r>
              </a:p>
            </p:txBody>
          </p:sp>
        </mc:Fallback>
      </mc:AlternateContent>
      <p:cxnSp>
        <p:nvCxnSpPr>
          <p:cNvPr id="45" name="Straight Arrow Connector 44"/>
          <p:cNvCxnSpPr/>
          <p:nvPr/>
        </p:nvCxnSpPr>
        <p:spPr>
          <a:xfrm>
            <a:off x="6792695" y="3989035"/>
            <a:ext cx="0" cy="1740932"/>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505929" y="2674525"/>
            <a:ext cx="457200" cy="400110"/>
          </a:xfrm>
          <a:prstGeom prst="rect">
            <a:avLst/>
          </a:prstGeom>
          <a:noFill/>
        </p:spPr>
        <p:txBody>
          <a:bodyPr wrap="square" rtlCol="0">
            <a:spAutoFit/>
          </a:bodyPr>
          <a:lstStyle/>
          <a:p>
            <a:r>
              <a:rPr lang="en-US" sz="2000" dirty="0"/>
              <a:t>1</a:t>
            </a:r>
          </a:p>
        </p:txBody>
      </p:sp>
      <p:sp>
        <p:nvSpPr>
          <p:cNvPr id="47" name="TextBox 46"/>
          <p:cNvSpPr txBox="1"/>
          <p:nvPr/>
        </p:nvSpPr>
        <p:spPr>
          <a:xfrm>
            <a:off x="2486361" y="3131725"/>
            <a:ext cx="457200" cy="400110"/>
          </a:xfrm>
          <a:prstGeom prst="rect">
            <a:avLst/>
          </a:prstGeom>
          <a:noFill/>
        </p:spPr>
        <p:txBody>
          <a:bodyPr wrap="square" rtlCol="0">
            <a:spAutoFit/>
          </a:bodyPr>
          <a:lstStyle/>
          <a:p>
            <a:r>
              <a:rPr lang="en-US" sz="2000" dirty="0"/>
              <a:t>4</a:t>
            </a:r>
          </a:p>
        </p:txBody>
      </p:sp>
      <p:sp>
        <p:nvSpPr>
          <p:cNvPr id="48" name="TextBox 47"/>
          <p:cNvSpPr txBox="1"/>
          <p:nvPr/>
        </p:nvSpPr>
        <p:spPr>
          <a:xfrm>
            <a:off x="2486361" y="3588925"/>
            <a:ext cx="457200" cy="400110"/>
          </a:xfrm>
          <a:prstGeom prst="rect">
            <a:avLst/>
          </a:prstGeom>
          <a:noFill/>
        </p:spPr>
        <p:txBody>
          <a:bodyPr wrap="square" rtlCol="0">
            <a:spAutoFit/>
          </a:bodyPr>
          <a:lstStyle/>
          <a:p>
            <a:r>
              <a:rPr lang="en-US" sz="2000" dirty="0"/>
              <a:t>9</a:t>
            </a:r>
          </a:p>
        </p:txBody>
      </p:sp>
      <p:sp>
        <p:nvSpPr>
          <p:cNvPr id="49" name="TextBox 48"/>
          <p:cNvSpPr txBox="1"/>
          <p:nvPr/>
        </p:nvSpPr>
        <p:spPr>
          <a:xfrm>
            <a:off x="2427657" y="3989035"/>
            <a:ext cx="457200" cy="400110"/>
          </a:xfrm>
          <a:prstGeom prst="rect">
            <a:avLst/>
          </a:prstGeom>
          <a:noFill/>
        </p:spPr>
        <p:txBody>
          <a:bodyPr wrap="square" rtlCol="0">
            <a:spAutoFit/>
          </a:bodyPr>
          <a:lstStyle/>
          <a:p>
            <a:r>
              <a:rPr lang="en-US" sz="2000" dirty="0"/>
              <a:t>16</a:t>
            </a:r>
          </a:p>
        </p:txBody>
      </p:sp>
      <p:sp>
        <p:nvSpPr>
          <p:cNvPr id="50" name="TextBox 49"/>
          <p:cNvSpPr txBox="1"/>
          <p:nvPr/>
        </p:nvSpPr>
        <p:spPr>
          <a:xfrm>
            <a:off x="2447225" y="4446235"/>
            <a:ext cx="457200" cy="400110"/>
          </a:xfrm>
          <a:prstGeom prst="rect">
            <a:avLst/>
          </a:prstGeom>
          <a:noFill/>
        </p:spPr>
        <p:txBody>
          <a:bodyPr wrap="square" rtlCol="0">
            <a:spAutoFit/>
          </a:bodyPr>
          <a:lstStyle/>
          <a:p>
            <a:r>
              <a:rPr lang="en-US" sz="2000" dirty="0"/>
              <a:t>25</a:t>
            </a:r>
          </a:p>
        </p:txBody>
      </p:sp>
      <p:sp>
        <p:nvSpPr>
          <p:cNvPr id="51" name="TextBox 50"/>
          <p:cNvSpPr txBox="1"/>
          <p:nvPr/>
        </p:nvSpPr>
        <p:spPr>
          <a:xfrm>
            <a:off x="2466793" y="4903435"/>
            <a:ext cx="457200" cy="400110"/>
          </a:xfrm>
          <a:prstGeom prst="rect">
            <a:avLst/>
          </a:prstGeom>
          <a:noFill/>
        </p:spPr>
        <p:txBody>
          <a:bodyPr wrap="square" rtlCol="0">
            <a:spAutoFit/>
          </a:bodyPr>
          <a:lstStyle/>
          <a:p>
            <a:r>
              <a:rPr lang="en-US" sz="2000" dirty="0"/>
              <a:t>36</a:t>
            </a:r>
          </a:p>
        </p:txBody>
      </p:sp>
      <p:sp>
        <p:nvSpPr>
          <p:cNvPr id="52" name="TextBox 51"/>
          <p:cNvSpPr txBox="1"/>
          <p:nvPr/>
        </p:nvSpPr>
        <p:spPr>
          <a:xfrm>
            <a:off x="2466793" y="5360635"/>
            <a:ext cx="457200" cy="400110"/>
          </a:xfrm>
          <a:prstGeom prst="rect">
            <a:avLst/>
          </a:prstGeom>
          <a:noFill/>
        </p:spPr>
        <p:txBody>
          <a:bodyPr wrap="square" rtlCol="0">
            <a:spAutoFit/>
          </a:bodyPr>
          <a:lstStyle/>
          <a:p>
            <a:r>
              <a:rPr lang="en-US" sz="2000" dirty="0"/>
              <a:t>49</a:t>
            </a:r>
          </a:p>
        </p:txBody>
      </p:sp>
      <p:sp>
        <p:nvSpPr>
          <p:cNvPr id="53" name="TextBox 52"/>
          <p:cNvSpPr txBox="1"/>
          <p:nvPr/>
        </p:nvSpPr>
        <p:spPr>
          <a:xfrm>
            <a:off x="3974472" y="2674525"/>
            <a:ext cx="457200" cy="400110"/>
          </a:xfrm>
          <a:prstGeom prst="rect">
            <a:avLst/>
          </a:prstGeom>
          <a:noFill/>
        </p:spPr>
        <p:txBody>
          <a:bodyPr wrap="square" rtlCol="0">
            <a:spAutoFit/>
          </a:bodyPr>
          <a:lstStyle/>
          <a:p>
            <a:r>
              <a:rPr lang="en-US" sz="2000" dirty="0"/>
              <a:t>2</a:t>
            </a:r>
          </a:p>
        </p:txBody>
      </p:sp>
      <p:sp>
        <p:nvSpPr>
          <p:cNvPr id="54" name="TextBox 53"/>
          <p:cNvSpPr txBox="1"/>
          <p:nvPr/>
        </p:nvSpPr>
        <p:spPr>
          <a:xfrm>
            <a:off x="3973295" y="3150835"/>
            <a:ext cx="457200" cy="400110"/>
          </a:xfrm>
          <a:prstGeom prst="rect">
            <a:avLst/>
          </a:prstGeom>
          <a:noFill/>
        </p:spPr>
        <p:txBody>
          <a:bodyPr wrap="square" rtlCol="0">
            <a:spAutoFit/>
          </a:bodyPr>
          <a:lstStyle/>
          <a:p>
            <a:r>
              <a:rPr lang="en-US" sz="2000" dirty="0"/>
              <a:t>4</a:t>
            </a:r>
          </a:p>
        </p:txBody>
      </p:sp>
      <p:sp>
        <p:nvSpPr>
          <p:cNvPr id="55" name="TextBox 54"/>
          <p:cNvSpPr txBox="1"/>
          <p:nvPr/>
        </p:nvSpPr>
        <p:spPr>
          <a:xfrm>
            <a:off x="3975648" y="3588925"/>
            <a:ext cx="457200" cy="400110"/>
          </a:xfrm>
          <a:prstGeom prst="rect">
            <a:avLst/>
          </a:prstGeom>
          <a:noFill/>
        </p:spPr>
        <p:txBody>
          <a:bodyPr wrap="square" rtlCol="0">
            <a:spAutoFit/>
          </a:bodyPr>
          <a:lstStyle/>
          <a:p>
            <a:r>
              <a:rPr lang="en-US" sz="2000" dirty="0"/>
              <a:t>8</a:t>
            </a:r>
          </a:p>
        </p:txBody>
      </p:sp>
      <p:sp>
        <p:nvSpPr>
          <p:cNvPr id="56" name="TextBox 55"/>
          <p:cNvSpPr txBox="1"/>
          <p:nvPr/>
        </p:nvSpPr>
        <p:spPr>
          <a:xfrm>
            <a:off x="3862948" y="3989035"/>
            <a:ext cx="457200" cy="400110"/>
          </a:xfrm>
          <a:prstGeom prst="rect">
            <a:avLst/>
          </a:prstGeom>
          <a:noFill/>
        </p:spPr>
        <p:txBody>
          <a:bodyPr wrap="square" rtlCol="0">
            <a:spAutoFit/>
          </a:bodyPr>
          <a:lstStyle/>
          <a:p>
            <a:r>
              <a:rPr lang="en-US" sz="2000" dirty="0"/>
              <a:t>16</a:t>
            </a:r>
          </a:p>
        </p:txBody>
      </p:sp>
      <p:sp>
        <p:nvSpPr>
          <p:cNvPr id="57" name="TextBox 56"/>
          <p:cNvSpPr txBox="1"/>
          <p:nvPr/>
        </p:nvSpPr>
        <p:spPr>
          <a:xfrm>
            <a:off x="3861771" y="4427125"/>
            <a:ext cx="457200" cy="400110"/>
          </a:xfrm>
          <a:prstGeom prst="rect">
            <a:avLst/>
          </a:prstGeom>
          <a:noFill/>
        </p:spPr>
        <p:txBody>
          <a:bodyPr wrap="square" rtlCol="0">
            <a:spAutoFit/>
          </a:bodyPr>
          <a:lstStyle/>
          <a:p>
            <a:r>
              <a:rPr lang="en-US" sz="2000" dirty="0"/>
              <a:t>32</a:t>
            </a:r>
          </a:p>
        </p:txBody>
      </p:sp>
      <p:sp>
        <p:nvSpPr>
          <p:cNvPr id="58" name="TextBox 57"/>
          <p:cNvSpPr txBox="1"/>
          <p:nvPr/>
        </p:nvSpPr>
        <p:spPr>
          <a:xfrm>
            <a:off x="3860594" y="4884325"/>
            <a:ext cx="457200" cy="400110"/>
          </a:xfrm>
          <a:prstGeom prst="rect">
            <a:avLst/>
          </a:prstGeom>
          <a:noFill/>
        </p:spPr>
        <p:txBody>
          <a:bodyPr wrap="square" rtlCol="0">
            <a:spAutoFit/>
          </a:bodyPr>
          <a:lstStyle/>
          <a:p>
            <a:r>
              <a:rPr lang="en-US" sz="2000" dirty="0"/>
              <a:t>64</a:t>
            </a:r>
          </a:p>
        </p:txBody>
      </p:sp>
      <p:sp>
        <p:nvSpPr>
          <p:cNvPr id="59" name="TextBox 58"/>
          <p:cNvSpPr txBox="1"/>
          <p:nvPr/>
        </p:nvSpPr>
        <p:spPr>
          <a:xfrm>
            <a:off x="3734907" y="5341525"/>
            <a:ext cx="574606" cy="400110"/>
          </a:xfrm>
          <a:prstGeom prst="rect">
            <a:avLst/>
          </a:prstGeom>
          <a:noFill/>
        </p:spPr>
        <p:txBody>
          <a:bodyPr wrap="square" rtlCol="0">
            <a:spAutoFit/>
          </a:bodyPr>
          <a:lstStyle/>
          <a:p>
            <a:r>
              <a:rPr lang="en-US" sz="2000" dirty="0"/>
              <a:t>128</a:t>
            </a:r>
          </a:p>
        </p:txBody>
      </p:sp>
      <p:sp>
        <p:nvSpPr>
          <p:cNvPr id="60" name="TextBox 59"/>
          <p:cNvSpPr txBox="1"/>
          <p:nvPr/>
        </p:nvSpPr>
        <p:spPr>
          <a:xfrm>
            <a:off x="4963895" y="2693635"/>
            <a:ext cx="1524000" cy="369332"/>
          </a:xfrm>
          <a:prstGeom prst="rect">
            <a:avLst/>
          </a:prstGeom>
          <a:solidFill>
            <a:schemeClr val="bg1"/>
          </a:solidFill>
        </p:spPr>
        <p:txBody>
          <a:bodyPr wrap="square" rtlCol="0">
            <a:spAutoFit/>
          </a:bodyPr>
          <a:lstStyle/>
          <a:p>
            <a:endParaRPr lang="en-US" dirty="0"/>
          </a:p>
        </p:txBody>
      </p:sp>
      <p:sp>
        <p:nvSpPr>
          <p:cNvPr id="61" name="TextBox 60"/>
          <p:cNvSpPr txBox="1"/>
          <p:nvPr/>
        </p:nvSpPr>
        <p:spPr>
          <a:xfrm>
            <a:off x="4963895" y="3162503"/>
            <a:ext cx="1524000" cy="369332"/>
          </a:xfrm>
          <a:prstGeom prst="rect">
            <a:avLst/>
          </a:prstGeom>
          <a:solidFill>
            <a:schemeClr val="bg1"/>
          </a:solidFill>
        </p:spPr>
        <p:txBody>
          <a:bodyPr wrap="square" rtlCol="0">
            <a:spAutoFit/>
          </a:bodyPr>
          <a:lstStyle/>
          <a:p>
            <a:endParaRPr lang="en-US" dirty="0"/>
          </a:p>
        </p:txBody>
      </p:sp>
      <p:sp>
        <p:nvSpPr>
          <p:cNvPr id="62" name="TextBox 61"/>
          <p:cNvSpPr txBox="1"/>
          <p:nvPr/>
        </p:nvSpPr>
        <p:spPr>
          <a:xfrm>
            <a:off x="4963895" y="3619703"/>
            <a:ext cx="1524000" cy="369332"/>
          </a:xfrm>
          <a:prstGeom prst="rect">
            <a:avLst/>
          </a:prstGeom>
          <a:solidFill>
            <a:schemeClr val="bg1"/>
          </a:solidFill>
        </p:spPr>
        <p:txBody>
          <a:bodyPr wrap="square" rtlCol="0">
            <a:spAutoFit/>
          </a:bodyPr>
          <a:lstStyle/>
          <a:p>
            <a:endParaRPr lang="en-US" dirty="0"/>
          </a:p>
        </p:txBody>
      </p:sp>
      <p:sp>
        <p:nvSpPr>
          <p:cNvPr id="63" name="TextBox 62"/>
          <p:cNvSpPr txBox="1"/>
          <p:nvPr/>
        </p:nvSpPr>
        <p:spPr>
          <a:xfrm>
            <a:off x="4963895" y="4076903"/>
            <a:ext cx="1524000" cy="369332"/>
          </a:xfrm>
          <a:prstGeom prst="rect">
            <a:avLst/>
          </a:prstGeom>
          <a:solidFill>
            <a:schemeClr val="bg1"/>
          </a:solidFill>
        </p:spPr>
        <p:txBody>
          <a:bodyPr wrap="square" rtlCol="0">
            <a:spAutoFit/>
          </a:bodyPr>
          <a:lstStyle/>
          <a:p>
            <a:endParaRPr lang="en-US" dirty="0"/>
          </a:p>
        </p:txBody>
      </p:sp>
      <p:sp>
        <p:nvSpPr>
          <p:cNvPr id="64" name="TextBox 63"/>
          <p:cNvSpPr txBox="1"/>
          <p:nvPr/>
        </p:nvSpPr>
        <p:spPr>
          <a:xfrm>
            <a:off x="4963895" y="4501491"/>
            <a:ext cx="1524000" cy="369332"/>
          </a:xfrm>
          <a:prstGeom prst="rect">
            <a:avLst/>
          </a:prstGeom>
          <a:solidFill>
            <a:schemeClr val="bg1"/>
          </a:solidFill>
        </p:spPr>
        <p:txBody>
          <a:bodyPr wrap="square" rtlCol="0">
            <a:spAutoFit/>
          </a:bodyPr>
          <a:lstStyle/>
          <a:p>
            <a:endParaRPr lang="en-US" dirty="0"/>
          </a:p>
        </p:txBody>
      </p:sp>
      <p:sp>
        <p:nvSpPr>
          <p:cNvPr id="65" name="TextBox 64"/>
          <p:cNvSpPr txBox="1"/>
          <p:nvPr/>
        </p:nvSpPr>
        <p:spPr>
          <a:xfrm>
            <a:off x="4913162" y="4947023"/>
            <a:ext cx="1524000" cy="369332"/>
          </a:xfrm>
          <a:prstGeom prst="rect">
            <a:avLst/>
          </a:prstGeom>
          <a:solidFill>
            <a:schemeClr val="bg1"/>
          </a:solidFill>
        </p:spPr>
        <p:txBody>
          <a:bodyPr wrap="square" rtlCol="0">
            <a:spAutoFit/>
          </a:bodyPr>
          <a:lstStyle/>
          <a:p>
            <a:endParaRPr lang="en-US" dirty="0"/>
          </a:p>
        </p:txBody>
      </p:sp>
      <p:sp>
        <p:nvSpPr>
          <p:cNvPr id="66" name="TextBox 65"/>
          <p:cNvSpPr txBox="1"/>
          <p:nvPr/>
        </p:nvSpPr>
        <p:spPr>
          <a:xfrm>
            <a:off x="4963895" y="5360635"/>
            <a:ext cx="1524000" cy="369332"/>
          </a:xfrm>
          <a:prstGeom prst="rect">
            <a:avLst/>
          </a:prstGeom>
          <a:solidFill>
            <a:schemeClr val="bg1"/>
          </a:solidFill>
        </p:spPr>
        <p:txBody>
          <a:bodyPr wrap="square" rtlCol="0">
            <a:spAutoFit/>
          </a:bodyPr>
          <a:lstStyle/>
          <a:p>
            <a:endParaRPr lang="en-US" dirty="0"/>
          </a:p>
        </p:txBody>
      </p:sp>
      <p:cxnSp>
        <p:nvCxnSpPr>
          <p:cNvPr id="67" name="Straight Connector 66"/>
          <p:cNvCxnSpPr/>
          <p:nvPr/>
        </p:nvCxnSpPr>
        <p:spPr>
          <a:xfrm>
            <a:off x="1687295" y="29984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687295" y="34556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687295" y="39128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687295" y="43700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87295" y="48272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87295" y="52844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687295" y="5741635"/>
            <a:ext cx="228600" cy="0"/>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sp>
        <p:nvSpPr>
          <p:cNvPr id="76" name="Rounded Rectangle 75"/>
          <p:cNvSpPr/>
          <p:nvPr/>
        </p:nvSpPr>
        <p:spPr>
          <a:xfrm>
            <a:off x="4811495" y="2661022"/>
            <a:ext cx="1828800" cy="1793411"/>
          </a:xfrm>
          <a:prstGeom prst="round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592537" y="4008199"/>
            <a:ext cx="5047758" cy="458895"/>
          </a:xfrm>
          <a:prstGeom prst="rect">
            <a:avLst/>
          </a:prstGeom>
          <a:noFill/>
          <a:ln w="19050">
            <a:solidFill>
              <a:schemeClr val="accent5"/>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82" name="TextBox 81"/>
              <p:cNvSpPr txBox="1"/>
              <p:nvPr/>
            </p:nvSpPr>
            <p:spPr>
              <a:xfrm>
                <a:off x="4744004" y="1428746"/>
                <a:ext cx="4480560" cy="461665"/>
              </a:xfrm>
              <a:prstGeom prst="rect">
                <a:avLst/>
              </a:prstGeom>
              <a:solidFill>
                <a:schemeClr val="accent6">
                  <a:lumMod val="20000"/>
                  <a:lumOff val="80000"/>
                </a:schemeClr>
              </a:solidFill>
              <a:ln w="6350">
                <a:solidFill>
                  <a:srgbClr val="A71160"/>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dirty="0" smtClean="0">
                          <a:solidFill>
                            <a:srgbClr val="424242"/>
                          </a:solidFill>
                          <a:latin typeface="Cambria Math" panose="02040503050406030204" pitchFamily="18" charset="0"/>
                        </a:rPr>
                        <m:t>𝑓</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i="1" dirty="0">
                          <a:solidFill>
                            <a:srgbClr val="424242"/>
                          </a:solidFill>
                          <a:latin typeface="Cambria Math" panose="02040503050406030204" pitchFamily="18" charset="0"/>
                          <a:ea typeface="Cambria Math" panose="02040503050406030204" pitchFamily="18" charset="0"/>
                        </a:rPr>
                        <m:t>≤</m:t>
                      </m:r>
                      <m:r>
                        <a:rPr lang="en-US" sz="2400" i="1" dirty="0">
                          <a:solidFill>
                            <a:srgbClr val="424242"/>
                          </a:solidFill>
                          <a:latin typeface="Cambria Math" panose="02040503050406030204" pitchFamily="18" charset="0"/>
                        </a:rPr>
                        <m:t>𝑔</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b="1" i="1" dirty="0" smtClean="0">
                          <a:solidFill>
                            <a:srgbClr val="0070C0"/>
                          </a:solidFill>
                          <a:latin typeface="Cambria Math" panose="02040503050406030204" pitchFamily="18" charset="0"/>
                        </a:rPr>
                        <m:t>⟹</m:t>
                      </m:r>
                      <m:r>
                        <a:rPr lang="en-US" sz="2400" i="1" dirty="0">
                          <a:solidFill>
                            <a:srgbClr val="424242"/>
                          </a:solidFill>
                          <a:latin typeface="Cambria Math" panose="02040503050406030204" pitchFamily="18" charset="0"/>
                        </a:rPr>
                        <m:t>𝑓</m:t>
                      </m:r>
                      <m:d>
                        <m:dPr>
                          <m:ctrlPr>
                            <a:rPr lang="en-US" sz="2400" i="1" dirty="0">
                              <a:solidFill>
                                <a:srgbClr val="424242"/>
                              </a:solidFill>
                              <a:latin typeface="Cambria Math" panose="02040503050406030204" pitchFamily="18" charset="0"/>
                            </a:rPr>
                          </m:ctrlPr>
                        </m:dPr>
                        <m:e>
                          <m:r>
                            <a:rPr lang="en-US" sz="2400" i="1" dirty="0">
                              <a:solidFill>
                                <a:srgbClr val="424242"/>
                              </a:solidFill>
                              <a:latin typeface="Cambria Math" panose="02040503050406030204" pitchFamily="18" charset="0"/>
                            </a:rPr>
                            <m:t>𝑛</m:t>
                          </m:r>
                        </m:e>
                      </m:d>
                      <m:r>
                        <a:rPr lang="en-US" sz="2400" i="1" dirty="0">
                          <a:solidFill>
                            <a:srgbClr val="424242"/>
                          </a:solidFill>
                          <a:latin typeface="Cambria Math" panose="02040503050406030204" pitchFamily="18" charset="0"/>
                        </a:rPr>
                        <m:t>=</m:t>
                      </m:r>
                      <m:r>
                        <m:rPr>
                          <m:nor/>
                        </m:rPr>
                        <a:rPr lang="en-US" sz="2400" i="1" dirty="0">
                          <a:solidFill>
                            <a:srgbClr val="424242"/>
                          </a:solidFill>
                        </a:rPr>
                        <m:t>O</m:t>
                      </m:r>
                      <m:r>
                        <a:rPr lang="el-GR" sz="2400" i="1" dirty="0">
                          <a:solidFill>
                            <a:srgbClr val="424242"/>
                          </a:solidFill>
                          <a:latin typeface="Cambria Math" panose="02040503050406030204" pitchFamily="18" charset="0"/>
                        </a:rPr>
                        <m:t>(</m:t>
                      </m:r>
                      <m:r>
                        <a:rPr lang="en-US" sz="2400" i="1" dirty="0">
                          <a:solidFill>
                            <a:srgbClr val="424242"/>
                          </a:solidFill>
                          <a:latin typeface="Cambria Math" panose="02040503050406030204" pitchFamily="18" charset="0"/>
                        </a:rPr>
                        <m:t>𝑔</m:t>
                      </m:r>
                      <m:r>
                        <a:rPr lang="en-US" sz="2400" i="1" dirty="0">
                          <a:solidFill>
                            <a:srgbClr val="424242"/>
                          </a:solidFill>
                          <a:latin typeface="Cambria Math" panose="02040503050406030204" pitchFamily="18" charset="0"/>
                        </a:rPr>
                        <m:t>(</m:t>
                      </m:r>
                      <m:r>
                        <a:rPr lang="en-US" sz="2400" i="1" dirty="0">
                          <a:solidFill>
                            <a:srgbClr val="424242"/>
                          </a:solidFill>
                          <a:latin typeface="Cambria Math" panose="02040503050406030204" pitchFamily="18" charset="0"/>
                        </a:rPr>
                        <m:t>𝑛</m:t>
                      </m:r>
                      <m:r>
                        <a:rPr lang="en-US" sz="2400" i="1" dirty="0">
                          <a:solidFill>
                            <a:srgbClr val="424242"/>
                          </a:solidFill>
                          <a:latin typeface="Cambria Math" panose="02040503050406030204" pitchFamily="18" charset="0"/>
                        </a:rPr>
                        <m:t>))</m:t>
                      </m:r>
                    </m:oMath>
                  </m:oMathPara>
                </a14:m>
                <a:endParaRPr lang="en-US" sz="2400" i="1" dirty="0">
                  <a:solidFill>
                    <a:srgbClr val="424242"/>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4744004" y="1428746"/>
                <a:ext cx="4480560" cy="461665"/>
              </a:xfrm>
              <a:prstGeom prst="rect">
                <a:avLst/>
              </a:prstGeom>
              <a:blipFill>
                <a:blip r:embed="rId5"/>
                <a:stretch>
                  <a:fillRect l="-1087" b="-16883"/>
                </a:stretch>
              </a:blipFill>
              <a:ln w="6350">
                <a:solidFill>
                  <a:srgbClr val="A71160"/>
                </a:solidFill>
              </a:ln>
            </p:spPr>
            <p:txBody>
              <a:bodyPr/>
              <a:lstStyle/>
              <a:p>
                <a:r>
                  <a:rPr lang="en-US">
                    <a:noFill/>
                  </a:rPr>
                  <a:t> </a:t>
                </a:r>
              </a:p>
            </p:txBody>
          </p:sp>
        </mc:Fallback>
      </mc:AlternateContent>
    </p:spTree>
    <p:extLst>
      <p:ext uri="{BB962C8B-B14F-4D97-AF65-F5344CB8AC3E}">
        <p14:creationId xmlns:p14="http://schemas.microsoft.com/office/powerpoint/2010/main" val="21406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6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left)">
                                      <p:cBhvr>
                                        <p:cTn id="58" dur="500"/>
                                        <p:tgtEl>
                                          <p:spTgt spid="70"/>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63"/>
                                        </p:tgtEl>
                                        <p:attrNameLst>
                                          <p:attrName>style.visibility</p:attrName>
                                        </p:attrNameLst>
                                      </p:cBhvr>
                                      <p:to>
                                        <p:strVal val="hidden"/>
                                      </p:to>
                                    </p:set>
                                  </p:childTnLst>
                                </p:cTn>
                              </p:par>
                            </p:childTnLst>
                          </p:cTn>
                        </p:par>
                        <p:par>
                          <p:cTn id="71" fill="hold">
                            <p:stCondLst>
                              <p:cond delay="0"/>
                            </p:stCondLst>
                            <p:childTnLst>
                              <p:par>
                                <p:cTn id="72" presetID="22" presetClass="entr" presetSubtype="8" fill="hold" nodeType="after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left)">
                                      <p:cBhvr>
                                        <p:cTn id="74" dur="500"/>
                                        <p:tgtEl>
                                          <p:spTgt spid="71"/>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0" nodeType="clickEffect">
                                  <p:stCondLst>
                                    <p:cond delay="0"/>
                                  </p:stCondLst>
                                  <p:childTnLst>
                                    <p:set>
                                      <p:cBhvr>
                                        <p:cTn id="85" dur="1" fill="hold">
                                          <p:stCondLst>
                                            <p:cond delay="0"/>
                                          </p:stCondLst>
                                        </p:cTn>
                                        <p:tgtEl>
                                          <p:spTgt spid="6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wipe(left)">
                                      <p:cBhvr>
                                        <p:cTn id="90" dur="500"/>
                                        <p:tgtEl>
                                          <p:spTgt spid="72"/>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fade">
                                      <p:cBhvr>
                                        <p:cTn id="94" dur="500"/>
                                        <p:tgtEl>
                                          <p:spTgt spid="51"/>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6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wipe(left)">
                                      <p:cBhvr>
                                        <p:cTn id="107" dur="500"/>
                                        <p:tgtEl>
                                          <p:spTgt spid="73"/>
                                        </p:tgtEl>
                                      </p:cBhvr>
                                    </p:animEffect>
                                  </p:childTnLst>
                                </p:cTn>
                              </p:par>
                            </p:childTnLst>
                          </p:cTn>
                        </p:par>
                        <p:par>
                          <p:cTn id="108" fill="hold">
                            <p:stCondLst>
                              <p:cond delay="500"/>
                            </p:stCondLst>
                            <p:childTnLst>
                              <p:par>
                                <p:cTn id="109" presetID="10" presetClass="entr" presetSubtype="0"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500"/>
                                        <p:tgtEl>
                                          <p:spTgt spid="59"/>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66"/>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grpId="0" nodeType="clickEffect">
                                  <p:stCondLst>
                                    <p:cond delay="0"/>
                                  </p:stCondLst>
                                  <p:childTnLst>
                                    <p:set>
                                      <p:cBhvr>
                                        <p:cTn id="123" dur="1" fill="hold">
                                          <p:stCondLst>
                                            <p:cond delay="0"/>
                                          </p:stCondLst>
                                        </p:cTn>
                                        <p:tgtEl>
                                          <p:spTgt spid="76"/>
                                        </p:tgtEl>
                                        <p:attrNameLst>
                                          <p:attrName>style.visibility</p:attrName>
                                        </p:attrNameLst>
                                      </p:cBhvr>
                                      <p:to>
                                        <p:strVal val="visible"/>
                                      </p:to>
                                    </p:set>
                                    <p:animEffect transition="in" filter="circle(in)">
                                      <p:cBhvr>
                                        <p:cTn id="124" dur="2000"/>
                                        <p:tgtEl>
                                          <p:spTgt spid="7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80"/>
                                        </p:tgtEl>
                                        <p:attrNameLst>
                                          <p:attrName>style.visibility</p:attrName>
                                        </p:attrNameLst>
                                      </p:cBhvr>
                                      <p:to>
                                        <p:strVal val="visible"/>
                                      </p:to>
                                    </p:set>
                                    <p:animEffect transition="in" filter="wipe(left)">
                                      <p:cBhvr>
                                        <p:cTn id="129" dur="500"/>
                                        <p:tgtEl>
                                          <p:spTgt spid="80"/>
                                        </p:tgtEl>
                                      </p:cBhvr>
                                    </p:animEffect>
                                  </p:childTnLst>
                                </p:cTn>
                              </p:par>
                            </p:childTnLst>
                          </p:cTn>
                        </p:par>
                        <p:par>
                          <p:cTn id="130" fill="hold">
                            <p:stCondLst>
                              <p:cond delay="500"/>
                            </p:stCondLst>
                            <p:childTnLst>
                              <p:par>
                                <p:cTn id="131" presetID="22" presetClass="entr" presetSubtype="1"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wipe(up)">
                                      <p:cBhvr>
                                        <p:cTn id="133" dur="500"/>
                                        <p:tgtEl>
                                          <p:spTgt spid="45"/>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fade">
                                      <p:cBhvr>
                                        <p:cTn id="137" dur="500"/>
                                        <p:tgtEl>
                                          <p:spTgt spid="4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82"/>
                                        </p:tgtEl>
                                        <p:attrNameLst>
                                          <p:attrName>style.visibility</p:attrName>
                                        </p:attrNameLst>
                                      </p:cBhvr>
                                      <p:to>
                                        <p:strVal val="visible"/>
                                      </p:to>
                                    </p:set>
                                    <p:animEffect transition="in" filter="wipe(left)">
                                      <p:cBhvr>
                                        <p:cTn id="142"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animBg="1"/>
      <p:bldP spid="61" grpId="0" animBg="1"/>
      <p:bldP spid="62" grpId="0" animBg="1"/>
      <p:bldP spid="63" grpId="0" animBg="1"/>
      <p:bldP spid="64" grpId="0" animBg="1"/>
      <p:bldP spid="65" grpId="0" animBg="1"/>
      <p:bldP spid="66" grpId="0" animBg="1"/>
      <p:bldP spid="76" grpId="0" animBg="1"/>
      <p:bldP spid="80"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Algorithm</a:t>
            </a:r>
          </a:p>
        </p:txBody>
      </p:sp>
      <p:sp>
        <p:nvSpPr>
          <p:cNvPr id="3" name="Content Placeholder 2"/>
          <p:cNvSpPr>
            <a:spLocks noGrp="1"/>
          </p:cNvSpPr>
          <p:nvPr>
            <p:ph idx="1"/>
          </p:nvPr>
        </p:nvSpPr>
        <p:spPr/>
        <p:txBody>
          <a:bodyPr/>
          <a:lstStyle/>
          <a:p>
            <a:r>
              <a:rPr lang="en-US" dirty="0"/>
              <a:t>The efficiency of an algorithm is a </a:t>
            </a:r>
            <a:r>
              <a:rPr lang="en-US" dirty="0">
                <a:solidFill>
                  <a:srgbClr val="A71160"/>
                </a:solidFill>
              </a:rPr>
              <a:t>measure of the amount of resources </a:t>
            </a:r>
            <a:r>
              <a:rPr lang="en-US" dirty="0"/>
              <a:t>consumed in solving a problem of size 𝑛.</a:t>
            </a:r>
          </a:p>
          <a:p>
            <a:r>
              <a:rPr lang="en-US" dirty="0"/>
              <a:t>An algorithm must be </a:t>
            </a:r>
            <a:r>
              <a:rPr lang="en-US" dirty="0">
                <a:solidFill>
                  <a:srgbClr val="A71160"/>
                </a:solidFill>
              </a:rPr>
              <a:t>analyzed </a:t>
            </a:r>
            <a:r>
              <a:rPr lang="en-US" dirty="0"/>
              <a:t>to determine its resource usage. </a:t>
            </a:r>
          </a:p>
          <a:p>
            <a:r>
              <a:rPr lang="en-US" dirty="0"/>
              <a:t>Two major computational resources are </a:t>
            </a:r>
            <a:r>
              <a:rPr lang="en-US" dirty="0">
                <a:solidFill>
                  <a:srgbClr val="A71160"/>
                </a:solidFill>
              </a:rPr>
              <a:t>execution time </a:t>
            </a:r>
            <a:r>
              <a:rPr lang="en-US" dirty="0"/>
              <a:t>and </a:t>
            </a:r>
            <a:r>
              <a:rPr lang="en-US" dirty="0">
                <a:solidFill>
                  <a:srgbClr val="A71160"/>
                </a:solidFill>
              </a:rPr>
              <a:t>memory space</a:t>
            </a:r>
            <a:r>
              <a:rPr lang="en-US" dirty="0"/>
              <a:t>.</a:t>
            </a:r>
          </a:p>
          <a:p>
            <a:r>
              <a:rPr lang="en-US" dirty="0"/>
              <a:t>Memory Space requirement </a:t>
            </a:r>
            <a:r>
              <a:rPr lang="en-US" dirty="0">
                <a:solidFill>
                  <a:srgbClr val="A71160"/>
                </a:solidFill>
              </a:rPr>
              <a:t>can not be </a:t>
            </a:r>
            <a:r>
              <a:rPr lang="en-US" dirty="0"/>
              <a:t>compared directly, so the important resource is computational time required by an algorithm.</a:t>
            </a:r>
            <a:endParaRPr lang="en-US" b="1" dirty="0">
              <a:solidFill>
                <a:srgbClr val="A71160"/>
              </a:solidFill>
            </a:endParaRPr>
          </a:p>
          <a:p>
            <a:r>
              <a:rPr lang="en-US" dirty="0"/>
              <a:t>To measure the </a:t>
            </a:r>
            <a:r>
              <a:rPr lang="en-US" dirty="0">
                <a:solidFill>
                  <a:srgbClr val="A71160"/>
                </a:solidFill>
              </a:rPr>
              <a:t>efficiency of an algorithm </a:t>
            </a:r>
            <a:r>
              <a:rPr lang="en-US" dirty="0"/>
              <a:t>requires to measure its execution time using any of the following approaches: </a:t>
            </a:r>
          </a:p>
          <a:p>
            <a:pPr marL="914400" lvl="1" indent="-457200">
              <a:buFont typeface="+mj-lt"/>
              <a:buAutoNum type="arabicPeriod"/>
            </a:pPr>
            <a:r>
              <a:rPr lang="en-US" b="1" dirty="0">
                <a:solidFill>
                  <a:schemeClr val="accent3">
                    <a:lumMod val="50000"/>
                  </a:schemeClr>
                </a:solidFill>
              </a:rPr>
              <a:t>Empirical Approach: </a:t>
            </a:r>
            <a:r>
              <a:rPr lang="en-US" dirty="0"/>
              <a:t>To run it and measure how much processor time is needed.</a:t>
            </a:r>
          </a:p>
          <a:p>
            <a:pPr marL="914400" lvl="1" indent="-457200">
              <a:buFont typeface="+mj-lt"/>
              <a:buAutoNum type="arabicPeriod"/>
            </a:pPr>
            <a:r>
              <a:rPr lang="en-US" b="1" dirty="0">
                <a:solidFill>
                  <a:schemeClr val="accent2">
                    <a:lumMod val="50000"/>
                  </a:schemeClr>
                </a:solidFill>
              </a:rPr>
              <a:t>Theoretical Approach: </a:t>
            </a:r>
            <a:r>
              <a:rPr lang="en-US" dirty="0"/>
              <a:t>Mathematically computing how much time is needed as a function of input size.</a:t>
            </a:r>
          </a:p>
          <a:p>
            <a:endParaRPr lang="en-US" dirty="0"/>
          </a:p>
        </p:txBody>
      </p:sp>
    </p:spTree>
    <p:extLst>
      <p:ext uri="{BB962C8B-B14F-4D97-AF65-F5344CB8AC3E}">
        <p14:creationId xmlns:p14="http://schemas.microsoft.com/office/powerpoint/2010/main" val="27067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solidFill>
                  <a:schemeClr val="bg1">
                    <a:lumMod val="95000"/>
                  </a:schemeClr>
                </a:solid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r>
                  <a:rPr lang="en-US" sz="2400" dirty="0">
                    <a:solidFill>
                      <a:schemeClr val="bg1"/>
                    </a:solidFill>
                  </a:rPr>
                  <a:t>Example 4:</a:t>
                </a:r>
              </a:p>
              <a:p>
                <a:pPr lvl="1" algn="just"/>
                <a14:m>
                  <m:oMath xmlns:m="http://schemas.openxmlformats.org/officeDocument/2006/math">
                    <m:r>
                      <a:rPr lang="en-US" sz="2400" b="1" i="1" dirty="0">
                        <a:solidFill>
                          <a:schemeClr val="bg1"/>
                        </a:solidFill>
                        <a:latin typeface="Cambria Math" panose="02040503050406030204" pitchFamily="18" charset="0"/>
                      </a:rPr>
                      <m:t>𝐟</m:t>
                    </m:r>
                    <m:r>
                      <a:rPr lang="en-US" sz="2400" b="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𝐧</m:t>
                    </m:r>
                    <m:r>
                      <a:rPr lang="en-US" sz="2400" b="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𝟑𝟎𝐧</m:t>
                    </m:r>
                    <m:r>
                      <a:rPr lang="en-US" sz="2400" b="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𝟖</m:t>
                    </m:r>
                    <m:r>
                      <a:rPr lang="en-US" sz="2400" b="1" dirty="0">
                        <a:solidFill>
                          <a:schemeClr val="bg1"/>
                        </a:solidFill>
                        <a:latin typeface="Cambria Math" panose="02040503050406030204" pitchFamily="18" charset="0"/>
                      </a:rPr>
                      <m:t> </m:t>
                    </m:r>
                  </m:oMath>
                </a14:m>
                <a:r>
                  <a:rPr lang="en-US" sz="2400" dirty="0">
                    <a:solidFill>
                      <a:schemeClr val="bg1"/>
                    </a:solidFill>
                  </a:rPr>
                  <a:t>is in the order of </a:t>
                </a:r>
                <a14:m>
                  <m:oMath xmlns:m="http://schemas.openxmlformats.org/officeDocument/2006/math">
                    <m:r>
                      <m:rPr>
                        <m:sty m:val="p"/>
                      </m:rPr>
                      <a:rPr lang="en-US" sz="2400" dirty="0">
                        <a:solidFill>
                          <a:schemeClr val="bg1"/>
                        </a:solidFill>
                        <a:latin typeface="Cambria Math" panose="02040503050406030204" pitchFamily="18" charset="0"/>
                      </a:rPr>
                      <m:t>n</m:t>
                    </m:r>
                  </m:oMath>
                </a14:m>
                <a:r>
                  <a:rPr lang="en-US" sz="2400" dirty="0">
                    <a:solidFill>
                      <a:schemeClr val="bg1"/>
                    </a:solidFill>
                  </a:rPr>
                  <a:t>, or </a:t>
                </a:r>
                <a14:m>
                  <m:oMath xmlns:m="http://schemas.openxmlformats.org/officeDocument/2006/math">
                    <m:r>
                      <m:rPr>
                        <m:sty m:val="p"/>
                      </m:rPr>
                      <a:rPr lang="en-US" sz="2400" dirty="0">
                        <a:solidFill>
                          <a:schemeClr val="bg1"/>
                        </a:solidFill>
                        <a:latin typeface="Cambria Math" panose="02040503050406030204" pitchFamily="18" charset="0"/>
                      </a:rPr>
                      <m:t>O</m:t>
                    </m:r>
                    <m:r>
                      <a:rPr lang="en-US" sz="2400" dirty="0">
                        <a:solidFill>
                          <a:schemeClr val="bg1"/>
                        </a:solidFill>
                        <a:latin typeface="Cambria Math" panose="02040503050406030204" pitchFamily="18" charset="0"/>
                      </a:rPr>
                      <m:t>(</m:t>
                    </m:r>
                    <m:r>
                      <m:rPr>
                        <m:sty m:val="p"/>
                      </m:rPr>
                      <a:rPr lang="en-US" sz="2400" dirty="0">
                        <a:solidFill>
                          <a:schemeClr val="bg1"/>
                        </a:solidFill>
                        <a:latin typeface="Cambria Math" panose="02040503050406030204" pitchFamily="18" charset="0"/>
                      </a:rPr>
                      <m:t>n</m:t>
                    </m:r>
                    <m:r>
                      <a:rPr lang="en-US" sz="2400" dirty="0">
                        <a:solidFill>
                          <a:schemeClr val="bg1"/>
                        </a:solidFill>
                        <a:latin typeface="Cambria Math" panose="02040503050406030204" pitchFamily="18" charset="0"/>
                      </a:rPr>
                      <m:t>)</m:t>
                    </m:r>
                  </m:oMath>
                </a14:m>
                <a:endParaRPr lang="en-US" sz="2400" dirty="0">
                  <a:solidFill>
                    <a:schemeClr val="bg1"/>
                  </a:solidFill>
                </a:endParaRPr>
              </a:p>
              <a:p>
                <a:pPr lvl="1" algn="just"/>
                <a14:m>
                  <m:oMath xmlns:m="http://schemas.openxmlformats.org/officeDocument/2006/math">
                    <m:r>
                      <a:rPr lang="en-US" sz="2400" b="1" i="1" dirty="0">
                        <a:solidFill>
                          <a:schemeClr val="bg1"/>
                        </a:solidFill>
                        <a:latin typeface="Cambria Math" panose="02040503050406030204" pitchFamily="18" charset="0"/>
                      </a:rPr>
                      <m:t>𝐠</m:t>
                    </m:r>
                    <m:r>
                      <a:rPr lang="en-US" sz="2400" b="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𝐧</m:t>
                    </m:r>
                    <m:r>
                      <a:rPr lang="en-US" sz="2400" b="1" dirty="0">
                        <a:solidFill>
                          <a:schemeClr val="bg1"/>
                        </a:solidFill>
                        <a:latin typeface="Cambria Math" panose="02040503050406030204" pitchFamily="18" charset="0"/>
                      </a:rPr>
                      <m:t>)=</m:t>
                    </m:r>
                    <m:sSup>
                      <m:sSupPr>
                        <m:ctrlPr>
                          <a:rPr lang="en-US" sz="2400" b="1" i="1" dirty="0">
                            <a:solidFill>
                              <a:schemeClr val="bg1"/>
                            </a:solidFill>
                            <a:latin typeface="Cambria Math" panose="02040503050406030204" pitchFamily="18" charset="0"/>
                          </a:rPr>
                        </m:ctrlPr>
                      </m:sSupPr>
                      <m:e>
                        <m:r>
                          <a:rPr lang="en-US" sz="2400" b="1" i="1" dirty="0">
                            <a:solidFill>
                              <a:schemeClr val="bg1"/>
                            </a:solidFill>
                            <a:latin typeface="Cambria Math" panose="02040503050406030204" pitchFamily="18" charset="0"/>
                          </a:rPr>
                          <m:t>𝒏</m:t>
                        </m:r>
                      </m:e>
                      <m:sup>
                        <m:r>
                          <a:rPr lang="en-US" sz="2400" b="1" i="1" dirty="0">
                            <a:solidFill>
                              <a:schemeClr val="bg1"/>
                            </a:solidFill>
                            <a:latin typeface="Cambria Math" panose="02040503050406030204" pitchFamily="18" charset="0"/>
                          </a:rPr>
                          <m:t>𝟐</m:t>
                        </m:r>
                      </m:sup>
                    </m:sSup>
                    <m:r>
                      <a:rPr lang="en-US" sz="2400" b="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𝟏</m:t>
                    </m:r>
                    <m:r>
                      <a:rPr lang="en-US" sz="2400" b="1" dirty="0">
                        <a:solidFill>
                          <a:schemeClr val="bg1"/>
                        </a:solidFill>
                        <a:latin typeface="Cambria Math" panose="02040503050406030204" pitchFamily="18" charset="0"/>
                      </a:rPr>
                      <m:t> </m:t>
                    </m:r>
                  </m:oMath>
                </a14:m>
                <a:r>
                  <a:rPr lang="en-US" sz="2400" dirty="0">
                    <a:solidFill>
                      <a:schemeClr val="bg1"/>
                    </a:solidFill>
                  </a:rPr>
                  <a:t>is order </a:t>
                </a:r>
                <a14:m>
                  <m:oMath xmlns:m="http://schemas.openxmlformats.org/officeDocument/2006/math">
                    <m:sSup>
                      <m:sSupPr>
                        <m:ctrlPr>
                          <a:rPr lang="en-US" sz="2400" i="1" dirty="0">
                            <a:solidFill>
                              <a:schemeClr val="bg1"/>
                            </a:solidFill>
                            <a:latin typeface="Cambria Math" panose="02040503050406030204" pitchFamily="18" charset="0"/>
                          </a:rPr>
                        </m:ctrlPr>
                      </m:sSupPr>
                      <m:e>
                        <m:r>
                          <m:rPr>
                            <m:sty m:val="p"/>
                          </m:rPr>
                          <a:rPr lang="en-US" sz="2400" dirty="0">
                            <a:solidFill>
                              <a:schemeClr val="bg1"/>
                            </a:solidFill>
                            <a:latin typeface="Cambria Math" panose="02040503050406030204" pitchFamily="18" charset="0"/>
                          </a:rPr>
                          <m:t>n</m:t>
                        </m:r>
                      </m:e>
                      <m:sup>
                        <m:r>
                          <a:rPr lang="en-US" sz="2400" dirty="0">
                            <a:solidFill>
                              <a:schemeClr val="bg1"/>
                            </a:solidFill>
                            <a:latin typeface="Cambria Math" panose="02040503050406030204" pitchFamily="18" charset="0"/>
                          </a:rPr>
                          <m:t>2</m:t>
                        </m:r>
                      </m:sup>
                    </m:sSup>
                  </m:oMath>
                </a14:m>
                <a:r>
                  <a:rPr lang="en-US" sz="2400" dirty="0">
                    <a:solidFill>
                      <a:schemeClr val="bg1"/>
                    </a:solidFill>
                  </a:rPr>
                  <a:t>, or </a:t>
                </a:r>
                <a14:m>
                  <m:oMath xmlns:m="http://schemas.openxmlformats.org/officeDocument/2006/math">
                    <m:r>
                      <m:rPr>
                        <m:sty m:val="p"/>
                      </m:rPr>
                      <a:rPr lang="en-US" sz="2400" dirty="0">
                        <a:solidFill>
                          <a:schemeClr val="bg1"/>
                        </a:solidFill>
                        <a:latin typeface="Cambria Math" panose="02040503050406030204" pitchFamily="18" charset="0"/>
                      </a:rPr>
                      <m:t>O</m:t>
                    </m:r>
                    <m:r>
                      <a:rPr lang="en-US" sz="2400" dirty="0">
                        <a:solidFill>
                          <a:schemeClr val="bg1"/>
                        </a:solidFill>
                        <a:latin typeface="Cambria Math" panose="02040503050406030204" pitchFamily="18" charset="0"/>
                      </a:rPr>
                      <m:t>(</m:t>
                    </m:r>
                    <m:sSup>
                      <m:sSupPr>
                        <m:ctrlPr>
                          <a:rPr lang="en-US" sz="2400" i="1" dirty="0">
                            <a:solidFill>
                              <a:schemeClr val="bg1"/>
                            </a:solidFill>
                            <a:latin typeface="Cambria Math" panose="02040503050406030204" pitchFamily="18" charset="0"/>
                          </a:rPr>
                        </m:ctrlPr>
                      </m:sSupPr>
                      <m:e>
                        <m:r>
                          <m:rPr>
                            <m:sty m:val="p"/>
                          </m:rPr>
                          <a:rPr lang="en-US" sz="2400" dirty="0">
                            <a:solidFill>
                              <a:schemeClr val="bg1"/>
                            </a:solidFill>
                            <a:latin typeface="Cambria Math" panose="02040503050406030204" pitchFamily="18" charset="0"/>
                          </a:rPr>
                          <m:t>n</m:t>
                        </m:r>
                      </m:e>
                      <m:sup>
                        <m:r>
                          <a:rPr lang="en-US" sz="2400" dirty="0">
                            <a:solidFill>
                              <a:schemeClr val="bg1"/>
                            </a:solidFill>
                            <a:latin typeface="Cambria Math" panose="02040503050406030204" pitchFamily="18" charset="0"/>
                          </a:rPr>
                          <m:t>2</m:t>
                        </m:r>
                      </m:sup>
                    </m:sSup>
                    <m:r>
                      <a:rPr lang="en-US" sz="2400" dirty="0">
                        <a:solidFill>
                          <a:schemeClr val="bg1"/>
                        </a:solidFill>
                        <a:latin typeface="Cambria Math" panose="02040503050406030204" pitchFamily="18" charset="0"/>
                      </a:rPr>
                      <m:t>)</m:t>
                    </m:r>
                  </m:oMath>
                </a14:m>
                <a:endParaRPr lang="en-US" sz="2400" dirty="0">
                  <a:solidFill>
                    <a:schemeClr val="bg1"/>
                  </a:solidFill>
                </a:endParaRPr>
              </a:p>
              <a:p>
                <a:pPr algn="just"/>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In general, any </a:t>
                </a:r>
                <a14:m>
                  <m:oMath xmlns:m="http://schemas.openxmlformats.org/officeDocument/2006/math">
                    <m:r>
                      <a:rPr lang="en-US" sz="2400" i="1" dirty="0">
                        <a:solidFill>
                          <a:schemeClr val="bg1"/>
                        </a:solidFill>
                        <a:latin typeface="Cambria Math" panose="02040503050406030204" pitchFamily="18" charset="0"/>
                      </a:rPr>
                      <m:t>𝑂</m:t>
                    </m:r>
                    <m:r>
                      <a:rPr lang="en-US" sz="2400" i="1" dirty="0">
                        <a:solidFill>
                          <a:schemeClr val="bg1"/>
                        </a:solidFill>
                        <a:latin typeface="Cambria Math" panose="02040503050406030204" pitchFamily="18" charset="0"/>
                      </a:rPr>
                      <m:t>(</m:t>
                    </m:r>
                    <m:sSup>
                      <m:sSupPr>
                        <m:ctrlPr>
                          <a:rPr lang="en-US" sz="2400" i="1" dirty="0">
                            <a:solidFill>
                              <a:schemeClr val="bg1"/>
                            </a:solidFill>
                            <a:latin typeface="Cambria Math" panose="02040503050406030204" pitchFamily="18" charset="0"/>
                          </a:rPr>
                        </m:ctrlPr>
                      </m:sSupPr>
                      <m:e>
                        <m:r>
                          <a:rPr lang="en-US" sz="2400" i="1" dirty="0">
                            <a:solidFill>
                              <a:schemeClr val="bg1"/>
                            </a:solidFill>
                            <a:latin typeface="Cambria Math" panose="02040503050406030204" pitchFamily="18" charset="0"/>
                          </a:rPr>
                          <m:t>𝑛</m:t>
                        </m:r>
                      </m:e>
                      <m:sup>
                        <m:r>
                          <a:rPr lang="en-US" sz="2400" i="1" dirty="0">
                            <a:solidFill>
                              <a:schemeClr val="bg1"/>
                            </a:solidFill>
                            <a:latin typeface="Cambria Math" panose="02040503050406030204" pitchFamily="18" charset="0"/>
                          </a:rPr>
                          <m:t>2</m:t>
                        </m:r>
                      </m:sup>
                    </m:sSup>
                    <m:r>
                      <a:rPr lang="en-US" sz="2400" i="1" dirty="0">
                        <a:solidFill>
                          <a:schemeClr val="bg1"/>
                        </a:solidFill>
                        <a:latin typeface="Cambria Math" panose="02040503050406030204" pitchFamily="18" charset="0"/>
                      </a:rPr>
                      <m:t>)</m:t>
                    </m:r>
                  </m:oMath>
                </a14:m>
                <a:r>
                  <a:rPr lang="en-US" sz="2400" dirty="0">
                    <a:solidFill>
                      <a:schemeClr val="bg1"/>
                    </a:solidFill>
                  </a:rPr>
                  <a:t> function is faster-growing than any </a:t>
                </a:r>
                <a14:m>
                  <m:oMath xmlns:m="http://schemas.openxmlformats.org/officeDocument/2006/math">
                    <m:r>
                      <a:rPr lang="en-US" sz="2400" i="1" dirty="0">
                        <a:solidFill>
                          <a:schemeClr val="bg1"/>
                        </a:solidFill>
                        <a:latin typeface="Cambria Math" panose="02040503050406030204" pitchFamily="18" charset="0"/>
                      </a:rPr>
                      <m:t>𝑂</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 function.</a:t>
                </a:r>
              </a:p>
              <a:p>
                <a:pPr marL="342900" indent="-342900" algn="just">
                  <a:buFont typeface="Wingdings" panose="05000000000000000000" pitchFamily="2" charset="2"/>
                  <a:buChar char="§"/>
                </a:pPr>
                <a:endParaRPr lang="en-US" sz="2400" dirty="0">
                  <a:solidFill>
                    <a:schemeClr val="bg1"/>
                  </a:solidFill>
                </a:endParaRPr>
              </a:p>
            </p:txBody>
          </p:sp>
        </mc:Choice>
        <mc:Fallback xmlns="">
          <p:sp>
            <p:nvSpPr>
              <p:cNvPr id="3" name="Rectangle 2">
                <a:extLst>
                  <a:ext uri="{FF2B5EF4-FFF2-40B4-BE49-F238E27FC236}">
                    <a16:creationId xmlns:a16="http://schemas.microsoft.com/office/drawing/2014/main"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a:blip r:embed="rId2"/>
                <a:stretch>
                  <a:fillRect l="-1198" t="-554" r="-1397"/>
                </a:stretch>
              </a:blipFill>
              <a:ln>
                <a:solidFill>
                  <a:schemeClr val="bg1">
                    <a:lumMod val="95000"/>
                  </a:schemeClr>
                </a:solidFill>
              </a:ln>
            </p:spPr>
            <p:txBody>
              <a:bodyPr/>
              <a:lstStyle/>
              <a:p>
                <a:r>
                  <a:rPr lang="en-US">
                    <a:noFill/>
                  </a:rPr>
                  <a:t> </a:t>
                </a:r>
              </a:p>
            </p:txBody>
          </p:sp>
        </mc:Fallback>
      </mc:AlternateContent>
      <p:sp>
        <p:nvSpPr>
          <p:cNvPr id="5" name="TextBox 4"/>
          <p:cNvSpPr txBox="1"/>
          <p:nvPr/>
        </p:nvSpPr>
        <p:spPr>
          <a:xfrm>
            <a:off x="0" y="41036"/>
            <a:ext cx="6096000" cy="748923"/>
          </a:xfrm>
          <a:prstGeom prst="rect">
            <a:avLst/>
          </a:prstGeom>
          <a:noFill/>
        </p:spPr>
        <p:txBody>
          <a:bodyPr wrap="square" lIns="274320" rtlCol="0" anchor="ctr">
            <a:spAutoFit/>
          </a:bodyPr>
          <a:lstStyle/>
          <a:p>
            <a:pPr>
              <a:lnSpc>
                <a:spcPct val="150000"/>
              </a:lnSpc>
            </a:pPr>
            <a:r>
              <a:rPr lang="en-US" sz="3200" dirty="0"/>
              <a:t>Asymptotic Notations – Examples </a:t>
            </a:r>
            <a:endParaRPr lang="en-US" sz="3200" b="1" dirty="0">
              <a:solidFill>
                <a:srgbClr val="424242"/>
              </a:solidFill>
            </a:endParaRPr>
          </a:p>
        </p:txBody>
      </p:sp>
      <p:sp>
        <p:nvSpPr>
          <p:cNvPr id="17" name="Line 4"/>
          <p:cNvSpPr>
            <a:spLocks noChangeShapeType="1"/>
          </p:cNvSpPr>
          <p:nvPr/>
        </p:nvSpPr>
        <p:spPr bwMode="auto">
          <a:xfrm flipV="1">
            <a:off x="1801936" y="1702525"/>
            <a:ext cx="0" cy="30480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5"/>
          <p:cNvSpPr>
            <a:spLocks noChangeShapeType="1"/>
          </p:cNvSpPr>
          <p:nvPr/>
        </p:nvSpPr>
        <p:spPr bwMode="auto">
          <a:xfrm>
            <a:off x="1801936" y="4750525"/>
            <a:ext cx="297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6"/>
          <p:cNvSpPr>
            <a:spLocks noChangeShapeType="1"/>
          </p:cNvSpPr>
          <p:nvPr/>
        </p:nvSpPr>
        <p:spPr bwMode="auto">
          <a:xfrm flipV="1">
            <a:off x="1801936" y="2058913"/>
            <a:ext cx="2586891" cy="2234412"/>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7"/>
          <p:cNvSpPr>
            <a:spLocks/>
          </p:cNvSpPr>
          <p:nvPr/>
        </p:nvSpPr>
        <p:spPr bwMode="auto">
          <a:xfrm>
            <a:off x="1801937" y="1854925"/>
            <a:ext cx="1371598" cy="2729238"/>
          </a:xfrm>
          <a:custGeom>
            <a:avLst/>
            <a:gdLst>
              <a:gd name="T0" fmla="*/ 0 w 1104"/>
              <a:gd name="T1" fmla="*/ 3048000 h 1920"/>
              <a:gd name="T2" fmla="*/ 1066800 w 1104"/>
              <a:gd name="T3" fmla="*/ 2286000 h 1920"/>
              <a:gd name="T4" fmla="*/ 1752600 w 1104"/>
              <a:gd name="T5" fmla="*/ 0 h 1920"/>
              <a:gd name="T6" fmla="*/ 0 60000 65536"/>
              <a:gd name="T7" fmla="*/ 0 60000 65536"/>
              <a:gd name="T8" fmla="*/ 0 60000 65536"/>
            </a:gdLst>
            <a:ahLst/>
            <a:cxnLst>
              <a:cxn ang="T6">
                <a:pos x="T0" y="T1"/>
              </a:cxn>
              <a:cxn ang="T7">
                <a:pos x="T2" y="T3"/>
              </a:cxn>
              <a:cxn ang="T8">
                <a:pos x="T4" y="T5"/>
              </a:cxn>
            </a:cxnLst>
            <a:rect l="0" t="0" r="r" b="b"/>
            <a:pathLst>
              <a:path w="1104" h="1920">
                <a:moveTo>
                  <a:pt x="0" y="1920"/>
                </a:moveTo>
                <a:cubicBezTo>
                  <a:pt x="244" y="1840"/>
                  <a:pt x="488" y="1760"/>
                  <a:pt x="672" y="1440"/>
                </a:cubicBezTo>
                <a:cubicBezTo>
                  <a:pt x="856" y="1120"/>
                  <a:pt x="980" y="560"/>
                  <a:pt x="1104" y="0"/>
                </a:cubicBezTo>
              </a:path>
            </a:pathLst>
          </a:custGeom>
          <a:noFill/>
          <a:ln w="3810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8"/>
          <p:cNvSpPr txBox="1">
            <a:spLocks noChangeArrowheads="1"/>
          </p:cNvSpPr>
          <p:nvPr/>
        </p:nvSpPr>
        <p:spPr bwMode="auto">
          <a:xfrm>
            <a:off x="4007443" y="2316059"/>
            <a:ext cx="135485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ko-KR" sz="2000" i="1" dirty="0">
                <a:solidFill>
                  <a:srgbClr val="0066FF"/>
                </a:solidFill>
                <a:latin typeface="Times New Roman" panose="02020603050405020304" pitchFamily="18" charset="0"/>
                <a:ea typeface="굴림" panose="020B0600000101010101" pitchFamily="34" charset="-127"/>
              </a:rPr>
              <a:t>f</a:t>
            </a:r>
            <a:r>
              <a:rPr lang="en-US" altLang="ko-KR" sz="2000" dirty="0">
                <a:solidFill>
                  <a:srgbClr val="0066FF"/>
                </a:solidFill>
                <a:latin typeface="Times New Roman" panose="02020603050405020304" pitchFamily="18" charset="0"/>
                <a:ea typeface="굴림" panose="020B0600000101010101" pitchFamily="34" charset="-127"/>
              </a:rPr>
              <a:t>(</a:t>
            </a:r>
            <a:r>
              <a:rPr lang="en-US" altLang="ko-KR" sz="2000" i="1" dirty="0">
                <a:solidFill>
                  <a:srgbClr val="0066FF"/>
                </a:solidFill>
                <a:latin typeface="Times New Roman" panose="02020603050405020304" pitchFamily="18" charset="0"/>
                <a:ea typeface="굴림" panose="020B0600000101010101" pitchFamily="34" charset="-127"/>
              </a:rPr>
              <a:t>n</a:t>
            </a:r>
            <a:r>
              <a:rPr lang="en-US" altLang="ko-KR" sz="2000" dirty="0">
                <a:solidFill>
                  <a:srgbClr val="0066FF"/>
                </a:solidFill>
                <a:latin typeface="Times New Roman" panose="02020603050405020304" pitchFamily="18" charset="0"/>
                <a:ea typeface="굴림" panose="020B0600000101010101" pitchFamily="34" charset="-127"/>
              </a:rPr>
              <a:t>)=30</a:t>
            </a:r>
            <a:r>
              <a:rPr lang="en-US" altLang="ko-KR" sz="2000" i="1" dirty="0">
                <a:solidFill>
                  <a:srgbClr val="0066FF"/>
                </a:solidFill>
                <a:latin typeface="Times New Roman" panose="02020603050405020304" pitchFamily="18" charset="0"/>
                <a:ea typeface="굴림" panose="020B0600000101010101" pitchFamily="34" charset="-127"/>
              </a:rPr>
              <a:t>n</a:t>
            </a:r>
            <a:r>
              <a:rPr lang="en-US" altLang="ko-KR" sz="2000" dirty="0">
                <a:solidFill>
                  <a:srgbClr val="0066FF"/>
                </a:solidFill>
                <a:latin typeface="Times New Roman" panose="02020603050405020304" pitchFamily="18" charset="0"/>
                <a:ea typeface="굴림" panose="020B0600000101010101" pitchFamily="34" charset="-127"/>
              </a:rPr>
              <a:t>+8</a:t>
            </a:r>
            <a:endParaRPr lang="en-US" altLang="ko-KR" sz="2000" i="1" dirty="0">
              <a:solidFill>
                <a:srgbClr val="0066FF"/>
              </a:solidFill>
              <a:latin typeface="Times New Roman" panose="02020603050405020304" pitchFamily="18" charset="0"/>
              <a:ea typeface="굴림" panose="020B0600000101010101" pitchFamily="34" charset="-127"/>
            </a:endParaRPr>
          </a:p>
        </p:txBody>
      </p:sp>
      <p:sp>
        <p:nvSpPr>
          <p:cNvPr id="24" name="Text Box 9"/>
          <p:cNvSpPr txBox="1">
            <a:spLocks noChangeArrowheads="1"/>
          </p:cNvSpPr>
          <p:nvPr/>
        </p:nvSpPr>
        <p:spPr bwMode="auto">
          <a:xfrm>
            <a:off x="2560027" y="4731415"/>
            <a:ext cx="176041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ko-KR" sz="2000" dirty="0">
                <a:latin typeface="Times New Roman" panose="02020603050405020304" pitchFamily="18" charset="0"/>
                <a:ea typeface="굴림" panose="020B0600000101010101" pitchFamily="34" charset="-127"/>
              </a:rPr>
              <a:t>Increasing </a:t>
            </a:r>
            <a:r>
              <a:rPr lang="en-US" altLang="ko-KR" sz="2000" i="1" dirty="0">
                <a:latin typeface="Times New Roman" panose="02020603050405020304" pitchFamily="18" charset="0"/>
                <a:ea typeface="굴림" panose="020B0600000101010101" pitchFamily="34" charset="-127"/>
              </a:rPr>
              <a:t>n </a:t>
            </a:r>
            <a:r>
              <a:rPr lang="en-US" altLang="ko-KR" sz="2000" dirty="0">
                <a:latin typeface="Times New Roman" panose="02020603050405020304" pitchFamily="18" charset="0"/>
                <a:ea typeface="굴림" panose="020B0600000101010101" pitchFamily="34" charset="-127"/>
                <a:sym typeface="Symbol" panose="05050102010706020507" pitchFamily="18" charset="2"/>
              </a:rPr>
              <a:t></a:t>
            </a:r>
            <a:endParaRPr lang="en-US" altLang="ko-KR" sz="2000" dirty="0">
              <a:latin typeface="Times New Roman" panose="02020603050405020304" pitchFamily="18" charset="0"/>
              <a:ea typeface="굴림" panose="020B0600000101010101" pitchFamily="34" charset="-127"/>
            </a:endParaRPr>
          </a:p>
        </p:txBody>
      </p:sp>
      <p:sp>
        <p:nvSpPr>
          <p:cNvPr id="25" name="Text Box 10"/>
          <p:cNvSpPr txBox="1">
            <a:spLocks noChangeArrowheads="1"/>
          </p:cNvSpPr>
          <p:nvPr/>
        </p:nvSpPr>
        <p:spPr bwMode="auto">
          <a:xfrm>
            <a:off x="1854692" y="1959384"/>
            <a:ext cx="128432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ko-KR" sz="2000" i="1" dirty="0">
                <a:solidFill>
                  <a:srgbClr val="C00000"/>
                </a:solidFill>
                <a:latin typeface="Times New Roman" panose="02020603050405020304" pitchFamily="18" charset="0"/>
                <a:ea typeface="굴림" panose="020B0600000101010101" pitchFamily="34" charset="-127"/>
              </a:rPr>
              <a:t>g</a:t>
            </a:r>
            <a:r>
              <a:rPr lang="en-US" altLang="ko-KR" sz="2000" baseline="-25000" dirty="0">
                <a:solidFill>
                  <a:srgbClr val="C00000"/>
                </a:solidFill>
                <a:latin typeface="Times New Roman" panose="02020603050405020304" pitchFamily="18" charset="0"/>
                <a:ea typeface="굴림" panose="020B0600000101010101" pitchFamily="34" charset="-127"/>
              </a:rPr>
              <a:t> </a:t>
            </a:r>
            <a:r>
              <a:rPr lang="en-US" altLang="ko-KR" sz="2000" dirty="0">
                <a:solidFill>
                  <a:srgbClr val="C00000"/>
                </a:solidFill>
                <a:latin typeface="Times New Roman" panose="02020603050405020304" pitchFamily="18" charset="0"/>
                <a:ea typeface="굴림" panose="020B0600000101010101" pitchFamily="34" charset="-127"/>
              </a:rPr>
              <a:t>(</a:t>
            </a:r>
            <a:r>
              <a:rPr lang="en-US" altLang="ko-KR" sz="2000" i="1" dirty="0">
                <a:solidFill>
                  <a:srgbClr val="C00000"/>
                </a:solidFill>
                <a:latin typeface="Times New Roman" panose="02020603050405020304" pitchFamily="18" charset="0"/>
                <a:ea typeface="굴림" panose="020B0600000101010101" pitchFamily="34" charset="-127"/>
              </a:rPr>
              <a:t>n</a:t>
            </a:r>
            <a:r>
              <a:rPr lang="en-US" altLang="ko-KR" sz="2000" dirty="0">
                <a:solidFill>
                  <a:srgbClr val="C00000"/>
                </a:solidFill>
                <a:latin typeface="Times New Roman" panose="02020603050405020304" pitchFamily="18" charset="0"/>
                <a:ea typeface="굴림" panose="020B0600000101010101" pitchFamily="34" charset="-127"/>
              </a:rPr>
              <a:t>)=</a:t>
            </a:r>
            <a:r>
              <a:rPr lang="en-US" altLang="ko-KR" sz="2000" i="1" dirty="0">
                <a:solidFill>
                  <a:srgbClr val="C00000"/>
                </a:solidFill>
                <a:latin typeface="Times New Roman" panose="02020603050405020304" pitchFamily="18" charset="0"/>
                <a:ea typeface="굴림" panose="020B0600000101010101" pitchFamily="34" charset="-127"/>
              </a:rPr>
              <a:t>n</a:t>
            </a:r>
            <a:r>
              <a:rPr lang="en-US" altLang="ko-KR" sz="2000" baseline="30000" dirty="0">
                <a:solidFill>
                  <a:srgbClr val="C00000"/>
                </a:solidFill>
                <a:latin typeface="Times New Roman" panose="02020603050405020304" pitchFamily="18" charset="0"/>
                <a:ea typeface="굴림" panose="020B0600000101010101" pitchFamily="34" charset="-127"/>
              </a:rPr>
              <a:t>2</a:t>
            </a:r>
            <a:r>
              <a:rPr lang="en-US" altLang="ko-KR" sz="2000" dirty="0">
                <a:solidFill>
                  <a:srgbClr val="C00000"/>
                </a:solidFill>
                <a:latin typeface="Times New Roman" panose="02020603050405020304" pitchFamily="18" charset="0"/>
                <a:ea typeface="굴림" panose="020B0600000101010101" pitchFamily="34" charset="-127"/>
              </a:rPr>
              <a:t>+1</a:t>
            </a:r>
            <a:endParaRPr lang="en-US" altLang="ko-KR" sz="2000" i="1" dirty="0">
              <a:solidFill>
                <a:srgbClr val="C00000"/>
              </a:solidFill>
              <a:latin typeface="Times New Roman" panose="02020603050405020304" pitchFamily="18" charset="0"/>
              <a:ea typeface="굴림" panose="020B0600000101010101" pitchFamily="34" charset="-127"/>
            </a:endParaRPr>
          </a:p>
        </p:txBody>
      </p:sp>
      <p:sp>
        <p:nvSpPr>
          <p:cNvPr id="26" name="Text Box 11"/>
          <p:cNvSpPr txBox="1">
            <a:spLocks noChangeArrowheads="1"/>
          </p:cNvSpPr>
          <p:nvPr/>
        </p:nvSpPr>
        <p:spPr bwMode="auto">
          <a:xfrm rot="16200000">
            <a:off x="433215" y="3085208"/>
            <a:ext cx="228024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ko-KR" sz="2000" dirty="0">
                <a:latin typeface="Times New Roman" panose="02020603050405020304" pitchFamily="18" charset="0"/>
                <a:ea typeface="굴림" panose="020B0600000101010101" pitchFamily="34" charset="-127"/>
              </a:rPr>
              <a:t>Value of function </a:t>
            </a:r>
            <a:r>
              <a:rPr lang="en-US" altLang="ko-KR" sz="2000" dirty="0">
                <a:latin typeface="Times New Roman" panose="02020603050405020304" pitchFamily="18" charset="0"/>
                <a:ea typeface="굴림" panose="020B0600000101010101" pitchFamily="34" charset="-127"/>
                <a:sym typeface="Symbol" panose="05050102010706020507" pitchFamily="18" charset="2"/>
              </a:rPr>
              <a:t></a:t>
            </a:r>
            <a:endParaRPr lang="en-US" altLang="ko-KR" sz="2000" dirty="0">
              <a:latin typeface="Times New Roman" panose="02020603050405020304" pitchFamily="18" charset="0"/>
              <a:ea typeface="굴림" panose="020B0600000101010101" pitchFamily="34" charset="-127"/>
            </a:endParaRPr>
          </a:p>
        </p:txBody>
      </p:sp>
      <mc:AlternateContent xmlns:mc="http://schemas.openxmlformats.org/markup-compatibility/2006" xmlns:a14="http://schemas.microsoft.com/office/drawing/2010/main">
        <mc:Choice Requires="a14">
          <p:sp>
            <p:nvSpPr>
              <p:cNvPr id="27" name="Rounded Rectangular Callout 26"/>
              <p:cNvSpPr/>
              <p:nvPr/>
            </p:nvSpPr>
            <p:spPr>
              <a:xfrm>
                <a:off x="3274746" y="4310744"/>
                <a:ext cx="1689141" cy="365760"/>
              </a:xfrm>
              <a:prstGeom prst="wedgeRoundRectCallout">
                <a:avLst>
                  <a:gd name="adj1" fmla="val -72548"/>
                  <a:gd name="adj2" fmla="val 60323"/>
                  <a:gd name="adj3" fmla="val 16667"/>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rPr>
                  <a:t>Base value </a:t>
                </a:r>
                <a14:m>
                  <m:oMath xmlns:m="http://schemas.openxmlformats.org/officeDocument/2006/math">
                    <m:sSub>
                      <m:sSubPr>
                        <m:ctrlPr>
                          <a:rPr lang="en-US" sz="2000" i="1" dirty="0" smtClean="0">
                            <a:solidFill>
                              <a:srgbClr val="C00000"/>
                            </a:solidFill>
                            <a:latin typeface="Cambria Math" panose="02040503050406030204" pitchFamily="18" charset="0"/>
                          </a:rPr>
                        </m:ctrlPr>
                      </m:sSubPr>
                      <m:e>
                        <m:r>
                          <a:rPr lang="en-US" sz="2000" b="0" i="1" dirty="0" smtClean="0">
                            <a:solidFill>
                              <a:srgbClr val="C00000"/>
                            </a:solidFill>
                            <a:latin typeface="Cambria Math" panose="02040503050406030204" pitchFamily="18" charset="0"/>
                          </a:rPr>
                          <m:t>𝑛</m:t>
                        </m:r>
                      </m:e>
                      <m:sub>
                        <m:r>
                          <a:rPr lang="en-US" sz="2000" b="0" i="1" dirty="0" smtClean="0">
                            <a:solidFill>
                              <a:srgbClr val="C00000"/>
                            </a:solidFill>
                            <a:latin typeface="Cambria Math" panose="02040503050406030204" pitchFamily="18" charset="0"/>
                          </a:rPr>
                          <m:t>0</m:t>
                        </m:r>
                      </m:sub>
                    </m:sSub>
                  </m:oMath>
                </a14:m>
                <a:endParaRPr lang="en-US" sz="2000" dirty="0">
                  <a:solidFill>
                    <a:srgbClr val="C00000"/>
                  </a:solidFill>
                </a:endParaRPr>
              </a:p>
            </p:txBody>
          </p:sp>
        </mc:Choice>
        <mc:Fallback xmlns="">
          <p:sp>
            <p:nvSpPr>
              <p:cNvPr id="27" name="Rounded Rectangular Callout 26"/>
              <p:cNvSpPr>
                <a:spLocks noRot="1" noChangeAspect="1" noMove="1" noResize="1" noEditPoints="1" noAdjustHandles="1" noChangeArrowheads="1" noChangeShapeType="1" noTextEdit="1"/>
              </p:cNvSpPr>
              <p:nvPr/>
            </p:nvSpPr>
            <p:spPr>
              <a:xfrm>
                <a:off x="3274746" y="4310744"/>
                <a:ext cx="1689141" cy="365760"/>
              </a:xfrm>
              <a:prstGeom prst="wedgeRoundRectCallout">
                <a:avLst>
                  <a:gd name="adj1" fmla="val -72548"/>
                  <a:gd name="adj2" fmla="val 60323"/>
                  <a:gd name="adj3" fmla="val 16667"/>
                </a:avLst>
              </a:prstGeom>
              <a:blipFill>
                <a:blip r:embed="rId3"/>
                <a:stretch>
                  <a:fillRect t="-8451" b="-16901"/>
                </a:stretch>
              </a:blipFill>
              <a:ln w="9525"/>
            </p:spPr>
            <p:txBody>
              <a:bodyPr/>
              <a:lstStyle/>
              <a:p>
                <a:r>
                  <a:rPr lang="en-US">
                    <a:noFill/>
                  </a:rPr>
                  <a:t> </a:t>
                </a:r>
              </a:p>
            </p:txBody>
          </p:sp>
        </mc:Fallback>
      </mc:AlternateContent>
      <p:cxnSp>
        <p:nvCxnSpPr>
          <p:cNvPr id="28" name="Straight Connector 27"/>
          <p:cNvCxnSpPr/>
          <p:nvPr/>
        </p:nvCxnSpPr>
        <p:spPr>
          <a:xfrm>
            <a:off x="2855856" y="3419708"/>
            <a:ext cx="12879" cy="1311707"/>
          </a:xfrm>
          <a:prstGeom prst="line">
            <a:avLst/>
          </a:prstGeom>
          <a:ln w="28575">
            <a:solidFill>
              <a:srgbClr val="424242"/>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7746274" y="1593669"/>
                <a:ext cx="2521131" cy="53557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14:m>
                  <m:oMathPara xmlns:m="http://schemas.openxmlformats.org/officeDocument/2006/math">
                    <m:oMathParaPr>
                      <m:jc m:val="centerGroup"/>
                    </m:oMathParaPr>
                    <m:oMath xmlns:m="http://schemas.openxmlformats.org/officeDocument/2006/math">
                      <m:r>
                        <a:rPr lang="en-US" sz="2400" b="1" i="1" dirty="0" smtClean="0">
                          <a:solidFill>
                            <a:schemeClr val="accent5"/>
                          </a:solidFill>
                          <a:latin typeface="Cambria Math" panose="02040503050406030204" pitchFamily="18" charset="0"/>
                        </a:rPr>
                        <m:t>𝒇</m:t>
                      </m:r>
                      <m:r>
                        <a:rPr lang="en-US" sz="2400" b="1" i="1" dirty="0" smtClean="0">
                          <a:solidFill>
                            <a:schemeClr val="accent5"/>
                          </a:solidFill>
                          <a:latin typeface="Cambria Math" panose="02040503050406030204" pitchFamily="18" charset="0"/>
                        </a:rPr>
                        <m:t>(</m:t>
                      </m:r>
                      <m:r>
                        <a:rPr lang="en-US" sz="2400" b="1" i="1" dirty="0" smtClean="0">
                          <a:solidFill>
                            <a:schemeClr val="accent5"/>
                          </a:solidFill>
                          <a:latin typeface="Cambria Math" panose="02040503050406030204" pitchFamily="18" charset="0"/>
                        </a:rPr>
                        <m:t>𝒏</m:t>
                      </m:r>
                      <m:r>
                        <a:rPr lang="en-US" sz="2400" b="1" i="1" dirty="0" smtClean="0">
                          <a:solidFill>
                            <a:schemeClr val="accent5"/>
                          </a:solidFill>
                          <a:latin typeface="Cambria Math" panose="02040503050406030204" pitchFamily="18" charset="0"/>
                        </a:rPr>
                        <m:t>) = </m:t>
                      </m:r>
                      <m:r>
                        <a:rPr lang="en-US" sz="2400" b="1" i="1" dirty="0" smtClean="0">
                          <a:solidFill>
                            <a:schemeClr val="accent5"/>
                          </a:solidFill>
                          <a:latin typeface="Cambria Math" panose="02040503050406030204" pitchFamily="18" charset="0"/>
                        </a:rPr>
                        <m:t>𝑶</m:t>
                      </m:r>
                      <m:r>
                        <a:rPr lang="en-US" sz="2400" b="1" i="1" dirty="0" smtClean="0">
                          <a:solidFill>
                            <a:schemeClr val="accent5"/>
                          </a:solidFill>
                          <a:latin typeface="Cambria Math" panose="02040503050406030204" pitchFamily="18" charset="0"/>
                        </a:rPr>
                        <m:t>(</m:t>
                      </m:r>
                      <m:r>
                        <a:rPr lang="en-US" sz="2400" b="1" i="1" dirty="0" smtClean="0">
                          <a:solidFill>
                            <a:schemeClr val="accent5"/>
                          </a:solidFill>
                          <a:latin typeface="Cambria Math" panose="02040503050406030204" pitchFamily="18" charset="0"/>
                        </a:rPr>
                        <m:t>𝒈</m:t>
                      </m:r>
                      <m:r>
                        <a:rPr lang="en-US" sz="2400" b="1" i="1" dirty="0" smtClean="0">
                          <a:solidFill>
                            <a:schemeClr val="accent5"/>
                          </a:solidFill>
                          <a:latin typeface="Cambria Math" panose="02040503050406030204" pitchFamily="18" charset="0"/>
                        </a:rPr>
                        <m:t>(</m:t>
                      </m:r>
                      <m:r>
                        <a:rPr lang="en-US" sz="2400" b="1" i="1" dirty="0" smtClean="0">
                          <a:solidFill>
                            <a:schemeClr val="accent5"/>
                          </a:solidFill>
                          <a:latin typeface="Cambria Math" panose="02040503050406030204" pitchFamily="18" charset="0"/>
                        </a:rPr>
                        <m:t>𝒏</m:t>
                      </m:r>
                      <m:r>
                        <a:rPr lang="en-US" sz="2400" b="1" i="1" dirty="0" smtClean="0">
                          <a:solidFill>
                            <a:schemeClr val="accent5"/>
                          </a:solidFill>
                          <a:latin typeface="Cambria Math" panose="02040503050406030204" pitchFamily="18" charset="0"/>
                        </a:rPr>
                        <m:t>))</m:t>
                      </m:r>
                    </m:oMath>
                  </m:oMathPara>
                </a14:m>
                <a:endParaRPr lang="en-US" sz="2400" b="1" dirty="0">
                  <a:solidFill>
                    <a:schemeClr val="accent5"/>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746274" y="1593669"/>
                <a:ext cx="2521131" cy="535577"/>
              </a:xfrm>
              <a:prstGeom prst="rect">
                <a:avLst/>
              </a:prstGeom>
              <a:blipFill>
                <a:blip r:embed="rId4"/>
                <a:stretch>
                  <a:fillRect l="-2169" b="-8889"/>
                </a:stretch>
              </a:blipFill>
              <a:ln>
                <a:solidFill>
                  <a:schemeClr val="accent5"/>
                </a:solidFill>
              </a:ln>
            </p:spPr>
            <p:txBody>
              <a:bodyPr/>
              <a:lstStyle/>
              <a:p>
                <a:r>
                  <a:rPr lang="en-US">
                    <a:noFill/>
                  </a:rPr>
                  <a:t> </a:t>
                </a:r>
              </a:p>
            </p:txBody>
          </p:sp>
        </mc:Fallback>
      </mc:AlternateContent>
    </p:spTree>
    <p:extLst>
      <p:ext uri="{BB962C8B-B14F-4D97-AF65-F5344CB8AC3E}">
        <p14:creationId xmlns:p14="http://schemas.microsoft.com/office/powerpoint/2010/main" val="148554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500"/>
                                        <p:tgtEl>
                                          <p:spTgt spid="28"/>
                                        </p:tgtEl>
                                      </p:cBhvr>
                                    </p:animEffect>
                                  </p:childTnLst>
                                </p:cTn>
                              </p:par>
                            </p:childTnLst>
                          </p:cTn>
                        </p:par>
                        <p:par>
                          <p:cTn id="41" fill="hold">
                            <p:stCondLst>
                              <p:cond delay="500"/>
                            </p:stCondLst>
                            <p:childTnLst>
                              <p:par>
                                <p:cTn id="42" presetID="6" presetClass="entr" presetSubtype="16"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circle(in)">
                                      <p:cBhvr>
                                        <p:cTn id="4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4" grpId="0"/>
      <p:bldP spid="25" grpId="0"/>
      <p:bldP spid="26" grpId="0"/>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Orders of Magnitude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163439503"/>
                  </p:ext>
                </p:extLst>
              </p:nvPr>
            </p:nvGraphicFramePr>
            <p:xfrm>
              <a:off x="877389" y="1714500"/>
              <a:ext cx="10437222" cy="3429000"/>
            </p:xfrm>
            <a:graphic>
              <a:graphicData uri="http://schemas.openxmlformats.org/drawingml/2006/table">
                <a:tbl>
                  <a:tblPr firstRow="1" bandRow="1">
                    <a:tableStyleId>{5C22544A-7EE6-4342-B048-85BDC9FD1C3A}</a:tableStyleId>
                  </a:tblPr>
                  <a:tblGrid>
                    <a:gridCol w="949907">
                      <a:extLst>
                        <a:ext uri="{9D8B030D-6E8A-4147-A177-3AD203B41FA5}">
                          <a16:colId xmlns:a16="http://schemas.microsoft.com/office/drawing/2014/main" val="4290887919"/>
                        </a:ext>
                      </a:extLst>
                    </a:gridCol>
                    <a:gridCol w="1099892">
                      <a:extLst>
                        <a:ext uri="{9D8B030D-6E8A-4147-A177-3AD203B41FA5}">
                          <a16:colId xmlns:a16="http://schemas.microsoft.com/office/drawing/2014/main" val="1575911806"/>
                        </a:ext>
                      </a:extLst>
                    </a:gridCol>
                    <a:gridCol w="1376226">
                      <a:extLst>
                        <a:ext uri="{9D8B030D-6E8A-4147-A177-3AD203B41FA5}">
                          <a16:colId xmlns:a16="http://schemas.microsoft.com/office/drawing/2014/main" val="2769260205"/>
                        </a:ext>
                      </a:extLst>
                    </a:gridCol>
                    <a:gridCol w="1547927">
                      <a:extLst>
                        <a:ext uri="{9D8B030D-6E8A-4147-A177-3AD203B41FA5}">
                          <a16:colId xmlns:a16="http://schemas.microsoft.com/office/drawing/2014/main" val="2024315581"/>
                        </a:ext>
                      </a:extLst>
                    </a:gridCol>
                    <a:gridCol w="1912147">
                      <a:extLst>
                        <a:ext uri="{9D8B030D-6E8A-4147-A177-3AD203B41FA5}">
                          <a16:colId xmlns:a16="http://schemas.microsoft.com/office/drawing/2014/main" val="1293002562"/>
                        </a:ext>
                      </a:extLst>
                    </a:gridCol>
                    <a:gridCol w="1886201">
                      <a:extLst>
                        <a:ext uri="{9D8B030D-6E8A-4147-A177-3AD203B41FA5}">
                          <a16:colId xmlns:a16="http://schemas.microsoft.com/office/drawing/2014/main" val="959502218"/>
                        </a:ext>
                      </a:extLst>
                    </a:gridCol>
                    <a:gridCol w="1664922">
                      <a:extLst>
                        <a:ext uri="{9D8B030D-6E8A-4147-A177-3AD203B41FA5}">
                          <a16:colId xmlns:a16="http://schemas.microsoft.com/office/drawing/2014/main" val="3111579742"/>
                        </a:ext>
                      </a:extLst>
                    </a:gridCol>
                  </a:tblGrid>
                  <a:tr h="685800">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𝒏</m:t>
                                </m:r>
                              </m:oMath>
                            </m:oMathPara>
                          </a14:m>
                          <a:endParaRPr lang="en-US" sz="2400" b="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2400" b="1" i="1" dirty="0" smtClean="0">
                                        <a:solidFill>
                                          <a:srgbClr val="A71160"/>
                                        </a:solidFill>
                                        <a:latin typeface="Cambria Math" panose="02040503050406030204" pitchFamily="18" charset="0"/>
                                      </a:rPr>
                                    </m:ctrlPr>
                                  </m:funcPr>
                                  <m:fName>
                                    <m:r>
                                      <a:rPr lang="en-US" sz="2400" b="1" i="1" dirty="0" smtClean="0">
                                        <a:solidFill>
                                          <a:srgbClr val="A71160"/>
                                        </a:solidFill>
                                        <a:latin typeface="Cambria Math" panose="02040503050406030204" pitchFamily="18" charset="0"/>
                                      </a:rPr>
                                      <m:t>𝒍𝒐𝒈</m:t>
                                    </m:r>
                                  </m:fName>
                                  <m:e>
                                    <m:r>
                                      <a:rPr lang="en-US" sz="2400" b="1" i="1" dirty="0" smtClean="0">
                                        <a:solidFill>
                                          <a:srgbClr val="A71160"/>
                                        </a:solidFill>
                                        <a:latin typeface="Cambria Math" panose="02040503050406030204" pitchFamily="18" charset="0"/>
                                      </a:rPr>
                                      <m:t>𝒏</m:t>
                                    </m:r>
                                  </m:e>
                                </m:func>
                              </m:oMath>
                            </m:oMathPara>
                          </a14:m>
                          <a:endParaRPr lang="en-US" sz="2400" b="1" i="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𝒏𝒍𝒐𝒈</m:t>
                                </m:r>
                                <m:r>
                                  <a:rPr lang="en-US" sz="2400" b="1" i="1" dirty="0" smtClean="0">
                                    <a:solidFill>
                                      <a:srgbClr val="A71160"/>
                                    </a:solidFill>
                                    <a:latin typeface="Cambria Math" panose="02040503050406030204" pitchFamily="18" charset="0"/>
                                  </a:rPr>
                                  <m:t> </m:t>
                                </m:r>
                                <m:r>
                                  <a:rPr lang="en-US" sz="2400" b="1" i="1" dirty="0" smtClean="0">
                                    <a:solidFill>
                                      <a:srgbClr val="A71160"/>
                                    </a:solidFill>
                                    <a:latin typeface="Cambria Math" panose="02040503050406030204" pitchFamily="18" charset="0"/>
                                  </a:rPr>
                                  <m:t>𝒏</m:t>
                                </m:r>
                              </m:oMath>
                            </m:oMathPara>
                          </a14:m>
                          <a:endParaRPr lang="en-US" sz="2400" b="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𝒏</m:t>
                                </m:r>
                                <m:r>
                                  <a:rPr lang="en-US" sz="2400" b="1" i="1" baseline="30000" dirty="0" smtClean="0">
                                    <a:solidFill>
                                      <a:srgbClr val="A71160"/>
                                    </a:solidFill>
                                    <a:latin typeface="Cambria Math" panose="02040503050406030204" pitchFamily="18" charset="0"/>
                                  </a:rPr>
                                  <m:t>𝟐</m:t>
                                </m:r>
                              </m:oMath>
                            </m:oMathPara>
                          </a14:m>
                          <a:endParaRPr lang="en-US" sz="2400" b="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𝒏</m:t>
                                </m:r>
                                <m:r>
                                  <a:rPr lang="en-US" sz="2400" b="1" i="1" baseline="30000" dirty="0" smtClean="0">
                                    <a:solidFill>
                                      <a:srgbClr val="A71160"/>
                                    </a:solidFill>
                                    <a:latin typeface="Cambria Math" panose="02040503050406030204" pitchFamily="18" charset="0"/>
                                  </a:rPr>
                                  <m:t>𝟑</m:t>
                                </m:r>
                              </m:oMath>
                            </m:oMathPara>
                          </a14:m>
                          <a:endParaRPr lang="en-US" sz="2400" b="1" baseline="30000"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𝟐</m:t>
                                </m:r>
                                <m:r>
                                  <a:rPr lang="en-US" sz="2400" b="1" i="1" baseline="30000" dirty="0" smtClean="0">
                                    <a:solidFill>
                                      <a:srgbClr val="A71160"/>
                                    </a:solidFill>
                                    <a:latin typeface="Cambria Math" panose="02040503050406030204" pitchFamily="18" charset="0"/>
                                  </a:rPr>
                                  <m:t>𝒏</m:t>
                                </m:r>
                              </m:oMath>
                            </m:oMathPara>
                          </a14:m>
                          <a:endParaRPr lang="en-US" sz="2400" b="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dirty="0">
                            <a:solidFill>
                              <a:srgbClr val="A71160"/>
                            </a:solidFill>
                          </a:endParaRPr>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971377043"/>
                      </a:ext>
                    </a:extLst>
                  </a:tr>
                  <a:tr h="396240">
                    <a:tc>
                      <a:txBody>
                        <a:bodyPr/>
                        <a:lstStyle/>
                        <a:p>
                          <a:pPr algn="ctr"/>
                          <a:r>
                            <a:rPr lang="en-US" sz="2400" b="0" i="0" dirty="0">
                              <a:solidFill>
                                <a:srgbClr val="424242"/>
                              </a:solidFill>
                              <a:latin typeface="+mn-lt"/>
                            </a:rPr>
                            <a:t>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2</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8</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16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64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16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24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850706830"/>
                      </a:ext>
                    </a:extLst>
                  </a:tr>
                  <a:tr h="370840">
                    <a:tc>
                      <a:txBody>
                        <a:bodyPr/>
                        <a:lstStyle/>
                        <a:p>
                          <a:pPr algn="ctr"/>
                          <a:r>
                            <a:rPr lang="en-US" sz="2400" b="0" i="0" dirty="0">
                              <a:solidFill>
                                <a:srgbClr val="424242"/>
                              </a:solidFill>
                              <a:latin typeface="+mn-lt"/>
                            </a:rPr>
                            <a:t>16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64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256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4096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65536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2.09 x 10</a:t>
                          </a:r>
                          <a:r>
                            <a:rPr lang="en-US" sz="2400" b="0" i="0" baseline="30000" dirty="0">
                              <a:solidFill>
                                <a:srgbClr val="424242"/>
                              </a:solidFill>
                              <a:latin typeface="+mn-lt"/>
                            </a:rPr>
                            <a:t>13</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786189439"/>
                      </a:ext>
                    </a:extLst>
                  </a:tr>
                  <a:tr h="370840">
                    <a:tc>
                      <a:txBody>
                        <a:bodyPr/>
                        <a:lstStyle/>
                        <a:p>
                          <a:pPr algn="ctr"/>
                          <a:r>
                            <a:rPr lang="en-US" sz="2400" b="0" i="0" dirty="0">
                              <a:solidFill>
                                <a:srgbClr val="424242"/>
                              </a:solidFill>
                              <a:latin typeface="+mn-lt"/>
                            </a:rPr>
                            <a:t>64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384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4096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262144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1.84 × 10</a:t>
                          </a:r>
                          <a:r>
                            <a:rPr lang="en-US" sz="2400" b="0" i="0" u="none" strike="noStrike" kern="1200" baseline="30000" dirty="0">
                              <a:solidFill>
                                <a:srgbClr val="424242"/>
                              </a:solidFill>
                              <a:latin typeface="+mn-lt"/>
                              <a:ea typeface="+mn-ea"/>
                              <a:cs typeface="+mn-cs"/>
                            </a:rPr>
                            <a:t>19</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baseline="0" dirty="0">
                              <a:solidFill>
                                <a:srgbClr val="424242"/>
                              </a:solidFill>
                              <a:latin typeface="+mn-lt"/>
                            </a:rPr>
                            <a:t>1.26 x 10</a:t>
                          </a:r>
                          <a:r>
                            <a:rPr lang="en-US" sz="2400" b="0" i="0" baseline="30000" dirty="0">
                              <a:solidFill>
                                <a:srgbClr val="424242"/>
                              </a:solidFill>
                              <a:latin typeface="+mn-lt"/>
                            </a:rPr>
                            <a:t>29</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194087353"/>
                      </a:ext>
                    </a:extLst>
                  </a:tr>
                  <a:tr h="370840">
                    <a:tc>
                      <a:txBody>
                        <a:bodyPr/>
                        <a:lstStyle/>
                        <a:p>
                          <a:pPr algn="ctr"/>
                          <a:r>
                            <a:rPr lang="en-US" sz="2400" b="0" i="0" dirty="0">
                              <a:solidFill>
                                <a:srgbClr val="424242"/>
                              </a:solidFill>
                              <a:latin typeface="+mn-lt"/>
                            </a:rPr>
                            <a:t>256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8</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2048</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65536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16777216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1.15 × 10</a:t>
                          </a:r>
                          <a:r>
                            <a:rPr lang="en-US" sz="2400" b="0" i="0" u="none" strike="noStrike" kern="1200" baseline="30000" dirty="0">
                              <a:solidFill>
                                <a:srgbClr val="424242"/>
                              </a:solidFill>
                              <a:latin typeface="+mn-lt"/>
                              <a:ea typeface="+mn-ea"/>
                              <a:cs typeface="+mn-cs"/>
                            </a:rPr>
                            <a:t>77</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0" i="0" baseline="0" smtClean="0">
                                    <a:solidFill>
                                      <a:srgbClr val="424242"/>
                                    </a:solidFill>
                                    <a:latin typeface="Cambria Math" panose="02040503050406030204" pitchFamily="18" charset="0"/>
                                    <a:ea typeface="Cambria Math" panose="02040503050406030204" pitchFamily="18" charset="0"/>
                                  </a:rPr>
                                  <m:t>∞</m:t>
                                </m:r>
                              </m:oMath>
                            </m:oMathPara>
                          </a14:m>
                          <a:endParaRPr lang="en-US" sz="2400" b="0" i="0" baseline="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583190873"/>
                      </a:ext>
                    </a:extLst>
                  </a:tr>
                  <a:tr h="370840">
                    <a:tc>
                      <a:txBody>
                        <a:bodyPr/>
                        <a:lstStyle/>
                        <a:p>
                          <a:pPr algn="ctr"/>
                          <a:r>
                            <a:rPr lang="en-US" sz="2400" b="0" i="0" dirty="0">
                              <a:solidFill>
                                <a:srgbClr val="424242"/>
                              </a:solidFill>
                              <a:latin typeface="+mn-lt"/>
                            </a:rPr>
                            <a:t>1024</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10</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10240</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1048576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1.07 × 10</a:t>
                          </a:r>
                          <a:r>
                            <a:rPr lang="en-US" sz="2400" b="0" i="0" u="none" strike="noStrike" kern="1200" baseline="30000" dirty="0">
                              <a:solidFill>
                                <a:srgbClr val="424242"/>
                              </a:solidFill>
                              <a:latin typeface="+mn-lt"/>
                              <a:ea typeface="+mn-ea"/>
                              <a:cs typeface="+mn-cs"/>
                            </a:rPr>
                            <a:t>9</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1.79 × 10</a:t>
                          </a:r>
                          <a:r>
                            <a:rPr lang="en-US" sz="2400" b="0" i="0" u="none" strike="noStrike" kern="1200" baseline="30000" dirty="0">
                              <a:solidFill>
                                <a:srgbClr val="424242"/>
                              </a:solidFill>
                              <a:latin typeface="+mn-lt"/>
                              <a:ea typeface="+mn-ea"/>
                              <a:cs typeface="+mn-cs"/>
                            </a:rPr>
                            <a:t>308</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baseline="0" smtClean="0">
                                    <a:solidFill>
                                      <a:srgbClr val="424242"/>
                                    </a:solidFill>
                                    <a:latin typeface="Cambria Math" panose="02040503050406030204" pitchFamily="18" charset="0"/>
                                    <a:ea typeface="Cambria Math" panose="02040503050406030204" pitchFamily="18" charset="0"/>
                                  </a:rPr>
                                  <m:t>∞</m:t>
                                </m:r>
                              </m:oMath>
                            </m:oMathPara>
                          </a14:m>
                          <a:endParaRPr lang="en-US" sz="2400" b="0" i="0" baseline="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820578997"/>
                      </a:ext>
                    </a:extLst>
                  </a:tr>
                  <a:tr h="370840">
                    <a:tc>
                      <a:txBody>
                        <a:bodyPr/>
                        <a:lstStyle/>
                        <a:p>
                          <a:pPr algn="ctr"/>
                          <a:r>
                            <a:rPr lang="en-US" sz="2400" b="0" i="0" dirty="0">
                              <a:solidFill>
                                <a:srgbClr val="424242"/>
                              </a:solidFill>
                              <a:latin typeface="+mn-lt"/>
                            </a:rPr>
                            <a:t>4096</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12</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a:solidFill>
                                <a:srgbClr val="424242"/>
                              </a:solidFill>
                              <a:latin typeface="+mn-lt"/>
                            </a:rPr>
                            <a:t>49152</a:t>
                          </a: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16777216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6.87 × 10</a:t>
                          </a:r>
                          <a:r>
                            <a:rPr lang="en-US" sz="2400" b="0" i="0" u="none" strike="noStrike" kern="1200" baseline="30000" dirty="0">
                              <a:solidFill>
                                <a:srgbClr val="424242"/>
                              </a:solidFill>
                              <a:latin typeface="+mn-lt"/>
                              <a:ea typeface="+mn-ea"/>
                              <a:cs typeface="+mn-cs"/>
                            </a:rPr>
                            <a:t>10</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a:solidFill>
                                <a:srgbClr val="424242"/>
                              </a:solidFill>
                              <a:latin typeface="+mn-lt"/>
                              <a:ea typeface="+mn-ea"/>
                              <a:cs typeface="+mn-cs"/>
                            </a:rPr>
                            <a:t>10</a:t>
                          </a:r>
                          <a:r>
                            <a:rPr lang="en-US" sz="2400" b="0" i="0" u="none" strike="noStrike" kern="1200" baseline="30000" dirty="0">
                              <a:solidFill>
                                <a:srgbClr val="424242"/>
                              </a:solidFill>
                              <a:latin typeface="+mn-lt"/>
                              <a:ea typeface="+mn-ea"/>
                              <a:cs typeface="+mn-cs"/>
                            </a:rPr>
                            <a:t>1233</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0" baseline="0" smtClean="0">
                                    <a:solidFill>
                                      <a:srgbClr val="424242"/>
                                    </a:solidFill>
                                    <a:latin typeface="Cambria Math" panose="02040503050406030204" pitchFamily="18" charset="0"/>
                                    <a:ea typeface="Cambria Math" panose="02040503050406030204" pitchFamily="18" charset="0"/>
                                  </a:rPr>
                                  <m:t>∞</m:t>
                                </m:r>
                              </m:oMath>
                            </m:oMathPara>
                          </a14:m>
                          <a:endParaRPr lang="en-US" sz="2400" b="0" i="0" baseline="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918449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163439503"/>
                  </p:ext>
                </p:extLst>
              </p:nvPr>
            </p:nvGraphicFramePr>
            <p:xfrm>
              <a:off x="877389" y="1714500"/>
              <a:ext cx="10437222" cy="3429000"/>
            </p:xfrm>
            <a:graphic>
              <a:graphicData uri="http://schemas.openxmlformats.org/drawingml/2006/table">
                <a:tbl>
                  <a:tblPr firstRow="1" bandRow="1">
                    <a:tableStyleId>{5C22544A-7EE6-4342-B048-85BDC9FD1C3A}</a:tableStyleId>
                  </a:tblPr>
                  <a:tblGrid>
                    <a:gridCol w="949907">
                      <a:extLst>
                        <a:ext uri="{9D8B030D-6E8A-4147-A177-3AD203B41FA5}">
                          <a16:colId xmlns:a16="http://schemas.microsoft.com/office/drawing/2014/main" val="4290887919"/>
                        </a:ext>
                      </a:extLst>
                    </a:gridCol>
                    <a:gridCol w="1099892">
                      <a:extLst>
                        <a:ext uri="{9D8B030D-6E8A-4147-A177-3AD203B41FA5}">
                          <a16:colId xmlns:a16="http://schemas.microsoft.com/office/drawing/2014/main" val="1575911806"/>
                        </a:ext>
                      </a:extLst>
                    </a:gridCol>
                    <a:gridCol w="1376226">
                      <a:extLst>
                        <a:ext uri="{9D8B030D-6E8A-4147-A177-3AD203B41FA5}">
                          <a16:colId xmlns:a16="http://schemas.microsoft.com/office/drawing/2014/main" val="2769260205"/>
                        </a:ext>
                      </a:extLst>
                    </a:gridCol>
                    <a:gridCol w="1547927">
                      <a:extLst>
                        <a:ext uri="{9D8B030D-6E8A-4147-A177-3AD203B41FA5}">
                          <a16:colId xmlns:a16="http://schemas.microsoft.com/office/drawing/2014/main" val="2024315581"/>
                        </a:ext>
                      </a:extLst>
                    </a:gridCol>
                    <a:gridCol w="1912147">
                      <a:extLst>
                        <a:ext uri="{9D8B030D-6E8A-4147-A177-3AD203B41FA5}">
                          <a16:colId xmlns:a16="http://schemas.microsoft.com/office/drawing/2014/main" val="1293002562"/>
                        </a:ext>
                      </a:extLst>
                    </a:gridCol>
                    <a:gridCol w="1886201">
                      <a:extLst>
                        <a:ext uri="{9D8B030D-6E8A-4147-A177-3AD203B41FA5}">
                          <a16:colId xmlns:a16="http://schemas.microsoft.com/office/drawing/2014/main" val="959502218"/>
                        </a:ext>
                      </a:extLst>
                    </a:gridCol>
                    <a:gridCol w="1664922">
                      <a:extLst>
                        <a:ext uri="{9D8B030D-6E8A-4147-A177-3AD203B41FA5}">
                          <a16:colId xmlns:a16="http://schemas.microsoft.com/office/drawing/2014/main" val="3111579742"/>
                        </a:ext>
                      </a:extLst>
                    </a:gridCol>
                  </a:tblGrid>
                  <a:tr h="685800">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641" t="-885" r="-1000000"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86740" t="-885" r="-761878"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149558" t="-885" r="-510177"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222047" t="-885" r="-353937"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260510" t="-885" r="-186306"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365161" t="-885" r="-88710" b="-419469"/>
                          </a:stretch>
                        </a:blipFill>
                      </a:tcPr>
                    </a:tc>
                    <a:tc>
                      <a:txBody>
                        <a:bodyPr/>
                        <a:lstStyle/>
                        <a:p>
                          <a:endParaRPr lang="en-US"/>
                        </a:p>
                      </a:txBody>
                      <a:tcPr anchor="ct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528205" t="-885" r="-733" b="-419469"/>
                          </a:stretch>
                        </a:blipFill>
                      </a:tcPr>
                    </a:tc>
                    <a:extLst>
                      <a:ext uri="{0D108BD9-81ED-4DB2-BD59-A6C34878D82A}">
                        <a16:rowId xmlns:a16="http://schemas.microsoft.com/office/drawing/2014/main" val="971377043"/>
                      </a:ext>
                    </a:extLst>
                  </a:tr>
                  <a:tr h="457200">
                    <a:tc>
                      <a:txBody>
                        <a:bodyPr/>
                        <a:lstStyle/>
                        <a:p>
                          <a:pPr algn="ctr"/>
                          <a:r>
                            <a:rPr lang="en-US" sz="2400" b="0" i="0" dirty="0" smtClean="0">
                              <a:solidFill>
                                <a:srgbClr val="424242"/>
                              </a:solidFill>
                              <a:latin typeface="+mn-lt"/>
                            </a:rPr>
                            <a:t>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2</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8</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64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24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850706830"/>
                      </a:ext>
                    </a:extLst>
                  </a:tr>
                  <a:tr h="457200">
                    <a:tc>
                      <a:txBody>
                        <a:bodyPr/>
                        <a:lstStyle/>
                        <a:p>
                          <a:pPr algn="ctr"/>
                          <a:r>
                            <a:rPr lang="en-US" sz="2400" b="0" i="0" dirty="0" smtClean="0">
                              <a:solidFill>
                                <a:srgbClr val="424242"/>
                              </a:solidFill>
                              <a:latin typeface="+mn-lt"/>
                            </a:rPr>
                            <a:t>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64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256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4096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65536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2.09 x 10</a:t>
                          </a:r>
                          <a:r>
                            <a:rPr lang="en-US" sz="2400" b="0" i="0" baseline="30000" dirty="0" smtClean="0">
                              <a:solidFill>
                                <a:srgbClr val="424242"/>
                              </a:solidFill>
                              <a:latin typeface="+mn-lt"/>
                            </a:rPr>
                            <a:t>13</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786189439"/>
                      </a:ext>
                    </a:extLst>
                  </a:tr>
                  <a:tr h="457200">
                    <a:tc>
                      <a:txBody>
                        <a:bodyPr/>
                        <a:lstStyle/>
                        <a:p>
                          <a:pPr algn="ctr"/>
                          <a:r>
                            <a:rPr lang="en-US" sz="2400" b="0" i="0" dirty="0" smtClean="0">
                              <a:solidFill>
                                <a:srgbClr val="424242"/>
                              </a:solidFill>
                              <a:latin typeface="+mn-lt"/>
                            </a:rPr>
                            <a:t>64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384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4096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262144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1.84 × 10</a:t>
                          </a:r>
                          <a:r>
                            <a:rPr lang="en-US" sz="2400" b="0" i="0" u="none" strike="noStrike" kern="1200" baseline="30000" dirty="0" smtClean="0">
                              <a:solidFill>
                                <a:srgbClr val="424242"/>
                              </a:solidFill>
                              <a:latin typeface="+mn-lt"/>
                              <a:ea typeface="+mn-ea"/>
                              <a:cs typeface="+mn-cs"/>
                            </a:rPr>
                            <a:t>19</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baseline="0" dirty="0" smtClean="0">
                              <a:solidFill>
                                <a:srgbClr val="424242"/>
                              </a:solidFill>
                              <a:latin typeface="+mn-lt"/>
                            </a:rPr>
                            <a:t>1.26 x 10</a:t>
                          </a:r>
                          <a:r>
                            <a:rPr lang="en-US" sz="2400" b="0" i="0" baseline="30000" dirty="0" smtClean="0">
                              <a:solidFill>
                                <a:srgbClr val="424242"/>
                              </a:solidFill>
                              <a:latin typeface="+mn-lt"/>
                            </a:rPr>
                            <a:t>29</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194087353"/>
                      </a:ext>
                    </a:extLst>
                  </a:tr>
                  <a:tr h="457200">
                    <a:tc>
                      <a:txBody>
                        <a:bodyPr/>
                        <a:lstStyle/>
                        <a:p>
                          <a:pPr algn="ctr"/>
                          <a:r>
                            <a:rPr lang="en-US" sz="2400" b="0" i="0" dirty="0" smtClean="0">
                              <a:solidFill>
                                <a:srgbClr val="424242"/>
                              </a:solidFill>
                              <a:latin typeface="+mn-lt"/>
                            </a:rPr>
                            <a:t>256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8</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2048</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65536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16777216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1.15 × 10</a:t>
                          </a:r>
                          <a:r>
                            <a:rPr lang="en-US" sz="2400" b="0" i="0" u="none" strike="noStrike" kern="1200" baseline="30000" dirty="0" smtClean="0">
                              <a:solidFill>
                                <a:srgbClr val="424242"/>
                              </a:solidFill>
                              <a:latin typeface="+mn-lt"/>
                              <a:ea typeface="+mn-ea"/>
                              <a:cs typeface="+mn-cs"/>
                            </a:rPr>
                            <a:t>77</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endParaRPr lang="en-US"/>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528205" t="-452000" r="-733" b="-232000"/>
                          </a:stretch>
                        </a:blipFill>
                      </a:tcPr>
                    </a:tc>
                    <a:extLst>
                      <a:ext uri="{0D108BD9-81ED-4DB2-BD59-A6C34878D82A}">
                        <a16:rowId xmlns:a16="http://schemas.microsoft.com/office/drawing/2014/main" val="2583190873"/>
                      </a:ext>
                    </a:extLst>
                  </a:tr>
                  <a:tr h="457200">
                    <a:tc>
                      <a:txBody>
                        <a:bodyPr/>
                        <a:lstStyle/>
                        <a:p>
                          <a:pPr algn="ctr"/>
                          <a:r>
                            <a:rPr lang="en-US" sz="2400" b="0" i="0" dirty="0" smtClean="0">
                              <a:solidFill>
                                <a:srgbClr val="424242"/>
                              </a:solidFill>
                              <a:latin typeface="+mn-lt"/>
                            </a:rPr>
                            <a:t>1024</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10</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10240</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1048576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1.07 × 10</a:t>
                          </a:r>
                          <a:r>
                            <a:rPr lang="en-US" sz="2400" b="0" i="0" u="none" strike="noStrike" kern="1200" baseline="30000" dirty="0" smtClean="0">
                              <a:solidFill>
                                <a:srgbClr val="424242"/>
                              </a:solidFill>
                              <a:latin typeface="+mn-lt"/>
                              <a:ea typeface="+mn-ea"/>
                              <a:cs typeface="+mn-cs"/>
                            </a:rPr>
                            <a:t>9</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1.79 × 10</a:t>
                          </a:r>
                          <a:r>
                            <a:rPr lang="en-US" sz="2400" b="0" i="0" u="none" strike="noStrike" kern="1200" baseline="30000" dirty="0" smtClean="0">
                              <a:solidFill>
                                <a:srgbClr val="424242"/>
                              </a:solidFill>
                              <a:latin typeface="+mn-lt"/>
                              <a:ea typeface="+mn-ea"/>
                              <a:cs typeface="+mn-cs"/>
                            </a:rPr>
                            <a:t>308</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endParaRPr lang="en-US"/>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528205" t="-552000" r="-733" b="-132000"/>
                          </a:stretch>
                        </a:blipFill>
                      </a:tcPr>
                    </a:tc>
                    <a:extLst>
                      <a:ext uri="{0D108BD9-81ED-4DB2-BD59-A6C34878D82A}">
                        <a16:rowId xmlns:a16="http://schemas.microsoft.com/office/drawing/2014/main" val="820578997"/>
                      </a:ext>
                    </a:extLst>
                  </a:tr>
                  <a:tr h="457200">
                    <a:tc>
                      <a:txBody>
                        <a:bodyPr/>
                        <a:lstStyle/>
                        <a:p>
                          <a:pPr algn="ctr"/>
                          <a:r>
                            <a:rPr lang="en-US" sz="2400" b="0" i="0" dirty="0" smtClean="0">
                              <a:solidFill>
                                <a:srgbClr val="424242"/>
                              </a:solidFill>
                              <a:latin typeface="+mn-lt"/>
                            </a:rPr>
                            <a:t>4096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12</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dirty="0" smtClean="0">
                              <a:solidFill>
                                <a:srgbClr val="424242"/>
                              </a:solidFill>
                              <a:latin typeface="+mn-lt"/>
                            </a:rPr>
                            <a:t>49152</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16777216</a:t>
                          </a:r>
                          <a:endParaRPr lang="en-US" sz="2400" b="0" i="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6.87 × 10</a:t>
                          </a:r>
                          <a:r>
                            <a:rPr lang="en-US" sz="2400" b="0" i="0" u="none" strike="noStrike" kern="1200" baseline="30000" dirty="0" smtClean="0">
                              <a:solidFill>
                                <a:srgbClr val="424242"/>
                              </a:solidFill>
                              <a:latin typeface="+mn-lt"/>
                              <a:ea typeface="+mn-ea"/>
                              <a:cs typeface="+mn-cs"/>
                            </a:rPr>
                            <a:t>10</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pPr algn="ctr"/>
                          <a:r>
                            <a:rPr lang="en-US" sz="2400" b="0" i="0" u="none" strike="noStrike" kern="1200" baseline="0" dirty="0" smtClean="0">
                              <a:solidFill>
                                <a:srgbClr val="424242"/>
                              </a:solidFill>
                              <a:latin typeface="+mn-lt"/>
                              <a:ea typeface="+mn-ea"/>
                              <a:cs typeface="+mn-cs"/>
                            </a:rPr>
                            <a:t>10</a:t>
                          </a:r>
                          <a:r>
                            <a:rPr lang="en-US" sz="2400" b="0" i="0" u="none" strike="noStrike" kern="1200" baseline="30000" dirty="0" smtClean="0">
                              <a:solidFill>
                                <a:srgbClr val="424242"/>
                              </a:solidFill>
                              <a:latin typeface="+mn-lt"/>
                              <a:ea typeface="+mn-ea"/>
                              <a:cs typeface="+mn-cs"/>
                            </a:rPr>
                            <a:t>1233</a:t>
                          </a:r>
                          <a:endParaRPr lang="en-US" sz="2400" b="0" i="0" baseline="30000" dirty="0">
                            <a:solidFill>
                              <a:srgbClr val="424242"/>
                            </a:solidFill>
                            <a:latin typeface="+mn-lt"/>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noFill/>
                      </a:tcPr>
                    </a:tc>
                    <a:tc>
                      <a:txBody>
                        <a:bodyPr/>
                        <a:lstStyle/>
                        <a:p>
                          <a:endParaRPr lang="en-US"/>
                        </a:p>
                      </a:txBody>
                      <a:tcPr>
                        <a:lnL w="12700" cap="flat" cmpd="sng" algn="ctr">
                          <a:solidFill>
                            <a:schemeClr val="accent6">
                              <a:lumMod val="40000"/>
                              <a:lumOff val="60000"/>
                            </a:schemeClr>
                          </a:solid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blipFill>
                          <a:blip r:embed="rId2"/>
                          <a:stretch>
                            <a:fillRect l="-528205" t="-652000" r="-733" b="-32000"/>
                          </a:stretch>
                        </a:blipFill>
                      </a:tcPr>
                    </a:tc>
                    <a:extLst>
                      <a:ext uri="{0D108BD9-81ED-4DB2-BD59-A6C34878D82A}">
                        <a16:rowId xmlns:a16="http://schemas.microsoft.com/office/drawing/2014/main" val="1091844904"/>
                      </a:ext>
                    </a:extLst>
                  </a:tr>
                </a:tbl>
              </a:graphicData>
            </a:graphic>
          </p:graphicFrame>
        </mc:Fallback>
      </mc:AlternateContent>
      <p:sp>
        <p:nvSpPr>
          <p:cNvPr id="6" name="Rounded Rectangle 5"/>
          <p:cNvSpPr/>
          <p:nvPr/>
        </p:nvSpPr>
        <p:spPr>
          <a:xfrm>
            <a:off x="955767" y="2898947"/>
            <a:ext cx="10278289" cy="381000"/>
          </a:xfrm>
          <a:prstGeom prst="roundRect">
            <a:avLst/>
          </a:prstGeom>
          <a:solidFill>
            <a:schemeClr val="accent2">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of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Arrange the given notations in the increasing order of their values.</a:t>
                </a:r>
              </a:p>
              <a:p>
                <a:endParaRPr lang="en-US" dirty="0"/>
              </a:p>
              <a:p>
                <a:endParaRPr lang="en-US" dirty="0"/>
              </a:p>
              <a:p>
                <a:endParaRPr lang="en-US" dirty="0"/>
              </a:p>
              <a:p>
                <a:r>
                  <a:rPr lang="en-US" dirty="0"/>
                  <a:t>For each of the following pairs of functions, either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is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is </a:t>
                </a:r>
                <a14:m>
                  <m:oMath xmlns:m="http://schemas.openxmlformats.org/officeDocument/2006/math">
                    <m:r>
                      <a:rPr lang="en-US" i="1" dirty="0">
                        <a:latin typeface="Cambria Math" panose="02040503050406030204" pitchFamily="18" charset="0"/>
                      </a:rPr>
                      <m:t>Ω(</m:t>
                    </m:r>
                    <m:r>
                      <a:rPr lang="en-US" i="1" dirty="0">
                        <a:latin typeface="Cambria Math" panose="02040503050406030204" pitchFamily="18" charset="0"/>
                      </a:rPr>
                      <m:t>𝑔</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or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θ</m:t>
                    </m:r>
                    <m:r>
                      <a:rPr lang="en-US" i="1" dirty="0">
                        <a:latin typeface="Cambria Math" panose="02040503050406030204" pitchFamily="18" charset="0"/>
                      </a:rPr>
                      <m:t>(</m:t>
                    </m:r>
                    <m:r>
                      <a:rPr lang="en-US" i="1" dirty="0">
                        <a:latin typeface="Cambria Math" panose="02040503050406030204" pitchFamily="18" charset="0"/>
                      </a:rPr>
                      <m:t>𝑔</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oMath>
                </a14:m>
                <a:r>
                  <a:rPr lang="en-US" dirty="0"/>
                  <a:t>. Determine which relationship is correct.</a:t>
                </a:r>
              </a:p>
              <a:p>
                <a:endParaRPr lang="en-US" dirty="0"/>
              </a:p>
              <a:p>
                <a:pPr marL="457200" indent="-457200">
                  <a:buFont typeface="+mj-lt"/>
                  <a:buAutoNum type="arabicPeriod"/>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12999085"/>
                  </p:ext>
                </p:extLst>
              </p:nvPr>
            </p:nvGraphicFramePr>
            <p:xfrm>
              <a:off x="434922" y="1436913"/>
              <a:ext cx="11204085" cy="461264"/>
            </p:xfrm>
            <a:graphic>
              <a:graphicData uri="http://schemas.openxmlformats.org/drawingml/2006/table">
                <a:tbl>
                  <a:tblPr firstRow="1" bandRow="1">
                    <a:tableStyleId>{5C22544A-7EE6-4342-B048-85BDC9FD1C3A}</a:tableStyleId>
                  </a:tblPr>
                  <a:tblGrid>
                    <a:gridCol w="678662">
                      <a:extLst>
                        <a:ext uri="{9D8B030D-6E8A-4147-A177-3AD203B41FA5}">
                          <a16:colId xmlns:a16="http://schemas.microsoft.com/office/drawing/2014/main" val="3352586213"/>
                        </a:ext>
                      </a:extLst>
                    </a:gridCol>
                    <a:gridCol w="678662">
                      <a:extLst>
                        <a:ext uri="{9D8B030D-6E8A-4147-A177-3AD203B41FA5}">
                          <a16:colId xmlns:a16="http://schemas.microsoft.com/office/drawing/2014/main" val="2709402537"/>
                        </a:ext>
                      </a:extLst>
                    </a:gridCol>
                    <a:gridCol w="1007575">
                      <a:extLst>
                        <a:ext uri="{9D8B030D-6E8A-4147-A177-3AD203B41FA5}">
                          <a16:colId xmlns:a16="http://schemas.microsoft.com/office/drawing/2014/main" val="3252694521"/>
                        </a:ext>
                      </a:extLst>
                    </a:gridCol>
                    <a:gridCol w="641185">
                      <a:extLst>
                        <a:ext uri="{9D8B030D-6E8A-4147-A177-3AD203B41FA5}">
                          <a16:colId xmlns:a16="http://schemas.microsoft.com/office/drawing/2014/main" val="3776547894"/>
                        </a:ext>
                      </a:extLst>
                    </a:gridCol>
                    <a:gridCol w="824379">
                      <a:extLst>
                        <a:ext uri="{9D8B030D-6E8A-4147-A177-3AD203B41FA5}">
                          <a16:colId xmlns:a16="http://schemas.microsoft.com/office/drawing/2014/main" val="3777864780"/>
                        </a:ext>
                      </a:extLst>
                    </a:gridCol>
                    <a:gridCol w="1233792">
                      <a:extLst>
                        <a:ext uri="{9D8B030D-6E8A-4147-A177-3AD203B41FA5}">
                          <a16:colId xmlns:a16="http://schemas.microsoft.com/office/drawing/2014/main" val="1140023161"/>
                        </a:ext>
                      </a:extLst>
                    </a:gridCol>
                    <a:gridCol w="506567">
                      <a:extLst>
                        <a:ext uri="{9D8B030D-6E8A-4147-A177-3AD203B41FA5}">
                          <a16:colId xmlns:a16="http://schemas.microsoft.com/office/drawing/2014/main" val="1292681857"/>
                        </a:ext>
                      </a:extLst>
                    </a:gridCol>
                    <a:gridCol w="1570020">
                      <a:extLst>
                        <a:ext uri="{9D8B030D-6E8A-4147-A177-3AD203B41FA5}">
                          <a16:colId xmlns:a16="http://schemas.microsoft.com/office/drawing/2014/main" val="3091747945"/>
                        </a:ext>
                      </a:extLst>
                    </a:gridCol>
                    <a:gridCol w="554769">
                      <a:extLst>
                        <a:ext uri="{9D8B030D-6E8A-4147-A177-3AD203B41FA5}">
                          <a16:colId xmlns:a16="http://schemas.microsoft.com/office/drawing/2014/main" val="2450183584"/>
                        </a:ext>
                      </a:extLst>
                    </a:gridCol>
                    <a:gridCol w="1081134">
                      <a:extLst>
                        <a:ext uri="{9D8B030D-6E8A-4147-A177-3AD203B41FA5}">
                          <a16:colId xmlns:a16="http://schemas.microsoft.com/office/drawing/2014/main" val="2584789204"/>
                        </a:ext>
                      </a:extLst>
                    </a:gridCol>
                    <a:gridCol w="732783">
                      <a:extLst>
                        <a:ext uri="{9D8B030D-6E8A-4147-A177-3AD203B41FA5}">
                          <a16:colId xmlns:a16="http://schemas.microsoft.com/office/drawing/2014/main" val="4265400761"/>
                        </a:ext>
                      </a:extLst>
                    </a:gridCol>
                    <a:gridCol w="1099173">
                      <a:extLst>
                        <a:ext uri="{9D8B030D-6E8A-4147-A177-3AD203B41FA5}">
                          <a16:colId xmlns:a16="http://schemas.microsoft.com/office/drawing/2014/main" val="3390434344"/>
                        </a:ext>
                      </a:extLst>
                    </a:gridCol>
                    <a:gridCol w="595384">
                      <a:extLst>
                        <a:ext uri="{9D8B030D-6E8A-4147-A177-3AD203B41FA5}">
                          <a16:colId xmlns:a16="http://schemas.microsoft.com/office/drawing/2014/main" val="3330790999"/>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1.</a:t>
                          </a:r>
                        </a:p>
                      </a:txBody>
                      <a:tcPr>
                        <a:lnL w="12700" cap="flat" cmpd="sng" algn="ctr">
                          <a:solidFill>
                            <a:schemeClr val="accent6">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𝑛𝑙𝑜𝑔𝑛</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2</m:t>
                                </m:r>
                                <m:r>
                                  <a:rPr lang="en-US" sz="2400" b="0" i="1" baseline="30000" dirty="0" smtClean="0">
                                    <a:solidFill>
                                      <a:schemeClr val="tx1"/>
                                    </a:solidFill>
                                    <a:latin typeface="Cambria Math" panose="02040503050406030204" pitchFamily="18" charset="0"/>
                                  </a:rPr>
                                  <m:t>𝑛</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𝑙𝑜𝑔𝑛</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2400" b="0" i="1" dirty="0" smtClean="0">
                                        <a:solidFill>
                                          <a:schemeClr val="tx1"/>
                                        </a:solidFill>
                                        <a:latin typeface="Cambria Math" panose="02040503050406030204" pitchFamily="18" charset="0"/>
                                      </a:rPr>
                                    </m:ctrlPr>
                                  </m:radPr>
                                  <m:deg/>
                                  <m:e>
                                    <m:r>
                                      <a:rPr lang="en-US" sz="2400" b="0" i="1" dirty="0" smtClean="0">
                                        <a:solidFill>
                                          <a:schemeClr val="tx1"/>
                                        </a:solidFill>
                                        <a:latin typeface="Cambria Math" panose="02040503050406030204" pitchFamily="18" charset="0"/>
                                      </a:rPr>
                                      <m:t>𝑛</m:t>
                                    </m:r>
                                  </m:e>
                                </m:rad>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𝑒</m:t>
                                </m:r>
                                <m:r>
                                  <a:rPr lang="en-US" sz="2400" b="0" i="1" baseline="30000" dirty="0" err="1" smtClean="0">
                                    <a:solidFill>
                                      <a:schemeClr val="tx1"/>
                                    </a:solidFill>
                                    <a:latin typeface="Cambria Math" panose="02040503050406030204" pitchFamily="18" charset="0"/>
                                  </a:rPr>
                                  <m:t>𝑛</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baseline="30000" dirty="0" smtClean="0">
                                    <a:solidFill>
                                      <a:schemeClr val="tx1"/>
                                    </a:solidFill>
                                    <a:latin typeface="Cambria Math" panose="02040503050406030204" pitchFamily="18" charset="0"/>
                                  </a:rPr>
                                  <m:t>2</m:t>
                                </m:r>
                                <m:r>
                                  <a:rPr lang="en-US" sz="2400" b="0" i="1" baseline="0" dirty="0" smtClean="0">
                                    <a:solidFill>
                                      <a:schemeClr val="tx1"/>
                                    </a:solidFill>
                                    <a:latin typeface="Cambria Math" panose="02040503050406030204" pitchFamily="18" charset="0"/>
                                  </a:rPr>
                                  <m:t>+</m:t>
                                </m:r>
                                <m:r>
                                  <a:rPr lang="en-US" sz="2400" b="0" i="1" baseline="0" dirty="0" smtClean="0">
                                    <a:solidFill>
                                      <a:schemeClr val="tx1"/>
                                    </a:solidFill>
                                    <a:latin typeface="Cambria Math" panose="02040503050406030204" pitchFamily="18" charset="0"/>
                                  </a:rPr>
                                  <m:t>𝑙𝑜𝑔𝑛</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baseline="30000" dirty="0" smtClean="0">
                                    <a:solidFill>
                                      <a:schemeClr val="tx1"/>
                                    </a:solidFill>
                                    <a:latin typeface="Cambria Math" panose="02040503050406030204" pitchFamily="18" charset="0"/>
                                  </a:rPr>
                                  <m:t>2 </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𝑙𝑜𝑔𝑙𝑜𝑔𝑛</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baseline="30000" dirty="0" smtClean="0">
                                    <a:solidFill>
                                      <a:schemeClr val="tx1"/>
                                    </a:solidFill>
                                    <a:latin typeface="Cambria Math" panose="02040503050406030204" pitchFamily="18" charset="0"/>
                                  </a:rPr>
                                  <m:t>3</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m:t>
                                </m:r>
                                <m:r>
                                  <a:rPr lang="en-US" sz="2400" b="0" i="1" dirty="0" err="1" smtClean="0">
                                    <a:solidFill>
                                      <a:schemeClr val="tx1"/>
                                    </a:solidFill>
                                    <a:latin typeface="Cambria Math" panose="02040503050406030204" pitchFamily="18" charset="0"/>
                                  </a:rPr>
                                  <m:t>𝑙𝑜𝑔𝑛</m:t>
                                </m:r>
                                <m:r>
                                  <a:rPr lang="en-US" sz="2400" b="0" i="1" dirty="0" smtClean="0">
                                    <a:solidFill>
                                      <a:schemeClr val="tx1"/>
                                    </a:solidFill>
                                    <a:latin typeface="Cambria Math" panose="02040503050406030204" pitchFamily="18" charset="0"/>
                                  </a:rPr>
                                  <m:t>)</m:t>
                                </m:r>
                                <m:r>
                                  <a:rPr lang="en-US" sz="2400" b="0" i="1" baseline="30000" dirty="0" smtClean="0">
                                    <a:solidFill>
                                      <a:schemeClr val="tx1"/>
                                    </a:solidFill>
                                    <a:latin typeface="Cambria Math" panose="02040503050406030204" pitchFamily="18" charset="0"/>
                                  </a:rPr>
                                  <m:t>2</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dirty="0" smtClean="0">
                                    <a:solidFill>
                                      <a:schemeClr val="tx1"/>
                                    </a:solidFill>
                                    <a:latin typeface="Cambria Math" panose="02040503050406030204" pitchFamily="18" charset="0"/>
                                  </a:rPr>
                                  <m:t>!</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8984743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12999085"/>
                  </p:ext>
                </p:extLst>
              </p:nvPr>
            </p:nvGraphicFramePr>
            <p:xfrm>
              <a:off x="434922" y="1436913"/>
              <a:ext cx="11204085" cy="461264"/>
            </p:xfrm>
            <a:graphic>
              <a:graphicData uri="http://schemas.openxmlformats.org/drawingml/2006/table">
                <a:tbl>
                  <a:tblPr firstRow="1" bandRow="1">
                    <a:tableStyleId>{5C22544A-7EE6-4342-B048-85BDC9FD1C3A}</a:tableStyleId>
                  </a:tblPr>
                  <a:tblGrid>
                    <a:gridCol w="678662">
                      <a:extLst>
                        <a:ext uri="{9D8B030D-6E8A-4147-A177-3AD203B41FA5}">
                          <a16:colId xmlns:a16="http://schemas.microsoft.com/office/drawing/2014/main" val="3352586213"/>
                        </a:ext>
                      </a:extLst>
                    </a:gridCol>
                    <a:gridCol w="678662">
                      <a:extLst>
                        <a:ext uri="{9D8B030D-6E8A-4147-A177-3AD203B41FA5}">
                          <a16:colId xmlns:a16="http://schemas.microsoft.com/office/drawing/2014/main" val="2709402537"/>
                        </a:ext>
                      </a:extLst>
                    </a:gridCol>
                    <a:gridCol w="1007575">
                      <a:extLst>
                        <a:ext uri="{9D8B030D-6E8A-4147-A177-3AD203B41FA5}">
                          <a16:colId xmlns:a16="http://schemas.microsoft.com/office/drawing/2014/main" val="3252694521"/>
                        </a:ext>
                      </a:extLst>
                    </a:gridCol>
                    <a:gridCol w="641185">
                      <a:extLst>
                        <a:ext uri="{9D8B030D-6E8A-4147-A177-3AD203B41FA5}">
                          <a16:colId xmlns:a16="http://schemas.microsoft.com/office/drawing/2014/main" val="3776547894"/>
                        </a:ext>
                      </a:extLst>
                    </a:gridCol>
                    <a:gridCol w="824379">
                      <a:extLst>
                        <a:ext uri="{9D8B030D-6E8A-4147-A177-3AD203B41FA5}">
                          <a16:colId xmlns:a16="http://schemas.microsoft.com/office/drawing/2014/main" val="3777864780"/>
                        </a:ext>
                      </a:extLst>
                    </a:gridCol>
                    <a:gridCol w="1233792">
                      <a:extLst>
                        <a:ext uri="{9D8B030D-6E8A-4147-A177-3AD203B41FA5}">
                          <a16:colId xmlns:a16="http://schemas.microsoft.com/office/drawing/2014/main" val="1140023161"/>
                        </a:ext>
                      </a:extLst>
                    </a:gridCol>
                    <a:gridCol w="506567">
                      <a:extLst>
                        <a:ext uri="{9D8B030D-6E8A-4147-A177-3AD203B41FA5}">
                          <a16:colId xmlns:a16="http://schemas.microsoft.com/office/drawing/2014/main" val="1292681857"/>
                        </a:ext>
                      </a:extLst>
                    </a:gridCol>
                    <a:gridCol w="1570020">
                      <a:extLst>
                        <a:ext uri="{9D8B030D-6E8A-4147-A177-3AD203B41FA5}">
                          <a16:colId xmlns:a16="http://schemas.microsoft.com/office/drawing/2014/main" val="3091747945"/>
                        </a:ext>
                      </a:extLst>
                    </a:gridCol>
                    <a:gridCol w="554769">
                      <a:extLst>
                        <a:ext uri="{9D8B030D-6E8A-4147-A177-3AD203B41FA5}">
                          <a16:colId xmlns:a16="http://schemas.microsoft.com/office/drawing/2014/main" val="2450183584"/>
                        </a:ext>
                      </a:extLst>
                    </a:gridCol>
                    <a:gridCol w="1081134">
                      <a:extLst>
                        <a:ext uri="{9D8B030D-6E8A-4147-A177-3AD203B41FA5}">
                          <a16:colId xmlns:a16="http://schemas.microsoft.com/office/drawing/2014/main" val="2584789204"/>
                        </a:ext>
                      </a:extLst>
                    </a:gridCol>
                    <a:gridCol w="732783">
                      <a:extLst>
                        <a:ext uri="{9D8B030D-6E8A-4147-A177-3AD203B41FA5}">
                          <a16:colId xmlns:a16="http://schemas.microsoft.com/office/drawing/2014/main" val="4265400761"/>
                        </a:ext>
                      </a:extLst>
                    </a:gridCol>
                    <a:gridCol w="1099173">
                      <a:extLst>
                        <a:ext uri="{9D8B030D-6E8A-4147-A177-3AD203B41FA5}">
                          <a16:colId xmlns:a16="http://schemas.microsoft.com/office/drawing/2014/main" val="3390434344"/>
                        </a:ext>
                      </a:extLst>
                    </a:gridCol>
                    <a:gridCol w="595384">
                      <a:extLst>
                        <a:ext uri="{9D8B030D-6E8A-4147-A177-3AD203B41FA5}">
                          <a16:colId xmlns:a16="http://schemas.microsoft.com/office/drawing/2014/main" val="3330790999"/>
                        </a:ext>
                      </a:extLst>
                    </a:gridCol>
                  </a:tblGrid>
                  <a:tr h="4612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1.</a:t>
                          </a:r>
                          <a:endParaRPr lang="en-US" sz="2400" b="0" dirty="0">
                            <a:solidFill>
                              <a:schemeClr val="tx1"/>
                            </a:solidFill>
                          </a:endParaRPr>
                        </a:p>
                      </a:txBody>
                      <a:tcPr>
                        <a:lnL w="12700" cap="flat" cmpd="sng" algn="ctr">
                          <a:solidFill>
                            <a:schemeClr val="accent6">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7792" r="-1444643"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5758" t="-7792" r="-880606"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70476" t="-7792" r="-1283810"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63235" t="-7792" r="-891176"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11881" t="-7792" r="-500000"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2410" t="-7792" r="-1116867"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54651" t="-7792" r="-259302"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289011" t="-7792" r="-635165"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710112" t="-7792" r="-224719"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201667" t="-7792" r="-233333"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867778" t="-7792" r="-55556" b="-29870"/>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accent6">
                              <a:lumMod val="40000"/>
                              <a:lumOff val="60000"/>
                            </a:schemeClr>
                          </a:solidFill>
                          <a:prstDash val="solid"/>
                          <a:round/>
                          <a:headEnd type="none" w="med" len="med"/>
                          <a:tailEnd type="none" w="med" len="med"/>
                        </a:lnR>
                        <a:lnT w="12700" cap="flat" cmpd="sng" algn="ctr">
                          <a:solidFill>
                            <a:schemeClr val="accent6">
                              <a:lumMod val="40000"/>
                              <a:lumOff val="60000"/>
                            </a:schemeClr>
                          </a:solidFill>
                          <a:prstDash val="solid"/>
                          <a:round/>
                          <a:headEnd type="none" w="med" len="med"/>
                          <a:tailEnd type="none" w="med" len="med"/>
                        </a:lnT>
                        <a:lnB w="12700" cap="flat" cmpd="sng" algn="ctr">
                          <a:solidFill>
                            <a:schemeClr val="accent6">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77551" t="-7792" r="-2041" b="-29870"/>
                          </a:stretch>
                        </a:blipFill>
                      </a:tcPr>
                    </a:tc>
                    <a:extLst>
                      <a:ext uri="{0D108BD9-81ED-4DB2-BD59-A6C34878D82A}">
                        <a16:rowId xmlns:a16="http://schemas.microsoft.com/office/drawing/2014/main" val="40898474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74211045"/>
                  </p:ext>
                </p:extLst>
              </p:nvPr>
            </p:nvGraphicFramePr>
            <p:xfrm>
              <a:off x="434922" y="1986897"/>
              <a:ext cx="11155680" cy="472377"/>
            </p:xfrm>
            <a:graphic>
              <a:graphicData uri="http://schemas.openxmlformats.org/drawingml/2006/table">
                <a:tbl>
                  <a:tblPr firstRow="1" bandRow="1">
                    <a:tableStyleId>{5C22544A-7EE6-4342-B048-85BDC9FD1C3A}</a:tableStyleId>
                  </a:tblPr>
                  <a:tblGrid>
                    <a:gridCol w="641581">
                      <a:extLst>
                        <a:ext uri="{9D8B030D-6E8A-4147-A177-3AD203B41FA5}">
                          <a16:colId xmlns:a16="http://schemas.microsoft.com/office/drawing/2014/main" val="1884753345"/>
                        </a:ext>
                      </a:extLst>
                    </a:gridCol>
                    <a:gridCol w="995108">
                      <a:extLst>
                        <a:ext uri="{9D8B030D-6E8A-4147-A177-3AD203B41FA5}">
                          <a16:colId xmlns:a16="http://schemas.microsoft.com/office/drawing/2014/main" val="2709402537"/>
                        </a:ext>
                      </a:extLst>
                    </a:gridCol>
                    <a:gridCol w="2474676">
                      <a:extLst>
                        <a:ext uri="{9D8B030D-6E8A-4147-A177-3AD203B41FA5}">
                          <a16:colId xmlns:a16="http://schemas.microsoft.com/office/drawing/2014/main" val="3252694521"/>
                        </a:ext>
                      </a:extLst>
                    </a:gridCol>
                    <a:gridCol w="733237">
                      <a:extLst>
                        <a:ext uri="{9D8B030D-6E8A-4147-A177-3AD203B41FA5}">
                          <a16:colId xmlns:a16="http://schemas.microsoft.com/office/drawing/2014/main" val="3776547894"/>
                        </a:ext>
                      </a:extLst>
                    </a:gridCol>
                    <a:gridCol w="1123539">
                      <a:extLst>
                        <a:ext uri="{9D8B030D-6E8A-4147-A177-3AD203B41FA5}">
                          <a16:colId xmlns:a16="http://schemas.microsoft.com/office/drawing/2014/main" val="3777864780"/>
                        </a:ext>
                      </a:extLst>
                    </a:gridCol>
                    <a:gridCol w="1546837">
                      <a:extLst>
                        <a:ext uri="{9D8B030D-6E8A-4147-A177-3AD203B41FA5}">
                          <a16:colId xmlns:a16="http://schemas.microsoft.com/office/drawing/2014/main" val="1140023161"/>
                        </a:ext>
                      </a:extLst>
                    </a:gridCol>
                    <a:gridCol w="1820351">
                      <a:extLst>
                        <a:ext uri="{9D8B030D-6E8A-4147-A177-3AD203B41FA5}">
                          <a16:colId xmlns:a16="http://schemas.microsoft.com/office/drawing/2014/main" val="3091747945"/>
                        </a:ext>
                      </a:extLst>
                    </a:gridCol>
                    <a:gridCol w="1820351">
                      <a:extLst>
                        <a:ext uri="{9D8B030D-6E8A-4147-A177-3AD203B41FA5}">
                          <a16:colId xmlns:a16="http://schemas.microsoft.com/office/drawing/2014/main" val="3759191163"/>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rPr>
                            <a:t>2. </a:t>
                          </a:r>
                        </a:p>
                      </a:txBody>
                      <a:tcPr>
                        <a:lnL w="12700" cap="flat" cmpd="sng" algn="ctr">
                          <a:solidFill>
                            <a:schemeClr val="tx2">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baseline="30000" dirty="0" smtClean="0">
                                    <a:solidFill>
                                      <a:schemeClr val="tx1"/>
                                    </a:solidFill>
                                    <a:latin typeface="Cambria Math" panose="02040503050406030204" pitchFamily="18" charset="0"/>
                                  </a:rPr>
                                  <m:t>8 </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400" b="0" i="1" dirty="0" smtClean="0">
                                    <a:solidFill>
                                      <a:schemeClr val="tx1"/>
                                    </a:solidFill>
                                    <a:latin typeface="Cambria Math" panose="02040503050406030204" pitchFamily="18" charset="0"/>
                                  </a:rPr>
                                  <m:t>(</m:t>
                                </m:r>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𝑛</m:t>
                                    </m:r>
                                  </m:e>
                                  <m:sup>
                                    <m:r>
                                      <a:rPr lang="en-US" sz="2400" b="0" i="1" dirty="0" smtClean="0">
                                        <a:solidFill>
                                          <a:schemeClr val="tx1"/>
                                        </a:solidFill>
                                        <a:latin typeface="Cambria Math" panose="02040503050406030204" pitchFamily="18" charset="0"/>
                                      </a:rPr>
                                      <m:t>2</m:t>
                                    </m:r>
                                  </m:sup>
                                </m:sSup>
                                <m:r>
                                  <a:rPr lang="en-US" sz="2400" b="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𝑛</m:t>
                                </m:r>
                                <m:r>
                                  <a:rPr lang="en-US" sz="2400" b="0" i="1" dirty="0" smtClean="0">
                                    <a:solidFill>
                                      <a:schemeClr val="tx1"/>
                                    </a:solidFill>
                                    <a:latin typeface="Cambria Math" panose="02040503050406030204" pitchFamily="18" charset="0"/>
                                  </a:rPr>
                                  <m:t>+1)4</m:t>
                                </m:r>
                                <m:sSup>
                                  <m:sSupPr>
                                    <m:ctrlPr>
                                      <a:rPr lang="en-US" sz="2400" b="0" i="1" baseline="30000" dirty="0" smtClean="0">
                                        <a:solidFill>
                                          <a:schemeClr val="tx1"/>
                                        </a:solidFill>
                                        <a:latin typeface="Cambria Math" panose="02040503050406030204" pitchFamily="18" charset="0"/>
                                      </a:rPr>
                                    </m:ctrlPr>
                                  </m:sSupPr>
                                  <m:e/>
                                  <m:sup/>
                                </m:sSup>
                                <m:r>
                                  <a:rPr lang="en-US" sz="2400" b="0" i="1" baseline="30000" dirty="0" smtClean="0">
                                    <a:solidFill>
                                      <a:schemeClr val="tx1"/>
                                    </a:solidFill>
                                    <a:latin typeface="Cambria Math" panose="02040503050406030204" pitchFamily="18" charset="0"/>
                                  </a:rPr>
                                  <m:t> </m:t>
                                </m:r>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m:t>
                                </m:r>
                                <m:r>
                                  <a:rPr lang="en-US" sz="2400" b="0" i="1" baseline="30000" dirty="0" smtClean="0">
                                    <a:solidFill>
                                      <a:schemeClr val="tx1"/>
                                    </a:solidFill>
                                    <a:latin typeface="Cambria Math" panose="02040503050406030204" pitchFamily="18" charset="0"/>
                                  </a:rPr>
                                  <m:t>𝑛</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𝑛</m:t>
                                    </m:r>
                                  </m:e>
                                  <m:sup>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𝑒</m:t>
                                    </m:r>
                                    <m:r>
                                      <a:rPr lang="en-US" sz="2400" b="0" i="1" dirty="0" smtClean="0">
                                        <a:solidFill>
                                          <a:schemeClr val="tx1"/>
                                        </a:solidFill>
                                        <a:latin typeface="Cambria Math" panose="02040503050406030204" pitchFamily="18" charset="0"/>
                                      </a:rPr>
                                      <m:t>)</m:t>
                                    </m:r>
                                  </m:sup>
                                </m:sSup>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𝑒</m:t>
                                    </m:r>
                                    <m:r>
                                      <a:rPr lang="en-US" sz="2400" b="0" i="1" smtClean="0">
                                        <a:solidFill>
                                          <a:schemeClr val="tx1"/>
                                        </a:solidFill>
                                        <a:latin typeface="Cambria Math" panose="02040503050406030204" pitchFamily="18" charset="0"/>
                                      </a:rPr>
                                      <m:t>)</m:t>
                                    </m:r>
                                    <m:r>
                                      <m:rPr>
                                        <m:nor/>
                                      </m:rPr>
                                      <a:rPr lang="en-US" sz="2400" b="0" dirty="0">
                                        <a:solidFill>
                                          <a:schemeClr val="tx1"/>
                                        </a:solidFill>
                                      </a:rPr>
                                      <m:t> </m:t>
                                    </m:r>
                                  </m:e>
                                  <m:sup>
                                    <m:r>
                                      <a:rPr lang="en-US" sz="2400" b="0" i="1" smtClean="0">
                                        <a:solidFill>
                                          <a:schemeClr val="tx1"/>
                                        </a:solidFill>
                                        <a:latin typeface="Cambria Math" panose="02040503050406030204" pitchFamily="18" charset="0"/>
                                      </a:rPr>
                                      <m:t>𝑛</m:t>
                                    </m:r>
                                  </m:sup>
                                </m:sSup>
                              </m:oMath>
                            </m:oMathPara>
                          </a14:m>
                          <a:endParaRPr lang="en-US"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US" sz="2400" b="0" i="1" dirty="0" smtClean="0">
                                        <a:solidFill>
                                          <a:schemeClr val="tx1"/>
                                        </a:solidFill>
                                        <a:latin typeface="Cambria Math" panose="02040503050406030204" pitchFamily="18" charset="0"/>
                                      </a:rPr>
                                    </m:ctrlPr>
                                  </m:fPr>
                                  <m:num>
                                    <m:sSup>
                                      <m:sSupPr>
                                        <m:ctrlPr>
                                          <a:rPr lang="en-US" sz="2400" b="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𝑛</m:t>
                                        </m:r>
                                      </m:e>
                                      <m:sup>
                                        <m:r>
                                          <a:rPr lang="en-US" sz="2400" b="0" i="1" dirty="0" smtClean="0">
                                            <a:solidFill>
                                              <a:schemeClr val="tx1"/>
                                            </a:solidFill>
                                            <a:latin typeface="Cambria Math" panose="02040503050406030204" pitchFamily="18" charset="0"/>
                                          </a:rPr>
                                          <m:t>2</m:t>
                                        </m:r>
                                      </m:sup>
                                    </m:sSup>
                                  </m:num>
                                  <m:den>
                                    <m:r>
                                      <a:rPr lang="en-US" sz="2400" b="0" i="1" dirty="0" smtClean="0">
                                        <a:solidFill>
                                          <a:schemeClr val="tx1"/>
                                        </a:solidFill>
                                        <a:latin typeface="Cambria Math" panose="02040503050406030204" pitchFamily="18" charset="0"/>
                                      </a:rPr>
                                      <m:t>𝑙𝑜𝑔𝑛</m:t>
                                    </m:r>
                                  </m:den>
                                </m:f>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rPr>
                                  <m:t>𝑛𝑙𝑜𝑔𝑛</m:t>
                                </m:r>
                                <m:r>
                                  <a:rPr lang="en-US" sz="2400" b="0" i="1" baseline="30000" dirty="0" smtClean="0">
                                    <a:solidFill>
                                      <a:schemeClr val="tx1"/>
                                    </a:solidFill>
                                    <a:latin typeface="Cambria Math" panose="02040503050406030204" pitchFamily="18" charset="0"/>
                                  </a:rPr>
                                  <m:t> </m:t>
                                </m:r>
                              </m:oMath>
                            </m:oMathPara>
                          </a14:m>
                          <a:endParaRPr lang="en-US" sz="2400" b="0" baseline="30000" dirty="0">
                            <a:solidFill>
                              <a:schemeClr val="tx1"/>
                            </a:solidFill>
                          </a:endParaRPr>
                        </a:p>
                      </a:txBody>
                      <a:tcPr>
                        <a:lnL w="12700"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8984743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74211045"/>
                  </p:ext>
                </p:extLst>
              </p:nvPr>
            </p:nvGraphicFramePr>
            <p:xfrm>
              <a:off x="434922" y="1986897"/>
              <a:ext cx="11155680" cy="472377"/>
            </p:xfrm>
            <a:graphic>
              <a:graphicData uri="http://schemas.openxmlformats.org/drawingml/2006/table">
                <a:tbl>
                  <a:tblPr firstRow="1" bandRow="1">
                    <a:tableStyleId>{5C22544A-7EE6-4342-B048-85BDC9FD1C3A}</a:tableStyleId>
                  </a:tblPr>
                  <a:tblGrid>
                    <a:gridCol w="641581">
                      <a:extLst>
                        <a:ext uri="{9D8B030D-6E8A-4147-A177-3AD203B41FA5}">
                          <a16:colId xmlns:a16="http://schemas.microsoft.com/office/drawing/2014/main" val="1884753345"/>
                        </a:ext>
                      </a:extLst>
                    </a:gridCol>
                    <a:gridCol w="995108">
                      <a:extLst>
                        <a:ext uri="{9D8B030D-6E8A-4147-A177-3AD203B41FA5}">
                          <a16:colId xmlns:a16="http://schemas.microsoft.com/office/drawing/2014/main" val="2709402537"/>
                        </a:ext>
                      </a:extLst>
                    </a:gridCol>
                    <a:gridCol w="2474676">
                      <a:extLst>
                        <a:ext uri="{9D8B030D-6E8A-4147-A177-3AD203B41FA5}">
                          <a16:colId xmlns:a16="http://schemas.microsoft.com/office/drawing/2014/main" val="3252694521"/>
                        </a:ext>
                      </a:extLst>
                    </a:gridCol>
                    <a:gridCol w="733237">
                      <a:extLst>
                        <a:ext uri="{9D8B030D-6E8A-4147-A177-3AD203B41FA5}">
                          <a16:colId xmlns:a16="http://schemas.microsoft.com/office/drawing/2014/main" val="3776547894"/>
                        </a:ext>
                      </a:extLst>
                    </a:gridCol>
                    <a:gridCol w="1123539">
                      <a:extLst>
                        <a:ext uri="{9D8B030D-6E8A-4147-A177-3AD203B41FA5}">
                          <a16:colId xmlns:a16="http://schemas.microsoft.com/office/drawing/2014/main" val="3777864780"/>
                        </a:ext>
                      </a:extLst>
                    </a:gridCol>
                    <a:gridCol w="1546837">
                      <a:extLst>
                        <a:ext uri="{9D8B030D-6E8A-4147-A177-3AD203B41FA5}">
                          <a16:colId xmlns:a16="http://schemas.microsoft.com/office/drawing/2014/main" val="1140023161"/>
                        </a:ext>
                      </a:extLst>
                    </a:gridCol>
                    <a:gridCol w="1820351">
                      <a:extLst>
                        <a:ext uri="{9D8B030D-6E8A-4147-A177-3AD203B41FA5}">
                          <a16:colId xmlns:a16="http://schemas.microsoft.com/office/drawing/2014/main" val="3091747945"/>
                        </a:ext>
                      </a:extLst>
                    </a:gridCol>
                    <a:gridCol w="1820351">
                      <a:extLst>
                        <a:ext uri="{9D8B030D-6E8A-4147-A177-3AD203B41FA5}">
                          <a16:colId xmlns:a16="http://schemas.microsoft.com/office/drawing/2014/main" val="3759191163"/>
                        </a:ext>
                      </a:extLst>
                    </a:gridCol>
                  </a:tblGrid>
                  <a:tr h="4723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2. </a:t>
                          </a:r>
                          <a:endParaRPr lang="en-US" sz="2400" b="0" dirty="0">
                            <a:solidFill>
                              <a:schemeClr val="tx1"/>
                            </a:solidFill>
                          </a:endParaRPr>
                        </a:p>
                      </a:txBody>
                      <a:tcPr>
                        <a:lnL w="12700" cap="flat" cmpd="sng" algn="ctr">
                          <a:solidFill>
                            <a:schemeClr val="tx2">
                              <a:lumMod val="40000"/>
                              <a:lumOff val="6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4634" t="-116456" r="-953659"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66502" t="-116456" r="-285222"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563333" t="-116456" r="-865000"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430270" t="-116456" r="-461081"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387747" t="-116456" r="-237154"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412709" t="-116456" r="-100669" b="-183544"/>
                          </a:stretch>
                        </a:blipFill>
                      </a:tcPr>
                    </a:tc>
                    <a:tc>
                      <a:txBody>
                        <a:bodyPr/>
                        <a:lstStyle/>
                        <a:p>
                          <a:endParaRPr lang="en-US"/>
                        </a:p>
                      </a:txBody>
                      <a:tcPr>
                        <a:lnL w="12700" cap="flat" cmpd="sng" algn="ctr">
                          <a:no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512709" t="-116456" r="-669" b="-183544"/>
                          </a:stretch>
                        </a:blipFill>
                      </a:tcPr>
                    </a:tc>
                    <a:extLst>
                      <a:ext uri="{0D108BD9-81ED-4DB2-BD59-A6C34878D82A}">
                        <a16:rowId xmlns:a16="http://schemas.microsoft.com/office/drawing/2014/main" val="408984743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727171236"/>
                  </p:ext>
                </p:extLst>
              </p:nvPr>
            </p:nvGraphicFramePr>
            <p:xfrm>
              <a:off x="1973036" y="3785050"/>
              <a:ext cx="8245929" cy="1828800"/>
            </p:xfrm>
            <a:graphic>
              <a:graphicData uri="http://schemas.openxmlformats.org/drawingml/2006/table">
                <a:tbl>
                  <a:tblPr firstRow="1" bandRow="1">
                    <a:tableStyleId>{5C22544A-7EE6-4342-B048-85BDC9FD1C3A}</a:tableStyleId>
                  </a:tblPr>
                  <a:tblGrid>
                    <a:gridCol w="4472105">
                      <a:extLst>
                        <a:ext uri="{9D8B030D-6E8A-4147-A177-3AD203B41FA5}">
                          <a16:colId xmlns:a16="http://schemas.microsoft.com/office/drawing/2014/main" val="2967920881"/>
                        </a:ext>
                      </a:extLst>
                    </a:gridCol>
                    <a:gridCol w="3773824">
                      <a:extLst>
                        <a:ext uri="{9D8B030D-6E8A-4147-A177-3AD203B41FA5}">
                          <a16:colId xmlns:a16="http://schemas.microsoft.com/office/drawing/2014/main" val="1766353713"/>
                        </a:ext>
                      </a:extLst>
                    </a:gridCol>
                  </a:tblGrid>
                  <a:tr h="457200">
                    <a:tc>
                      <a:txBody>
                        <a:bodyPr/>
                        <a:lstStyle/>
                        <a:p>
                          <a:pPr marL="0" marR="0" lvl="0" indent="-45720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sSup>
                                  <m:sSupPr>
                                    <m:ctrlPr>
                                      <a:rPr lang="pt-BR" sz="2200" i="1" dirty="0" smtClean="0">
                                        <a:solidFill>
                                          <a:srgbClr val="A71160"/>
                                        </a:solidFill>
                                        <a:latin typeface="Cambria Math" panose="02040503050406030204" pitchFamily="18" charset="0"/>
                                      </a:rPr>
                                    </m:ctrlPr>
                                  </m:sSupPr>
                                  <m:e>
                                    <m:r>
                                      <a:rPr lang="en-US" sz="2200" b="0" i="1" dirty="0" smtClean="0">
                                        <a:solidFill>
                                          <a:srgbClr val="A71160"/>
                                        </a:solidFill>
                                        <a:latin typeface="Cambria Math" panose="02040503050406030204" pitchFamily="18" charset="0"/>
                                      </a:rPr>
                                      <m:t>𝑛</m:t>
                                    </m:r>
                                  </m:e>
                                  <m:sup>
                                    <m:r>
                                      <a:rPr lang="en-US" sz="2200" b="1" i="1" dirty="0" smtClean="0">
                                        <a:solidFill>
                                          <a:srgbClr val="A71160"/>
                                        </a:solidFill>
                                        <a:latin typeface="Cambria Math" panose="02040503050406030204" pitchFamily="18" charset="0"/>
                                      </a:rPr>
                                      <m:t>𝟐</m:t>
                                    </m:r>
                                  </m:sup>
                                </m:sSup>
                              </m:oMath>
                            </m:oMathPara>
                          </a14:m>
                          <a:endParaRPr lang="pt-BR" sz="2200" b="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)=10;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⁡10</m:t>
                                </m:r>
                              </m:oMath>
                            </m:oMathPara>
                          </a14:m>
                          <a:endParaRPr lang="pt-BR"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139382"/>
                      </a:ext>
                    </a:extLst>
                  </a:tr>
                  <a:tr h="457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oMath>
                            </m:oMathPara>
                          </a14:m>
                          <a:endParaRPr lang="pt-BR"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sSup>
                                  <m:sSupPr>
                                    <m:ctrlPr>
                                      <a:rPr lang="pt-BR" sz="2200" i="1" dirty="0" smtClean="0">
                                        <a:solidFill>
                                          <a:srgbClr val="A71160"/>
                                        </a:solidFill>
                                        <a:latin typeface="Cambria Math" panose="02040503050406030204" pitchFamily="18" charset="0"/>
                                      </a:rPr>
                                    </m:ctrlPr>
                                  </m:sSupPr>
                                  <m:e>
                                    <m:r>
                                      <a:rPr lang="en-US" sz="2200" b="0" i="1" dirty="0" smtClean="0">
                                        <a:solidFill>
                                          <a:srgbClr val="A71160"/>
                                        </a:solidFill>
                                        <a:latin typeface="Cambria Math" panose="02040503050406030204" pitchFamily="18" charset="0"/>
                                      </a:rPr>
                                      <m:t>2</m:t>
                                    </m:r>
                                  </m:e>
                                  <m:sup>
                                    <m:r>
                                      <a:rPr lang="en-US" sz="2200" b="0" i="1" dirty="0" smtClean="0">
                                        <a:solidFill>
                                          <a:srgbClr val="A71160"/>
                                        </a:solidFill>
                                        <a:latin typeface="Cambria Math" panose="02040503050406030204" pitchFamily="18" charset="0"/>
                                      </a:rPr>
                                      <m:t>𝑛</m:t>
                                    </m:r>
                                  </m:sup>
                                </m:sSup>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)=10</m:t>
                                </m:r>
                                <m:sSup>
                                  <m:sSupPr>
                                    <m:ctrlPr>
                                      <a:rPr lang="pt-BR" sz="2200" i="1" dirty="0">
                                        <a:solidFill>
                                          <a:srgbClr val="A71160"/>
                                        </a:solidFill>
                                        <a:latin typeface="Cambria Math" panose="02040503050406030204" pitchFamily="18" charset="0"/>
                                      </a:rPr>
                                    </m:ctrlPr>
                                  </m:sSupPr>
                                  <m:e>
                                    <m:r>
                                      <a:rPr lang="en-US" sz="2200" i="1" dirty="0">
                                        <a:solidFill>
                                          <a:srgbClr val="A71160"/>
                                        </a:solidFill>
                                        <a:latin typeface="Cambria Math" panose="02040503050406030204" pitchFamily="18" charset="0"/>
                                      </a:rPr>
                                      <m:t>𝑛</m:t>
                                    </m:r>
                                  </m:e>
                                  <m:sup>
                                    <m:r>
                                      <a:rPr lang="en-US" sz="2200" i="1" dirty="0">
                                        <a:solidFill>
                                          <a:srgbClr val="A71160"/>
                                        </a:solidFill>
                                        <a:latin typeface="Cambria Math" panose="02040503050406030204" pitchFamily="18" charset="0"/>
                                      </a:rPr>
                                      <m:t>2</m:t>
                                    </m:r>
                                  </m:sup>
                                </m:sSup>
                              </m:oMath>
                            </m:oMathPara>
                          </a14:m>
                          <a:endParaRPr lang="en-US"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5485995"/>
                      </a:ext>
                    </a:extLst>
                  </a:tr>
                  <a:tr h="457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sSup>
                                  <m:sSupPr>
                                    <m:ctrlPr>
                                      <a:rPr lang="pt-BR" sz="2200" i="1" dirty="0" smtClean="0">
                                        <a:solidFill>
                                          <a:srgbClr val="A71160"/>
                                        </a:solidFill>
                                        <a:latin typeface="Cambria Math" panose="02040503050406030204" pitchFamily="18" charset="0"/>
                                      </a:rPr>
                                    </m:ctrlPr>
                                  </m:sSupPr>
                                  <m:e>
                                    <m:r>
                                      <a:rPr lang="en-US" sz="2200" b="0" i="1" dirty="0" smtClean="0">
                                        <a:solidFill>
                                          <a:srgbClr val="A71160"/>
                                        </a:solidFill>
                                        <a:latin typeface="Cambria Math" panose="02040503050406030204" pitchFamily="18" charset="0"/>
                                      </a:rPr>
                                      <m:t>𝑙𝑜𝑔</m:t>
                                    </m:r>
                                  </m:e>
                                  <m:sup>
                                    <m:r>
                                      <a:rPr lang="en-US" sz="2200" b="0" i="1" dirty="0" smtClean="0">
                                        <a:solidFill>
                                          <a:srgbClr val="A71160"/>
                                        </a:solidFill>
                                        <a:latin typeface="Cambria Math" panose="02040503050406030204" pitchFamily="18" charset="0"/>
                                      </a:rPr>
                                      <m:t>2</m:t>
                                    </m:r>
                                  </m:sup>
                                </m:sSup>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𝑛</m:t>
                                </m:r>
                              </m:oMath>
                            </m:oMathPara>
                          </a14:m>
                          <a:endParaRPr lang="pt-BR"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pt-BR" sz="2200" i="1" dirty="0" smtClean="0">
                                    <a:solidFill>
                                      <a:srgbClr val="A71160"/>
                                    </a:solidFill>
                                    <a:latin typeface="Cambria Math" panose="02040503050406030204" pitchFamily="18" charset="0"/>
                                  </a:rPr>
                                  <m:t>𝑓</m:t>
                                </m:r>
                                <m:d>
                                  <m:dPr>
                                    <m:ctrlPr>
                                      <a:rPr lang="pt-BR" sz="2200" i="1" dirty="0" smtClean="0">
                                        <a:solidFill>
                                          <a:srgbClr val="A71160"/>
                                        </a:solidFill>
                                        <a:latin typeface="Cambria Math" panose="02040503050406030204" pitchFamily="18" charset="0"/>
                                      </a:rPr>
                                    </m:ctrlPr>
                                  </m:dPr>
                                  <m:e>
                                    <m:r>
                                      <a:rPr lang="pt-BR" sz="2200" i="1" dirty="0" smtClean="0">
                                        <a:solidFill>
                                          <a:srgbClr val="A71160"/>
                                        </a:solidFill>
                                        <a:latin typeface="Cambria Math" panose="02040503050406030204" pitchFamily="18" charset="0"/>
                                      </a:rPr>
                                      <m:t>𝑛</m:t>
                                    </m:r>
                                  </m:e>
                                </m:d>
                                <m:r>
                                  <a:rPr lang="en-US" sz="2200" b="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2</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)=3</m:t>
                                </m:r>
                                <m:r>
                                  <a:rPr lang="pt-BR" sz="2200" i="1" baseline="30000" dirty="0" smtClean="0">
                                    <a:solidFill>
                                      <a:srgbClr val="A71160"/>
                                    </a:solidFill>
                                    <a:latin typeface="Cambria Math" panose="02040503050406030204" pitchFamily="18" charset="0"/>
                                  </a:rPr>
                                  <m:t>𝑛</m:t>
                                </m:r>
                              </m:oMath>
                            </m:oMathPara>
                          </a14:m>
                          <a:endParaRPr lang="pt-BR" sz="2200" baseline="300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2361798"/>
                      </a:ext>
                    </a:extLst>
                  </a:tr>
                  <a:tr h="457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 </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oMath>
                            </m:oMathPara>
                          </a14:m>
                          <a:endParaRPr lang="pt-BR"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t-BR" sz="2200" i="1" dirty="0" smtClean="0">
                                    <a:solidFill>
                                      <a:srgbClr val="A71160"/>
                                    </a:solidFill>
                                    <a:latin typeface="Cambria Math" panose="02040503050406030204" pitchFamily="18" charset="0"/>
                                  </a:rPr>
                                  <m:t>𝑓</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 </m:t>
                                </m:r>
                                <m:r>
                                  <a:rPr lang="pt-BR" sz="2200" i="1" dirty="0" smtClean="0">
                                    <a:solidFill>
                                      <a:srgbClr val="A71160"/>
                                    </a:solidFill>
                                    <a:latin typeface="Cambria Math" panose="02040503050406030204" pitchFamily="18" charset="0"/>
                                  </a:rPr>
                                  <m:t>𝑔</m:t>
                                </m:r>
                                <m:r>
                                  <a:rPr lang="pt-BR" sz="2200" i="1" dirty="0" smtClean="0">
                                    <a:solidFill>
                                      <a:srgbClr val="A71160"/>
                                    </a:solidFill>
                                    <a:latin typeface="Cambria Math" panose="02040503050406030204" pitchFamily="18" charset="0"/>
                                  </a:rPr>
                                  <m:t>(</m:t>
                                </m:r>
                                <m:r>
                                  <a:rPr lang="pt-BR" sz="2200" i="1" dirty="0" smtClean="0">
                                    <a:solidFill>
                                      <a:srgbClr val="A71160"/>
                                    </a:solidFill>
                                    <a:latin typeface="Cambria Math" panose="02040503050406030204" pitchFamily="18" charset="0"/>
                                  </a:rPr>
                                  <m:t>𝑛</m:t>
                                </m:r>
                                <m:r>
                                  <a:rPr lang="pt-BR" sz="2200" i="1" dirty="0" smtClean="0">
                                    <a:solidFill>
                                      <a:srgbClr val="A71160"/>
                                    </a:solidFill>
                                    <a:latin typeface="Cambria Math" panose="02040503050406030204" pitchFamily="18" charset="0"/>
                                  </a:rPr>
                                  <m:t>)=</m:t>
                                </m:r>
                                <m:r>
                                  <m:rPr>
                                    <m:sty m:val="p"/>
                                  </m:rPr>
                                  <a:rPr lang="pt-BR" sz="2200" i="1" dirty="0" smtClean="0">
                                    <a:solidFill>
                                      <a:srgbClr val="A71160"/>
                                    </a:solidFill>
                                    <a:latin typeface="Cambria Math" panose="02040503050406030204" pitchFamily="18" charset="0"/>
                                  </a:rPr>
                                  <m:t>log</m:t>
                                </m:r>
                                <m:r>
                                  <a:rPr lang="pt-BR" sz="2200" i="1" dirty="0" smtClean="0">
                                    <a:solidFill>
                                      <a:srgbClr val="A71160"/>
                                    </a:solidFill>
                                    <a:latin typeface="Cambria Math" panose="02040503050406030204" pitchFamily="18" charset="0"/>
                                  </a:rPr>
                                  <m:t>⁡</m:t>
                                </m:r>
                                <m:sSup>
                                  <m:sSupPr>
                                    <m:ctrlPr>
                                      <a:rPr lang="pt-BR" sz="2200" i="1" dirty="0">
                                        <a:solidFill>
                                          <a:srgbClr val="A71160"/>
                                        </a:solidFill>
                                        <a:latin typeface="Cambria Math" panose="02040503050406030204" pitchFamily="18" charset="0"/>
                                      </a:rPr>
                                    </m:ctrlPr>
                                  </m:sSupPr>
                                  <m:e>
                                    <m:r>
                                      <a:rPr lang="en-US" sz="2200" i="1" dirty="0">
                                        <a:solidFill>
                                          <a:srgbClr val="A71160"/>
                                        </a:solidFill>
                                        <a:latin typeface="Cambria Math" panose="02040503050406030204" pitchFamily="18" charset="0"/>
                                      </a:rPr>
                                      <m:t>𝑛</m:t>
                                    </m:r>
                                  </m:e>
                                  <m:sup>
                                    <m:r>
                                      <a:rPr lang="en-US" sz="2200" i="1" dirty="0">
                                        <a:solidFill>
                                          <a:srgbClr val="A71160"/>
                                        </a:solidFill>
                                        <a:latin typeface="Cambria Math" panose="02040503050406030204" pitchFamily="18" charset="0"/>
                                      </a:rPr>
                                      <m:t>2</m:t>
                                    </m:r>
                                  </m:sup>
                                </m:sSup>
                              </m:oMath>
                            </m:oMathPara>
                          </a14:m>
                          <a:endParaRPr lang="en-US" sz="2200" dirty="0">
                            <a:solidFill>
                              <a:srgbClr val="A71160"/>
                            </a:solidFill>
                          </a:endParaRPr>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215532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727171236"/>
                  </p:ext>
                </p:extLst>
              </p:nvPr>
            </p:nvGraphicFramePr>
            <p:xfrm>
              <a:off x="1973036" y="3785050"/>
              <a:ext cx="8245929" cy="1828800"/>
            </p:xfrm>
            <a:graphic>
              <a:graphicData uri="http://schemas.openxmlformats.org/drawingml/2006/table">
                <a:tbl>
                  <a:tblPr firstRow="1" bandRow="1">
                    <a:tableStyleId>{5C22544A-7EE6-4342-B048-85BDC9FD1C3A}</a:tableStyleId>
                  </a:tblPr>
                  <a:tblGrid>
                    <a:gridCol w="4472105">
                      <a:extLst>
                        <a:ext uri="{9D8B030D-6E8A-4147-A177-3AD203B41FA5}">
                          <a16:colId xmlns:a16="http://schemas.microsoft.com/office/drawing/2014/main" val="2967920881"/>
                        </a:ext>
                      </a:extLst>
                    </a:gridCol>
                    <a:gridCol w="3773824">
                      <a:extLst>
                        <a:ext uri="{9D8B030D-6E8A-4147-A177-3AD203B41FA5}">
                          <a16:colId xmlns:a16="http://schemas.microsoft.com/office/drawing/2014/main" val="1766353713"/>
                        </a:ext>
                      </a:extLst>
                    </a:gridCol>
                  </a:tblGrid>
                  <a:tr h="457200">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36" t="-1333" r="-84741" b="-314667"/>
                          </a:stretch>
                        </a:blipFill>
                      </a:tcPr>
                    </a:tc>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18548" t="-1333" r="-323" b="-314667"/>
                          </a:stretch>
                        </a:blipFill>
                      </a:tcPr>
                    </a:tc>
                    <a:extLst>
                      <a:ext uri="{0D108BD9-81ED-4DB2-BD59-A6C34878D82A}">
                        <a16:rowId xmlns:a16="http://schemas.microsoft.com/office/drawing/2014/main" val="2470139382"/>
                      </a:ext>
                    </a:extLst>
                  </a:tr>
                  <a:tr h="457200">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36" t="-100000" r="-84741" b="-210526"/>
                          </a:stretch>
                        </a:blipFill>
                      </a:tcPr>
                    </a:tc>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18548" t="-100000" r="-323" b="-210526"/>
                          </a:stretch>
                        </a:blipFill>
                      </a:tcPr>
                    </a:tc>
                    <a:extLst>
                      <a:ext uri="{0D108BD9-81ED-4DB2-BD59-A6C34878D82A}">
                        <a16:rowId xmlns:a16="http://schemas.microsoft.com/office/drawing/2014/main" val="3015485995"/>
                      </a:ext>
                    </a:extLst>
                  </a:tr>
                  <a:tr h="457200">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36" t="-202667" r="-84741" b="-113333"/>
                          </a:stretch>
                        </a:blipFill>
                      </a:tcPr>
                    </a:tc>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18548" t="-202667" r="-323" b="-113333"/>
                          </a:stretch>
                        </a:blipFill>
                      </a:tcPr>
                    </a:tc>
                    <a:extLst>
                      <a:ext uri="{0D108BD9-81ED-4DB2-BD59-A6C34878D82A}">
                        <a16:rowId xmlns:a16="http://schemas.microsoft.com/office/drawing/2014/main" val="2692361798"/>
                      </a:ext>
                    </a:extLst>
                  </a:tr>
                  <a:tr h="457200">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36" t="-302667" r="-84741" b="-13333"/>
                          </a:stretch>
                        </a:blipFill>
                      </a:tcPr>
                    </a:tc>
                    <a:tc>
                      <a:txBody>
                        <a:bodyPr/>
                        <a:lstStyle/>
                        <a:p>
                          <a:endParaRPr lang="en-US"/>
                        </a:p>
                      </a:txBody>
                      <a:tcPr anchor="ctr" anchorCtr="1">
                        <a:lnL w="12700" cap="flat" cmpd="sng" algn="ctr">
                          <a:solidFill>
                            <a:schemeClr val="tx2">
                              <a:lumMod val="40000"/>
                              <a:lumOff val="60000"/>
                            </a:schemeClr>
                          </a:solidFill>
                          <a:prstDash val="solid"/>
                          <a:round/>
                          <a:headEnd type="none" w="med" len="med"/>
                          <a:tailEnd type="none" w="med" len="med"/>
                        </a:lnL>
                        <a:lnR w="12700" cap="flat" cmpd="sng" algn="ctr">
                          <a:solidFill>
                            <a:schemeClr val="tx2">
                              <a:lumMod val="40000"/>
                              <a:lumOff val="60000"/>
                            </a:schemeClr>
                          </a:solidFill>
                          <a:prstDash val="solid"/>
                          <a:round/>
                          <a:headEnd type="none" w="med" len="med"/>
                          <a:tailEnd type="none" w="med" len="med"/>
                        </a:lnR>
                        <a:lnT w="12700" cap="flat" cmpd="sng" algn="ctr">
                          <a:solidFill>
                            <a:schemeClr val="tx2">
                              <a:lumMod val="40000"/>
                              <a:lumOff val="60000"/>
                            </a:schemeClr>
                          </a:solidFill>
                          <a:prstDash val="solid"/>
                          <a:round/>
                          <a:headEnd type="none" w="med" len="med"/>
                          <a:tailEnd type="none" w="med" len="med"/>
                        </a:lnT>
                        <a:lnB w="12700"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l="-118548" t="-302667" r="-323" b="-13333"/>
                          </a:stretch>
                        </a:blipFill>
                      </a:tcPr>
                    </a:tc>
                    <a:extLst>
                      <a:ext uri="{0D108BD9-81ED-4DB2-BD59-A6C34878D82A}">
                        <a16:rowId xmlns:a16="http://schemas.microsoft.com/office/drawing/2014/main" val="2722155320"/>
                      </a:ext>
                    </a:extLst>
                  </a:tr>
                </a:tbl>
              </a:graphicData>
            </a:graphic>
          </p:graphicFrame>
        </mc:Fallback>
      </mc:AlternateContent>
    </p:spTree>
    <p:extLst>
      <p:ext uri="{BB962C8B-B14F-4D97-AF65-F5344CB8AC3E}">
        <p14:creationId xmlns:p14="http://schemas.microsoft.com/office/powerpoint/2010/main" val="320818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Asymptotic Notations in Equations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an example of buying elephants and goldfish:</a:t>
                </a:r>
              </a:p>
              <a:p>
                <a:pPr marL="0" indent="0" algn="ctr">
                  <a:buNone/>
                </a:pPr>
                <a:r>
                  <a:rPr lang="en-US" dirty="0"/>
                  <a:t>Cost = </a:t>
                </a:r>
                <a:r>
                  <a:rPr lang="en-US" dirty="0" err="1"/>
                  <a:t>cost_of_elephants</a:t>
                </a:r>
                <a:r>
                  <a:rPr lang="en-US" dirty="0"/>
                  <a:t> + </a:t>
                </a:r>
                <a:r>
                  <a:rPr lang="en-US" dirty="0" err="1"/>
                  <a:t>cost_of_goldfish</a:t>
                </a:r>
                <a:r>
                  <a:rPr lang="en-US" dirty="0"/>
                  <a:t> </a:t>
                </a:r>
              </a:p>
              <a:p>
                <a:pPr marL="0" indent="0" algn="ctr">
                  <a:buNone/>
                </a:pPr>
                <a:r>
                  <a:rPr lang="en-US" dirty="0"/>
                  <a:t>Cost ≈ </a:t>
                </a:r>
                <a:r>
                  <a:rPr lang="en-US" dirty="0" err="1"/>
                  <a:t>cost_of_elephants</a:t>
                </a:r>
                <a:r>
                  <a:rPr lang="en-US" dirty="0"/>
                  <a:t> (approximation)</a:t>
                </a:r>
              </a:p>
              <a:p>
                <a:endParaRPr lang="en-US" dirty="0"/>
              </a:p>
              <a:p>
                <a:r>
                  <a:rPr lang="en-US" b="1" dirty="0"/>
                  <a:t>Maximum Rule</a:t>
                </a:r>
                <a:r>
                  <a:rPr lang="en-US" dirty="0"/>
                  <a:t>: 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𝑔</m:t>
                    </m:r>
                    <m:r>
                      <a:rPr lang="en-US" i="1" dirty="0" smtClean="0">
                        <a:latin typeface="Cambria Math" panose="02040503050406030204" pitchFamily="18" charset="0"/>
                      </a:rPr>
                      <m:t>: </m:t>
                    </m:r>
                    <m:r>
                      <a:rPr lang="en-US" i="1" dirty="0" smtClean="0">
                        <a:latin typeface="Cambria Math" panose="02040503050406030204" pitchFamily="18" charset="0"/>
                      </a:rPr>
                      <m:t>𝑁</m:t>
                    </m:r>
                    <m:r>
                      <a:rPr lang="en-US"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𝑅</m:t>
                        </m:r>
                      </m:e>
                      <m:sup>
                        <m:r>
                          <a:rPr lang="en-US" b="0" i="1" dirty="0" smtClean="0">
                            <a:latin typeface="Cambria Math" panose="02040503050406030204" pitchFamily="18" charset="0"/>
                          </a:rPr>
                          <m:t>+</m:t>
                        </m:r>
                      </m:sup>
                    </m:sSup>
                  </m:oMath>
                </a14:m>
                <a:r>
                  <a:rPr lang="en-US" dirty="0"/>
                  <a:t>  the max rule says that: </a:t>
                </a:r>
              </a:p>
              <a:p>
                <a:endParaRPr lang="en-US" dirty="0"/>
              </a:p>
              <a:p>
                <a:endParaRPr lang="en-US" dirty="0"/>
              </a:p>
              <a:p>
                <a:pPr marL="857250" lvl="1" indent="-457200">
                  <a:buFont typeface="+mj-lt"/>
                  <a:buAutoNum type="arabicPeriod"/>
                </a:pPr>
                <a14:m>
                  <m:oMath xmlns:m="http://schemas.openxmlformats.org/officeDocument/2006/math">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4</m:t>
                        </m:r>
                      </m:sup>
                    </m:sSup>
                    <m:r>
                      <a:rPr lang="pt-BR" sz="2200" i="0" dirty="0">
                        <a:latin typeface="Cambria Math" panose="02040503050406030204" pitchFamily="18" charset="0"/>
                      </a:rPr>
                      <m:t> + 100</m:t>
                    </m:r>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2</m:t>
                        </m:r>
                      </m:sup>
                    </m:sSup>
                    <m:r>
                      <a:rPr lang="pt-BR" sz="2200" i="0" dirty="0">
                        <a:latin typeface="Cambria Math" panose="02040503050406030204" pitchFamily="18" charset="0"/>
                      </a:rPr>
                      <m:t> + 10</m:t>
                    </m:r>
                    <m:r>
                      <m:rPr>
                        <m:sty m:val="p"/>
                      </m:rPr>
                      <a:rPr lang="pt-BR" sz="2200" i="0" dirty="0">
                        <a:latin typeface="Cambria Math" panose="02040503050406030204" pitchFamily="18" charset="0"/>
                      </a:rPr>
                      <m:t>n</m:t>
                    </m:r>
                    <m:r>
                      <a:rPr lang="pt-BR" sz="2200" i="0" dirty="0">
                        <a:latin typeface="Cambria Math" panose="02040503050406030204" pitchFamily="18" charset="0"/>
                      </a:rPr>
                      <m:t> + 50 </m:t>
                    </m:r>
                    <m:r>
                      <m:rPr>
                        <m:sty m:val="p"/>
                      </m:rPr>
                      <a:rPr lang="pt-BR" sz="2200" i="0" dirty="0">
                        <a:latin typeface="Cambria Math" panose="02040503050406030204" pitchFamily="18" charset="0"/>
                      </a:rPr>
                      <m:t>is</m:t>
                    </m:r>
                    <m:r>
                      <a:rPr lang="pt-BR" sz="2200" i="0" dirty="0">
                        <a:latin typeface="Cambria Math" panose="02040503050406030204" pitchFamily="18" charset="0"/>
                      </a:rPr>
                      <m:t> </m:t>
                    </m:r>
                    <m:r>
                      <a:rPr lang="pt-BR" sz="2200" b="1" i="0" dirty="0" smtClean="0">
                        <a:solidFill>
                          <a:srgbClr val="A71160"/>
                        </a:solidFill>
                        <a:latin typeface="Cambria Math" panose="02040503050406030204" pitchFamily="18" charset="0"/>
                      </a:rPr>
                      <m:t>𝐎</m:t>
                    </m:r>
                    <m:r>
                      <a:rPr lang="pt-BR" sz="2200" b="1" i="0" dirty="0" smtClean="0">
                        <a:solidFill>
                          <a:srgbClr val="A71160"/>
                        </a:solidFill>
                        <a:latin typeface="Cambria Math" panose="02040503050406030204" pitchFamily="18" charset="0"/>
                      </a:rPr>
                      <m:t>(</m:t>
                    </m:r>
                    <m:sSup>
                      <m:sSupPr>
                        <m:ctrlPr>
                          <a:rPr lang="pt-BR" sz="2200" b="1" i="1" dirty="0">
                            <a:solidFill>
                              <a:srgbClr val="A71160"/>
                            </a:solidFill>
                            <a:latin typeface="Cambria Math" panose="02040503050406030204" pitchFamily="18" charset="0"/>
                          </a:rPr>
                        </m:ctrlPr>
                      </m:sSupPr>
                      <m:e>
                        <m:r>
                          <a:rPr lang="en-US" sz="2200" b="1" i="0" dirty="0">
                            <a:solidFill>
                              <a:srgbClr val="A71160"/>
                            </a:solidFill>
                            <a:latin typeface="Cambria Math" panose="02040503050406030204" pitchFamily="18" charset="0"/>
                          </a:rPr>
                          <m:t>𝐧</m:t>
                        </m:r>
                      </m:e>
                      <m:sup>
                        <m:r>
                          <a:rPr lang="en-US" sz="2200" b="1" i="0" dirty="0">
                            <a:solidFill>
                              <a:srgbClr val="A71160"/>
                            </a:solidFill>
                            <a:latin typeface="Cambria Math" panose="02040503050406030204" pitchFamily="18" charset="0"/>
                          </a:rPr>
                          <m:t>𝟒</m:t>
                        </m:r>
                      </m:sup>
                    </m:sSup>
                    <m:r>
                      <a:rPr lang="pt-BR" sz="2200" b="1" i="0" dirty="0">
                        <a:solidFill>
                          <a:srgbClr val="A71160"/>
                        </a:solidFill>
                        <a:latin typeface="Cambria Math" panose="02040503050406030204" pitchFamily="18" charset="0"/>
                      </a:rPr>
                      <m:t>) </m:t>
                    </m:r>
                  </m:oMath>
                </a14:m>
                <a:endParaRPr lang="pt-BR" sz="2200" b="1" dirty="0">
                  <a:solidFill>
                    <a:srgbClr val="A71160"/>
                  </a:solidFill>
                </a:endParaRPr>
              </a:p>
              <a:p>
                <a:pPr marL="857250" lvl="1" indent="-457200">
                  <a:buFont typeface="+mj-lt"/>
                  <a:buAutoNum type="arabicPeriod"/>
                </a:pPr>
                <a14:m>
                  <m:oMath xmlns:m="http://schemas.openxmlformats.org/officeDocument/2006/math">
                    <m:r>
                      <a:rPr lang="pt-BR" sz="2200" i="0" dirty="0">
                        <a:latin typeface="Cambria Math" panose="02040503050406030204" pitchFamily="18" charset="0"/>
                      </a:rPr>
                      <m:t>10</m:t>
                    </m:r>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3</m:t>
                        </m:r>
                      </m:sup>
                    </m:sSup>
                    <m:r>
                      <a:rPr lang="pt-BR" sz="2200" i="0" dirty="0">
                        <a:latin typeface="Cambria Math" panose="02040503050406030204" pitchFamily="18" charset="0"/>
                      </a:rPr>
                      <m:t> + 2</m:t>
                    </m:r>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2</m:t>
                        </m:r>
                      </m:sup>
                    </m:sSup>
                    <m:r>
                      <a:rPr lang="pt-BR" sz="2200" i="0" dirty="0">
                        <a:latin typeface="Cambria Math" panose="02040503050406030204" pitchFamily="18" charset="0"/>
                      </a:rPr>
                      <m:t> </m:t>
                    </m:r>
                    <m:r>
                      <m:rPr>
                        <m:sty m:val="p"/>
                      </m:rPr>
                      <a:rPr lang="pt-BR" sz="2200" i="0" dirty="0">
                        <a:latin typeface="Cambria Math" panose="02040503050406030204" pitchFamily="18" charset="0"/>
                      </a:rPr>
                      <m:t>is</m:t>
                    </m:r>
                    <m:r>
                      <a:rPr lang="pt-BR" sz="2200" i="0" dirty="0">
                        <a:latin typeface="Cambria Math" panose="02040503050406030204" pitchFamily="18" charset="0"/>
                      </a:rPr>
                      <m:t> </m:t>
                    </m:r>
                    <m:r>
                      <a:rPr lang="pt-BR" sz="2200" b="1" i="0" dirty="0" smtClean="0">
                        <a:solidFill>
                          <a:srgbClr val="A71160"/>
                        </a:solidFill>
                        <a:latin typeface="Cambria Math" panose="02040503050406030204" pitchFamily="18" charset="0"/>
                      </a:rPr>
                      <m:t>𝐎</m:t>
                    </m:r>
                    <m:r>
                      <a:rPr lang="pt-BR" sz="2200" b="1" i="0" dirty="0" smtClean="0">
                        <a:solidFill>
                          <a:srgbClr val="A71160"/>
                        </a:solidFill>
                        <a:latin typeface="Cambria Math" panose="02040503050406030204" pitchFamily="18" charset="0"/>
                      </a:rPr>
                      <m:t>(</m:t>
                    </m:r>
                    <m:sSup>
                      <m:sSupPr>
                        <m:ctrlPr>
                          <a:rPr lang="pt-BR" sz="2200" b="1" i="1" dirty="0">
                            <a:solidFill>
                              <a:srgbClr val="A71160"/>
                            </a:solidFill>
                            <a:latin typeface="Cambria Math" panose="02040503050406030204" pitchFamily="18" charset="0"/>
                          </a:rPr>
                        </m:ctrlPr>
                      </m:sSupPr>
                      <m:e>
                        <m:r>
                          <a:rPr lang="en-US" sz="2200" b="1" i="0" dirty="0">
                            <a:solidFill>
                              <a:srgbClr val="A71160"/>
                            </a:solidFill>
                            <a:latin typeface="Cambria Math" panose="02040503050406030204" pitchFamily="18" charset="0"/>
                          </a:rPr>
                          <m:t>𝐧</m:t>
                        </m:r>
                      </m:e>
                      <m:sup>
                        <m:r>
                          <a:rPr lang="en-US" sz="2200" b="1" i="0" dirty="0">
                            <a:solidFill>
                              <a:srgbClr val="A71160"/>
                            </a:solidFill>
                            <a:latin typeface="Cambria Math" panose="02040503050406030204" pitchFamily="18" charset="0"/>
                          </a:rPr>
                          <m:t>𝟑</m:t>
                        </m:r>
                      </m:sup>
                    </m:sSup>
                    <m:r>
                      <a:rPr lang="pt-BR" sz="2200" b="1" i="0" dirty="0">
                        <a:solidFill>
                          <a:srgbClr val="A71160"/>
                        </a:solidFill>
                        <a:latin typeface="Cambria Math" panose="02040503050406030204" pitchFamily="18" charset="0"/>
                      </a:rPr>
                      <m:t>)    </m:t>
                    </m:r>
                  </m:oMath>
                </a14:m>
                <a:endParaRPr lang="pt-BR" sz="2200" b="1" dirty="0"/>
              </a:p>
              <a:p>
                <a:pPr marL="857250" lvl="1" indent="-457200">
                  <a:buFont typeface="+mj-lt"/>
                  <a:buAutoNum type="arabicPeriod"/>
                </a:pPr>
                <a14:m>
                  <m:oMath xmlns:m="http://schemas.openxmlformats.org/officeDocument/2006/math">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3</m:t>
                        </m:r>
                      </m:sup>
                    </m:sSup>
                  </m:oMath>
                </a14:m>
                <a:r>
                  <a:rPr lang="pt-BR" sz="2200" dirty="0"/>
                  <a:t> - </a:t>
                </a:r>
                <a14:m>
                  <m:oMath xmlns:m="http://schemas.openxmlformats.org/officeDocument/2006/math">
                    <m:sSup>
                      <m:sSupPr>
                        <m:ctrlPr>
                          <a:rPr lang="pt-BR" sz="2200" i="1" dirty="0">
                            <a:latin typeface="Cambria Math" panose="02040503050406030204" pitchFamily="18" charset="0"/>
                          </a:rPr>
                        </m:ctrlPr>
                      </m:sSupPr>
                      <m:e>
                        <m:r>
                          <m:rPr>
                            <m:sty m:val="p"/>
                          </m:rPr>
                          <a:rPr lang="en-US" sz="2200" i="0" dirty="0">
                            <a:latin typeface="Cambria Math" panose="02040503050406030204" pitchFamily="18" charset="0"/>
                          </a:rPr>
                          <m:t>n</m:t>
                        </m:r>
                      </m:e>
                      <m:sup>
                        <m:r>
                          <a:rPr lang="en-US" sz="2200" i="0" dirty="0">
                            <a:latin typeface="Cambria Math" panose="02040503050406030204" pitchFamily="18" charset="0"/>
                          </a:rPr>
                          <m:t>2</m:t>
                        </m:r>
                      </m:sup>
                    </m:sSup>
                  </m:oMath>
                </a14:m>
                <a:r>
                  <a:rPr lang="pt-BR" sz="2200" dirty="0"/>
                  <a:t> is </a:t>
                </a:r>
                <a14:m>
                  <m:oMath xmlns:m="http://schemas.openxmlformats.org/officeDocument/2006/math">
                    <m:r>
                      <a:rPr lang="pt-BR" sz="2200" b="1" i="0" dirty="0" smtClean="0">
                        <a:solidFill>
                          <a:srgbClr val="A71160"/>
                        </a:solidFill>
                        <a:latin typeface="Cambria Math" panose="02040503050406030204" pitchFamily="18" charset="0"/>
                      </a:rPr>
                      <m:t>𝐎</m:t>
                    </m:r>
                    <m:r>
                      <a:rPr lang="pt-BR" sz="2200" b="1" i="0" dirty="0" smtClean="0">
                        <a:solidFill>
                          <a:srgbClr val="A71160"/>
                        </a:solidFill>
                        <a:latin typeface="Cambria Math" panose="02040503050406030204" pitchFamily="18" charset="0"/>
                      </a:rPr>
                      <m:t>(</m:t>
                    </m:r>
                    <m:sSup>
                      <m:sSupPr>
                        <m:ctrlPr>
                          <a:rPr lang="pt-BR" sz="2200" b="1" i="1" dirty="0">
                            <a:solidFill>
                              <a:srgbClr val="A71160"/>
                            </a:solidFill>
                            <a:latin typeface="Cambria Math" panose="02040503050406030204" pitchFamily="18" charset="0"/>
                          </a:rPr>
                        </m:ctrlPr>
                      </m:sSupPr>
                      <m:e>
                        <m:r>
                          <a:rPr lang="en-US" sz="2200" b="1" i="0" dirty="0">
                            <a:solidFill>
                              <a:srgbClr val="A71160"/>
                            </a:solidFill>
                            <a:latin typeface="Cambria Math" panose="02040503050406030204" pitchFamily="18" charset="0"/>
                          </a:rPr>
                          <m:t>𝐧</m:t>
                        </m:r>
                      </m:e>
                      <m:sup>
                        <m:r>
                          <a:rPr lang="en-US" sz="2200" b="1" i="0" dirty="0">
                            <a:solidFill>
                              <a:srgbClr val="A71160"/>
                            </a:solidFill>
                            <a:latin typeface="Cambria Math" panose="02040503050406030204" pitchFamily="18" charset="0"/>
                          </a:rPr>
                          <m:t>𝟑</m:t>
                        </m:r>
                      </m:sup>
                    </m:sSup>
                    <m:r>
                      <a:rPr lang="pt-BR" sz="2200" b="1" i="0" dirty="0">
                        <a:solidFill>
                          <a:srgbClr val="A71160"/>
                        </a:solidFill>
                        <a:latin typeface="Cambria Math" panose="02040503050406030204" pitchFamily="18" charset="0"/>
                      </a:rPr>
                      <m:t>) </m:t>
                    </m:r>
                  </m:oMath>
                </a14:m>
                <a:endParaRPr lang="pt-BR" sz="2200" b="1" dirty="0"/>
              </a:p>
              <a:p>
                <a:endParaRPr lang="en-US" dirty="0"/>
              </a:p>
              <a:p>
                <a:r>
                  <a:rPr lang="en-US" dirty="0"/>
                  <a:t>The low order terms in a function are relatively insignificant for large 𝒏</a:t>
                </a:r>
              </a:p>
              <a:p>
                <a:pPr marL="0" indent="0">
                  <a:buNone/>
                </a:pPr>
                <a:r>
                  <a:rPr lang="en-US" dirty="0"/>
                  <a:t>		            </a:t>
                </a:r>
                <a14:m>
                  <m:oMath xmlns:m="http://schemas.openxmlformats.org/officeDocument/2006/math">
                    <m:sSup>
                      <m:sSupPr>
                        <m:ctrlPr>
                          <a:rPr lang="pt-BR"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4</m:t>
                        </m:r>
                      </m:sup>
                    </m:sSup>
                    <m:r>
                      <a:rPr lang="pt-BR" i="1" dirty="0">
                        <a:latin typeface="Cambria Math" panose="02040503050406030204" pitchFamily="18" charset="0"/>
                      </a:rPr>
                      <m:t> + 100</m:t>
                    </m:r>
                    <m:sSup>
                      <m:sSupPr>
                        <m:ctrlPr>
                          <a:rPr lang="pt-BR"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2</m:t>
                        </m:r>
                      </m:sup>
                    </m:sSup>
                    <m:r>
                      <a:rPr lang="pt-BR" i="1" dirty="0">
                        <a:latin typeface="Cambria Math" panose="02040503050406030204" pitchFamily="18" charset="0"/>
                      </a:rPr>
                      <m:t> + 10</m:t>
                    </m:r>
                    <m:r>
                      <a:rPr lang="pt-BR" i="1" dirty="0">
                        <a:latin typeface="Cambria Math" panose="02040503050406030204" pitchFamily="18" charset="0"/>
                      </a:rPr>
                      <m:t>𝑛</m:t>
                    </m:r>
                    <m:r>
                      <a:rPr lang="pt-BR" i="1" dirty="0">
                        <a:latin typeface="Cambria Math" panose="02040503050406030204" pitchFamily="18" charset="0"/>
                      </a:rPr>
                      <m:t> + 50≈ </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𝑛</m:t>
                        </m:r>
                      </m:e>
                      <m:sup>
                        <m:r>
                          <a:rPr lang="en-US" i="1" dirty="0">
                            <a:latin typeface="Cambria Math" panose="02040503050406030204" pitchFamily="18" charset="0"/>
                            <a:ea typeface="Cambria Math" panose="02040503050406030204" pitchFamily="18" charset="0"/>
                          </a:rPr>
                          <m:t>4</m:t>
                        </m:r>
                      </m:sup>
                    </m:sSup>
                    <m:r>
                      <a:rPr lang="pt-BR" i="1" dirty="0">
                        <a:latin typeface="Cambria Math" panose="02040503050406030204" pitchFamily="18"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b="-763"/>
                </a:stretch>
              </a:blipFill>
            </p:spPr>
            <p:txBody>
              <a:bodyPr/>
              <a:lstStyle/>
              <a:p>
                <a:r>
                  <a:rPr lang="en-US">
                    <a:noFill/>
                  </a:rPr>
                  <a:t> </a:t>
                </a:r>
              </a:p>
            </p:txBody>
          </p:sp>
        </mc:Fallback>
      </mc:AlternateContent>
      <p:sp>
        <p:nvSpPr>
          <p:cNvPr id="4" name="Rounded Rectangular Callout 3"/>
          <p:cNvSpPr/>
          <p:nvPr/>
        </p:nvSpPr>
        <p:spPr>
          <a:xfrm>
            <a:off x="8958944" y="1680754"/>
            <a:ext cx="1188720" cy="365760"/>
          </a:xfrm>
          <a:prstGeom prst="wedgeRoundRectCallout">
            <a:avLst>
              <a:gd name="adj1" fmla="val -71944"/>
              <a:gd name="adj2" fmla="val -52651"/>
              <a:gd name="adj3" fmla="val 16667"/>
            </a:avLst>
          </a:prstGeom>
          <a:solidFill>
            <a:schemeClr val="bg2"/>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71160"/>
                </a:solidFill>
              </a:rPr>
              <a:t>Negligible </a:t>
            </a:r>
          </a:p>
        </p:txBody>
      </p:sp>
      <p:sp>
        <p:nvSpPr>
          <p:cNvPr id="5" name="Rounded Rectangle 4"/>
          <p:cNvSpPr/>
          <p:nvPr/>
        </p:nvSpPr>
        <p:spPr>
          <a:xfrm>
            <a:off x="3879668" y="3135085"/>
            <a:ext cx="4389120" cy="54864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𝑂( 𝑓(𝑛)+𝑔(𝑛))=𝑂(max⁡(𝑓(𝑛),𝑔(𝑛)))</a:t>
            </a:r>
          </a:p>
        </p:txBody>
      </p:sp>
      <p:sp>
        <p:nvSpPr>
          <p:cNvPr id="6" name="Rounded Rectangle 5"/>
          <p:cNvSpPr/>
          <p:nvPr/>
        </p:nvSpPr>
        <p:spPr>
          <a:xfrm>
            <a:off x="3875315" y="3143795"/>
            <a:ext cx="4389120" cy="548640"/>
          </a:xfrm>
          <a:prstGeom prst="roundRect">
            <a:avLst/>
          </a:prstGeom>
          <a:noFill/>
          <a:ln w="19050">
            <a:solidFill>
              <a:srgbClr val="890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Tree>
    <p:extLst>
      <p:ext uri="{BB962C8B-B14F-4D97-AF65-F5344CB8AC3E}">
        <p14:creationId xmlns:p14="http://schemas.microsoft.com/office/powerpoint/2010/main" val="19884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heel(1)">
                                      <p:cBhvr>
                                        <p:cTn id="32" dur="2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Express the function </a:t>
                </a:r>
                <a14:m>
                  <m:oMath xmlns:m="http://schemas.openxmlformats.org/officeDocument/2006/math">
                    <m:r>
                      <a:rPr lang="en-US" i="1" dirty="0" smtClean="0">
                        <a:solidFill>
                          <a:srgbClr val="A71160"/>
                        </a:solidFill>
                        <a:latin typeface="Cambria Math" panose="02040503050406030204" pitchFamily="18" charset="0"/>
                      </a:rPr>
                      <m:t>𝑛</m:t>
                    </m:r>
                    <m:r>
                      <a:rPr lang="en-US" i="1" baseline="30000" dirty="0">
                        <a:solidFill>
                          <a:srgbClr val="A71160"/>
                        </a:solidFill>
                        <a:latin typeface="Cambria Math" panose="02040503050406030204" pitchFamily="18" charset="0"/>
                      </a:rPr>
                      <m:t>3</m:t>
                    </m:r>
                    <m:r>
                      <a:rPr lang="en-US" i="1" dirty="0">
                        <a:solidFill>
                          <a:srgbClr val="A71160"/>
                        </a:solidFill>
                        <a:latin typeface="Cambria Math" panose="02040503050406030204" pitchFamily="18" charset="0"/>
                      </a:rPr>
                      <m:t>/1000 − 100</m:t>
                    </m:r>
                    <m:r>
                      <a:rPr lang="en-US" i="1" dirty="0">
                        <a:solidFill>
                          <a:srgbClr val="A71160"/>
                        </a:solidFill>
                        <a:latin typeface="Cambria Math" panose="02040503050406030204" pitchFamily="18" charset="0"/>
                      </a:rPr>
                      <m:t>𝑛</m:t>
                    </m:r>
                    <m:r>
                      <a:rPr lang="en-US" i="1" baseline="30000" dirty="0">
                        <a:solidFill>
                          <a:srgbClr val="A71160"/>
                        </a:solidFill>
                        <a:latin typeface="Cambria Math" panose="02040503050406030204" pitchFamily="18" charset="0"/>
                      </a:rPr>
                      <m:t>2</m:t>
                    </m:r>
                    <m:r>
                      <a:rPr lang="en-US" i="1" dirty="0">
                        <a:solidFill>
                          <a:srgbClr val="A71160"/>
                        </a:solidFill>
                        <a:latin typeface="Cambria Math" panose="02040503050406030204" pitchFamily="18" charset="0"/>
                      </a:rPr>
                      <m:t> − 100</m:t>
                    </m:r>
                    <m:r>
                      <a:rPr lang="en-US" i="1" dirty="0">
                        <a:solidFill>
                          <a:srgbClr val="A71160"/>
                        </a:solidFill>
                        <a:latin typeface="Cambria Math" panose="02040503050406030204" pitchFamily="18" charset="0"/>
                      </a:rPr>
                      <m:t>𝑛</m:t>
                    </m:r>
                    <m:r>
                      <a:rPr lang="en-US" i="1" dirty="0">
                        <a:solidFill>
                          <a:srgbClr val="A71160"/>
                        </a:solidFill>
                        <a:latin typeface="Cambria Math" panose="02040503050406030204" pitchFamily="18" charset="0"/>
                      </a:rPr>
                      <m:t> + 3 </m:t>
                    </m:r>
                  </m:oMath>
                </a14:m>
                <a:r>
                  <a:rPr lang="en-US" dirty="0"/>
                  <a:t>in terms of </a:t>
                </a:r>
                <a:r>
                  <a:rPr lang="el-GR" dirty="0"/>
                  <a:t>θ</a:t>
                </a:r>
                <a:r>
                  <a:rPr lang="en-US" dirty="0"/>
                  <a:t> notation.</a:t>
                </a:r>
              </a:p>
              <a:p>
                <a:pPr marL="457200" indent="-457200">
                  <a:buFont typeface="+mj-lt"/>
                  <a:buAutoNum type="arabicPeriod"/>
                </a:pPr>
                <a:r>
                  <a:rPr lang="en-US" dirty="0"/>
                  <a:t>Express </a:t>
                </a:r>
                <a14:m>
                  <m:oMath xmlns:m="http://schemas.openxmlformats.org/officeDocument/2006/math">
                    <m:r>
                      <a:rPr lang="pt-BR" i="1" dirty="0" smtClean="0">
                        <a:solidFill>
                          <a:srgbClr val="A71160"/>
                        </a:solidFill>
                        <a:latin typeface="Cambria Math" panose="02040503050406030204" pitchFamily="18" charset="0"/>
                      </a:rPr>
                      <m:t>20</m:t>
                    </m:r>
                    <m:r>
                      <a:rPr lang="pt-BR" i="1" dirty="0" smtClean="0">
                        <a:solidFill>
                          <a:srgbClr val="A71160"/>
                        </a:solidFill>
                        <a:latin typeface="Cambria Math" panose="02040503050406030204" pitchFamily="18" charset="0"/>
                      </a:rPr>
                      <m:t>𝑛</m:t>
                    </m:r>
                    <m:r>
                      <a:rPr lang="pt-BR" i="1" baseline="30000" dirty="0">
                        <a:solidFill>
                          <a:srgbClr val="A71160"/>
                        </a:solidFill>
                        <a:latin typeface="Cambria Math" panose="02040503050406030204" pitchFamily="18" charset="0"/>
                      </a:rPr>
                      <m:t>3</m:t>
                    </m:r>
                    <m:r>
                      <a:rPr lang="pt-BR" i="1" dirty="0">
                        <a:solidFill>
                          <a:srgbClr val="A71160"/>
                        </a:solidFill>
                        <a:latin typeface="Cambria Math" panose="02040503050406030204" pitchFamily="18" charset="0"/>
                      </a:rPr>
                      <m:t> + 10</m:t>
                    </m:r>
                    <m:r>
                      <a:rPr lang="pt-BR" i="1" dirty="0">
                        <a:solidFill>
                          <a:srgbClr val="A71160"/>
                        </a:solidFill>
                        <a:latin typeface="Cambria Math" panose="02040503050406030204" pitchFamily="18" charset="0"/>
                      </a:rPr>
                      <m:t>𝑛</m:t>
                    </m:r>
                    <m:r>
                      <a:rPr lang="pt-BR" i="1" dirty="0">
                        <a:solidFill>
                          <a:srgbClr val="A71160"/>
                        </a:solidFill>
                        <a:latin typeface="Cambria Math" panose="02040503050406030204" pitchFamily="18" charset="0"/>
                      </a:rPr>
                      <m:t> </m:t>
                    </m:r>
                    <m:r>
                      <m:rPr>
                        <m:sty m:val="p"/>
                      </m:rPr>
                      <a:rPr lang="pt-BR" i="1" dirty="0">
                        <a:solidFill>
                          <a:srgbClr val="A71160"/>
                        </a:solidFill>
                        <a:latin typeface="Cambria Math" panose="02040503050406030204" pitchFamily="18" charset="0"/>
                      </a:rPr>
                      <m:t>log</m:t>
                    </m:r>
                    <m:r>
                      <a:rPr lang="pt-BR" i="1" dirty="0">
                        <a:solidFill>
                          <a:srgbClr val="A71160"/>
                        </a:solidFill>
                        <a:latin typeface="Cambria Math" panose="02040503050406030204" pitchFamily="18" charset="0"/>
                      </a:rPr>
                      <m:t>⁡</m:t>
                    </m:r>
                    <m:r>
                      <a:rPr lang="pt-BR" i="1" dirty="0">
                        <a:solidFill>
                          <a:srgbClr val="A71160"/>
                        </a:solidFill>
                        <a:latin typeface="Cambria Math" panose="02040503050406030204" pitchFamily="18" charset="0"/>
                      </a:rPr>
                      <m:t>𝑛</m:t>
                    </m:r>
                    <m:r>
                      <a:rPr lang="pt-BR" i="1" dirty="0">
                        <a:solidFill>
                          <a:srgbClr val="A71160"/>
                        </a:solidFill>
                        <a:latin typeface="Cambria Math" panose="02040503050406030204" pitchFamily="18" charset="0"/>
                      </a:rPr>
                      <m:t> + 5 </m:t>
                    </m:r>
                  </m:oMath>
                </a14:m>
                <a:r>
                  <a:rPr lang="pt-BR" dirty="0"/>
                  <a:t>in terms of O notation.</a:t>
                </a:r>
              </a:p>
              <a:p>
                <a:pPr marL="457200" indent="-457200">
                  <a:buFont typeface="+mj-lt"/>
                  <a:buAutoNum type="arabicPeriod"/>
                </a:pPr>
                <a:r>
                  <a:rPr lang="en-US" dirty="0"/>
                  <a:t>Express  </a:t>
                </a:r>
                <a14:m>
                  <m:oMath xmlns:m="http://schemas.openxmlformats.org/officeDocument/2006/math">
                    <m:r>
                      <a:rPr lang="en-US" i="1" dirty="0" smtClean="0">
                        <a:solidFill>
                          <a:srgbClr val="A71160"/>
                        </a:solidFill>
                        <a:latin typeface="Cambria Math" panose="02040503050406030204" pitchFamily="18" charset="0"/>
                      </a:rPr>
                      <m:t>5</m:t>
                    </m:r>
                    <m:r>
                      <a:rPr lang="en-US" i="1" dirty="0" smtClean="0">
                        <a:solidFill>
                          <a:srgbClr val="A71160"/>
                        </a:solidFill>
                        <a:latin typeface="Cambria Math" panose="02040503050406030204" pitchFamily="18" charset="0"/>
                      </a:rPr>
                      <m:t>𝑛</m:t>
                    </m:r>
                    <m:r>
                      <a:rPr lang="en-US" i="1" dirty="0" smtClean="0">
                        <a:solidFill>
                          <a:srgbClr val="A71160"/>
                        </a:solidFill>
                        <a:latin typeface="Cambria Math" panose="02040503050406030204" pitchFamily="18" charset="0"/>
                      </a:rPr>
                      <m:t> </m:t>
                    </m:r>
                    <m:r>
                      <m:rPr>
                        <m:sty m:val="p"/>
                      </m:rPr>
                      <a:rPr lang="en-US" i="1" dirty="0" smtClean="0">
                        <a:solidFill>
                          <a:srgbClr val="A71160"/>
                        </a:solidFill>
                        <a:latin typeface="Cambria Math" panose="02040503050406030204" pitchFamily="18" charset="0"/>
                      </a:rPr>
                      <m:t>log</m:t>
                    </m:r>
                    <m:r>
                      <a:rPr lang="en-US" i="1" dirty="0" smtClean="0">
                        <a:solidFill>
                          <a:srgbClr val="A71160"/>
                        </a:solidFill>
                        <a:latin typeface="Cambria Math" panose="02040503050406030204" pitchFamily="18" charset="0"/>
                      </a:rPr>
                      <m:t>⁡</m:t>
                    </m:r>
                    <m:r>
                      <a:rPr lang="en-US" i="1" dirty="0" smtClean="0">
                        <a:solidFill>
                          <a:srgbClr val="A71160"/>
                        </a:solidFill>
                        <a:latin typeface="Cambria Math" panose="02040503050406030204" pitchFamily="18" charset="0"/>
                      </a:rPr>
                      <m:t>𝑛</m:t>
                    </m:r>
                    <m:r>
                      <a:rPr lang="en-US" i="1" dirty="0" smtClean="0">
                        <a:solidFill>
                          <a:srgbClr val="A71160"/>
                        </a:solidFill>
                        <a:latin typeface="Cambria Math" panose="02040503050406030204" pitchFamily="18" charset="0"/>
                      </a:rPr>
                      <m:t> + 2</m:t>
                    </m:r>
                    <m:r>
                      <a:rPr lang="en-US" i="1" dirty="0" smtClean="0">
                        <a:solidFill>
                          <a:srgbClr val="A71160"/>
                        </a:solidFill>
                        <a:latin typeface="Cambria Math" panose="02040503050406030204" pitchFamily="18" charset="0"/>
                      </a:rPr>
                      <m:t>𝑛</m:t>
                    </m:r>
                    <m:r>
                      <a:rPr lang="en-US" i="1" dirty="0" smtClean="0">
                        <a:solidFill>
                          <a:srgbClr val="A71160"/>
                        </a:solidFill>
                        <a:latin typeface="Cambria Math" panose="02040503050406030204" pitchFamily="18" charset="0"/>
                      </a:rPr>
                      <m:t> </m:t>
                    </m:r>
                  </m:oMath>
                </a14:m>
                <a:r>
                  <a:rPr lang="pt-BR" dirty="0"/>
                  <a:t>in terms of O notation.</a:t>
                </a:r>
              </a:p>
              <a:p>
                <a:pPr marL="457200" indent="-457200">
                  <a:buFont typeface="+mj-lt"/>
                  <a:buAutoNum type="arabicPeriod"/>
                </a:pPr>
                <a:r>
                  <a:rPr lang="pt-BR" dirty="0"/>
                  <a:t>Prove or disprove (i) </a:t>
                </a:r>
                <a:r>
                  <a:rPr lang="pt-BR" dirty="0">
                    <a:solidFill>
                      <a:srgbClr val="A71160"/>
                    </a:solidFill>
                  </a:rPr>
                  <a:t>Is 2</a:t>
                </a:r>
                <a:r>
                  <a:rPr lang="pt-BR" baseline="30000" dirty="0">
                    <a:solidFill>
                      <a:srgbClr val="A71160"/>
                    </a:solidFill>
                  </a:rPr>
                  <a:t>n+1</a:t>
                </a:r>
                <a:r>
                  <a:rPr lang="pt-BR" dirty="0">
                    <a:solidFill>
                      <a:srgbClr val="A71160"/>
                    </a:solidFill>
                  </a:rPr>
                  <a:t> = O(2</a:t>
                </a:r>
                <a:r>
                  <a:rPr lang="pt-BR" baseline="30000" dirty="0">
                    <a:solidFill>
                      <a:srgbClr val="A71160"/>
                    </a:solidFill>
                  </a:rPr>
                  <a:t>n</a:t>
                </a:r>
                <a:r>
                  <a:rPr lang="pt-BR" dirty="0">
                    <a:solidFill>
                      <a:srgbClr val="A71160"/>
                    </a:solidFill>
                  </a:rPr>
                  <a:t>) </a:t>
                </a:r>
                <a:r>
                  <a:rPr lang="pt-BR" dirty="0"/>
                  <a:t>(ii) </a:t>
                </a:r>
                <a:r>
                  <a:rPr lang="pt-BR" dirty="0">
                    <a:solidFill>
                      <a:srgbClr val="A71160"/>
                    </a:solidFill>
                  </a:rPr>
                  <a:t>Is 2</a:t>
                </a:r>
                <a:r>
                  <a:rPr lang="pt-BR" baseline="30000" dirty="0">
                    <a:solidFill>
                      <a:srgbClr val="A71160"/>
                    </a:solidFill>
                  </a:rPr>
                  <a:t>2n</a:t>
                </a:r>
                <a:r>
                  <a:rPr lang="pt-BR" dirty="0">
                    <a:solidFill>
                      <a:srgbClr val="A71160"/>
                    </a:solidFill>
                  </a:rPr>
                  <a:t> = O(2</a:t>
                </a:r>
                <a:r>
                  <a:rPr lang="pt-BR" baseline="30000" dirty="0">
                    <a:solidFill>
                      <a:srgbClr val="A71160"/>
                    </a:solidFill>
                  </a:rPr>
                  <a:t>n</a:t>
                </a:r>
                <a:r>
                  <a:rPr lang="pt-BR" dirty="0">
                    <a:solidFill>
                      <a:srgbClr val="A71160"/>
                    </a:solidFill>
                  </a:rPr>
                  <a:t>)</a:t>
                </a:r>
              </a:p>
              <a:p>
                <a:pPr marL="457200" indent="-457200">
                  <a:buFont typeface="+mj-lt"/>
                  <a:buAutoNum type="arabicPeriod"/>
                </a:pPr>
                <a:r>
                  <a:rPr lang="en-US" dirty="0"/>
                  <a:t>Check the correctness for the following equality, </a:t>
                </a:r>
                <a14:m>
                  <m:oMath xmlns:m="http://schemas.openxmlformats.org/officeDocument/2006/math">
                    <m:r>
                      <a:rPr lang="en-US" sz="2200" b="0" i="0" smtClean="0">
                        <a:solidFill>
                          <a:srgbClr val="A71160"/>
                        </a:solidFill>
                        <a:latin typeface="Cambria Math" panose="02040503050406030204" pitchFamily="18" charset="0"/>
                      </a:rPr>
                      <m:t> </m:t>
                    </m:r>
                    <m:r>
                      <a:rPr lang="en-US" sz="2200" smtClean="0">
                        <a:solidFill>
                          <a:srgbClr val="A71160"/>
                        </a:solidFill>
                        <a:latin typeface="Cambria Math" panose="02040503050406030204" pitchFamily="18" charset="0"/>
                      </a:rPr>
                      <m:t>5</m:t>
                    </m:r>
                    <m:sSup>
                      <m:sSupPr>
                        <m:ctrlPr>
                          <a:rPr lang="en-US" sz="2200" i="1">
                            <a:solidFill>
                              <a:srgbClr val="A71160"/>
                            </a:solidFill>
                            <a:latin typeface="Cambria Math" panose="02040503050406030204" pitchFamily="18" charset="0"/>
                          </a:rPr>
                        </m:ctrlPr>
                      </m:sSupPr>
                      <m:e>
                        <m:r>
                          <m:rPr>
                            <m:sty m:val="p"/>
                          </m:rPr>
                          <a:rPr lang="en-US" sz="2200">
                            <a:solidFill>
                              <a:srgbClr val="A71160"/>
                            </a:solidFill>
                            <a:latin typeface="Cambria Math" panose="02040503050406030204" pitchFamily="18" charset="0"/>
                          </a:rPr>
                          <m:t>n</m:t>
                        </m:r>
                      </m:e>
                      <m:sup>
                        <m:r>
                          <a:rPr lang="en-US" sz="2200">
                            <a:solidFill>
                              <a:srgbClr val="A71160"/>
                            </a:solidFill>
                            <a:latin typeface="Cambria Math" panose="02040503050406030204" pitchFamily="18" charset="0"/>
                          </a:rPr>
                          <m:t>3</m:t>
                        </m:r>
                      </m:sup>
                    </m:sSup>
                    <m:r>
                      <a:rPr lang="en-US" sz="2200">
                        <a:solidFill>
                          <a:srgbClr val="A71160"/>
                        </a:solidFill>
                        <a:latin typeface="Cambria Math" panose="02040503050406030204" pitchFamily="18" charset="0"/>
                      </a:rPr>
                      <m:t>+2</m:t>
                    </m:r>
                    <m:r>
                      <m:rPr>
                        <m:sty m:val="p"/>
                      </m:rPr>
                      <a:rPr lang="en-US" sz="2200">
                        <a:solidFill>
                          <a:srgbClr val="A71160"/>
                        </a:solidFill>
                        <a:latin typeface="Cambria Math" panose="02040503050406030204" pitchFamily="18" charset="0"/>
                      </a:rPr>
                      <m:t>n</m:t>
                    </m:r>
                    <m:r>
                      <a:rPr lang="en-US" sz="2200">
                        <a:solidFill>
                          <a:srgbClr val="A71160"/>
                        </a:solidFill>
                        <a:latin typeface="Cambria Math" panose="02040503050406030204" pitchFamily="18" charset="0"/>
                      </a:rPr>
                      <m:t>=</m:t>
                    </m:r>
                    <m:r>
                      <m:rPr>
                        <m:sty m:val="p"/>
                      </m:rPr>
                      <a:rPr lang="en-US" sz="2200">
                        <a:solidFill>
                          <a:srgbClr val="A71160"/>
                        </a:solidFill>
                        <a:latin typeface="Cambria Math" panose="02040503050406030204" pitchFamily="18" charset="0"/>
                      </a:rPr>
                      <m:t>O</m:t>
                    </m:r>
                    <m:r>
                      <a:rPr lang="en-US" sz="2200">
                        <a:solidFill>
                          <a:srgbClr val="A71160"/>
                        </a:solidFill>
                        <a:latin typeface="Cambria Math" panose="02040503050406030204" pitchFamily="18" charset="0"/>
                      </a:rPr>
                      <m:t>(</m:t>
                    </m:r>
                    <m:sSup>
                      <m:sSupPr>
                        <m:ctrlPr>
                          <a:rPr lang="en-US" sz="2200" i="1">
                            <a:solidFill>
                              <a:srgbClr val="A71160"/>
                            </a:solidFill>
                            <a:latin typeface="Cambria Math" panose="02040503050406030204" pitchFamily="18" charset="0"/>
                          </a:rPr>
                        </m:ctrlPr>
                      </m:sSupPr>
                      <m:e>
                        <m:r>
                          <m:rPr>
                            <m:sty m:val="p"/>
                          </m:rPr>
                          <a:rPr lang="en-US" sz="2200">
                            <a:solidFill>
                              <a:srgbClr val="A71160"/>
                            </a:solidFill>
                            <a:latin typeface="Cambria Math" panose="02040503050406030204" pitchFamily="18" charset="0"/>
                          </a:rPr>
                          <m:t>n</m:t>
                        </m:r>
                      </m:e>
                      <m:sup>
                        <m:r>
                          <a:rPr lang="en-US" sz="2200">
                            <a:solidFill>
                              <a:srgbClr val="A71160"/>
                            </a:solidFill>
                            <a:latin typeface="Cambria Math" panose="02040503050406030204" pitchFamily="18" charset="0"/>
                          </a:rPr>
                          <m:t>3</m:t>
                        </m:r>
                      </m:sup>
                    </m:sSup>
                    <m:r>
                      <a:rPr lang="en-US" sz="2200" i="1">
                        <a:solidFill>
                          <a:srgbClr val="A71160"/>
                        </a:solidFill>
                        <a:latin typeface="Cambria Math" panose="02040503050406030204" pitchFamily="18" charset="0"/>
                      </a:rPr>
                      <m:t>)</m:t>
                    </m:r>
                  </m:oMath>
                </a14:m>
                <a:endParaRPr lang="en-US" sz="2200" dirty="0">
                  <a:solidFill>
                    <a:srgbClr val="A71160"/>
                  </a:solidFill>
                </a:endParaRPr>
              </a:p>
              <a:p>
                <a:pPr marL="457200" indent="-457200">
                  <a:buFont typeface="+mj-lt"/>
                  <a:buAutoNum type="arabicPeriod"/>
                </a:pPr>
                <a:r>
                  <a:rPr lang="en-US" dirty="0"/>
                  <a:t>Find </a:t>
                </a:r>
                <a:r>
                  <a:rPr lang="el-GR" dirty="0"/>
                  <a:t>θ </a:t>
                </a:r>
                <a:r>
                  <a:rPr lang="en-US" dirty="0"/>
                  <a:t>notation for the following function</a:t>
                </a:r>
              </a:p>
              <a:p>
                <a:pPr marL="1001712" lvl="1" indent="-457200">
                  <a:buFont typeface="+mj-lt"/>
                  <a:buAutoNum type="alphaLcPeriod"/>
                </a:pPr>
                <a14:m>
                  <m:oMath xmlns:m="http://schemas.openxmlformats.org/officeDocument/2006/math">
                    <m:r>
                      <m:rPr>
                        <m:sty m:val="p"/>
                      </m:rPr>
                      <a:rPr lang="en-US" sz="2200" i="0" dirty="0" smtClean="0">
                        <a:solidFill>
                          <a:srgbClr val="A71160"/>
                        </a:solidFill>
                        <a:latin typeface="Cambria Math" panose="02040503050406030204" pitchFamily="18" charset="0"/>
                      </a:rPr>
                      <m:t>F</m:t>
                    </m:r>
                    <m:r>
                      <a:rPr lang="en-US" sz="2200" i="1" dirty="0">
                        <a:solidFill>
                          <a:srgbClr val="A71160"/>
                        </a:solidFill>
                        <a:latin typeface="Cambria Math" panose="02040503050406030204" pitchFamily="18" charset="0"/>
                      </a:rPr>
                      <m:t>(</m:t>
                    </m:r>
                    <m:r>
                      <a:rPr lang="en-US" sz="2200" i="1" dirty="0">
                        <a:solidFill>
                          <a:srgbClr val="A71160"/>
                        </a:solidFill>
                        <a:latin typeface="Cambria Math" panose="02040503050406030204" pitchFamily="18" charset="0"/>
                      </a:rPr>
                      <m:t>𝑛</m:t>
                    </m:r>
                    <m:r>
                      <a:rPr lang="en-US" sz="2200" i="1" dirty="0">
                        <a:solidFill>
                          <a:srgbClr val="A71160"/>
                        </a:solidFill>
                        <a:latin typeface="Cambria Math" panose="02040503050406030204" pitchFamily="18" charset="0"/>
                      </a:rPr>
                      <m:t>) = 3 ∗ 2</m:t>
                    </m:r>
                    <m:r>
                      <a:rPr lang="en-US" sz="2200" i="1" baseline="30000" dirty="0">
                        <a:solidFill>
                          <a:srgbClr val="A71160"/>
                        </a:solidFill>
                        <a:latin typeface="Cambria Math" panose="02040503050406030204" pitchFamily="18" charset="0"/>
                      </a:rPr>
                      <m:t>𝑛</m:t>
                    </m:r>
                    <m:r>
                      <a:rPr lang="en-US" sz="2200" i="1" dirty="0">
                        <a:solidFill>
                          <a:srgbClr val="A71160"/>
                        </a:solidFill>
                        <a:latin typeface="Cambria Math" panose="02040503050406030204" pitchFamily="18" charset="0"/>
                      </a:rPr>
                      <m:t> + 4</m:t>
                    </m:r>
                    <m:r>
                      <a:rPr lang="en-US" sz="2200" i="1" dirty="0">
                        <a:solidFill>
                          <a:srgbClr val="A71160"/>
                        </a:solidFill>
                        <a:latin typeface="Cambria Math" panose="02040503050406030204" pitchFamily="18" charset="0"/>
                      </a:rPr>
                      <m:t>𝑛</m:t>
                    </m:r>
                    <m:r>
                      <a:rPr lang="en-US" sz="2200" i="1" baseline="30000" dirty="0">
                        <a:solidFill>
                          <a:srgbClr val="A71160"/>
                        </a:solidFill>
                        <a:latin typeface="Cambria Math" panose="02040503050406030204" pitchFamily="18" charset="0"/>
                      </a:rPr>
                      <m:t>2</m:t>
                    </m:r>
                    <m:r>
                      <a:rPr lang="en-US" sz="2200" i="1" dirty="0">
                        <a:solidFill>
                          <a:srgbClr val="A71160"/>
                        </a:solidFill>
                        <a:latin typeface="Cambria Math" panose="02040503050406030204" pitchFamily="18" charset="0"/>
                      </a:rPr>
                      <m:t> + 5</m:t>
                    </m:r>
                    <m:r>
                      <a:rPr lang="en-US" sz="2200" i="1" dirty="0">
                        <a:solidFill>
                          <a:srgbClr val="A71160"/>
                        </a:solidFill>
                        <a:latin typeface="Cambria Math" panose="02040503050406030204" pitchFamily="18" charset="0"/>
                      </a:rPr>
                      <m:t>𝑛</m:t>
                    </m:r>
                    <m:r>
                      <a:rPr lang="en-US" sz="2200" i="1" dirty="0">
                        <a:solidFill>
                          <a:srgbClr val="A71160"/>
                        </a:solidFill>
                        <a:latin typeface="Cambria Math" panose="02040503050406030204" pitchFamily="18" charset="0"/>
                      </a:rPr>
                      <m:t> + 2</m:t>
                    </m:r>
                  </m:oMath>
                </a14:m>
                <a:endParaRPr lang="en-US" sz="2200" dirty="0">
                  <a:solidFill>
                    <a:srgbClr val="A71160"/>
                  </a:solidFill>
                </a:endParaRPr>
              </a:p>
              <a:p>
                <a:pPr marL="457200" indent="-457200">
                  <a:buFont typeface="+mj-lt"/>
                  <a:buAutoNum type="arabicPeriod"/>
                </a:pPr>
                <a:r>
                  <a:rPr lang="en-US" dirty="0"/>
                  <a:t>Find O</a:t>
                </a:r>
                <a:r>
                  <a:rPr lang="el-GR" dirty="0"/>
                  <a:t> </a:t>
                </a:r>
                <a:r>
                  <a:rPr lang="en-US" dirty="0"/>
                  <a:t>notation for the following function</a:t>
                </a:r>
              </a:p>
              <a:p>
                <a:pPr marL="857250" lvl="1" indent="-457200" algn="l">
                  <a:buFont typeface="+mj-lt"/>
                  <a:buAutoNum type="alphaLcPeriod"/>
                </a:pPr>
                <a14:m>
                  <m:oMath xmlns:m="http://schemas.openxmlformats.org/officeDocument/2006/math">
                    <m:r>
                      <m:rPr>
                        <m:sty m:val="p"/>
                      </m:rPr>
                      <a:rPr lang="en-US" i="0" dirty="0" smtClean="0">
                        <a:solidFill>
                          <a:srgbClr val="A71160"/>
                        </a:solidFill>
                        <a:latin typeface="Cambria Math" panose="02040503050406030204" pitchFamily="18" charset="0"/>
                      </a:rPr>
                      <m:t>F</m:t>
                    </m:r>
                    <m:r>
                      <a:rPr lang="en-US" i="0" dirty="0" smtClean="0">
                        <a:solidFill>
                          <a:srgbClr val="A71160"/>
                        </a:solidFill>
                        <a:latin typeface="Cambria Math" panose="02040503050406030204" pitchFamily="18" charset="0"/>
                      </a:rPr>
                      <m:t>(</m:t>
                    </m:r>
                    <m:r>
                      <m:rPr>
                        <m:sty m:val="p"/>
                      </m:rPr>
                      <a:rPr lang="en-US" i="0" dirty="0" smtClean="0">
                        <a:solidFill>
                          <a:srgbClr val="A71160"/>
                        </a:solidFill>
                        <a:latin typeface="Cambria Math" panose="02040503050406030204" pitchFamily="18" charset="0"/>
                      </a:rPr>
                      <m:t>n</m:t>
                    </m:r>
                    <m:r>
                      <a:rPr lang="en-US" i="0" dirty="0" smtClean="0">
                        <a:solidFill>
                          <a:srgbClr val="A71160"/>
                        </a:solidFill>
                        <a:latin typeface="Cambria Math" panose="02040503050406030204" pitchFamily="18" charset="0"/>
                      </a:rPr>
                      <m:t>) = 2</m:t>
                    </m:r>
                    <m:r>
                      <m:rPr>
                        <m:sty m:val="p"/>
                      </m:rPr>
                      <a:rPr lang="en-US" i="0" baseline="30000" dirty="0">
                        <a:solidFill>
                          <a:srgbClr val="A71160"/>
                        </a:solidFill>
                        <a:latin typeface="Cambria Math" panose="02040503050406030204" pitchFamily="18" charset="0"/>
                      </a:rPr>
                      <m:t>n</m:t>
                    </m:r>
                    <m:r>
                      <a:rPr lang="en-US" i="0" dirty="0">
                        <a:solidFill>
                          <a:srgbClr val="A71160"/>
                        </a:solidFill>
                        <a:latin typeface="Cambria Math" panose="02040503050406030204" pitchFamily="18" charset="0"/>
                      </a:rPr>
                      <m:t> + 6</m:t>
                    </m:r>
                    <m:r>
                      <m:rPr>
                        <m:sty m:val="p"/>
                      </m:rPr>
                      <a:rPr lang="en-US" i="0" dirty="0">
                        <a:solidFill>
                          <a:srgbClr val="A71160"/>
                        </a:solidFill>
                        <a:latin typeface="Cambria Math" panose="02040503050406030204" pitchFamily="18" charset="0"/>
                      </a:rPr>
                      <m:t>n</m:t>
                    </m:r>
                    <m:r>
                      <a:rPr lang="en-US" i="0" baseline="30000" dirty="0">
                        <a:solidFill>
                          <a:srgbClr val="A71160"/>
                        </a:solidFill>
                        <a:latin typeface="Cambria Math" panose="02040503050406030204" pitchFamily="18" charset="0"/>
                      </a:rPr>
                      <m:t>2</m:t>
                    </m:r>
                    <m:r>
                      <a:rPr lang="en-US" i="0" dirty="0">
                        <a:solidFill>
                          <a:srgbClr val="A71160"/>
                        </a:solidFill>
                        <a:latin typeface="Cambria Math" panose="02040503050406030204" pitchFamily="18" charset="0"/>
                      </a:rPr>
                      <m:t> + 3</m:t>
                    </m:r>
                    <m:r>
                      <m:rPr>
                        <m:sty m:val="p"/>
                      </m:rPr>
                      <a:rPr lang="en-US" i="0" dirty="0">
                        <a:solidFill>
                          <a:srgbClr val="A71160"/>
                        </a:solidFill>
                        <a:latin typeface="Cambria Math" panose="02040503050406030204" pitchFamily="18" charset="0"/>
                      </a:rPr>
                      <m:t>n</m:t>
                    </m:r>
                  </m:oMath>
                </a14:m>
                <a:endParaRPr lang="en-US" dirty="0">
                  <a:solidFill>
                    <a:srgbClr val="A71160"/>
                  </a:solidFill>
                </a:endParaRPr>
              </a:p>
              <a:p>
                <a:pPr marL="857250" lvl="1" indent="-457200" algn="l">
                  <a:buFont typeface="+mj-lt"/>
                  <a:buAutoNum type="alphaLcPeriod"/>
                </a:pPr>
                <a14:m>
                  <m:oMath xmlns:m="http://schemas.openxmlformats.org/officeDocument/2006/math">
                    <m:r>
                      <m:rPr>
                        <m:sty m:val="p"/>
                      </m:rPr>
                      <a:rPr lang="en-US" i="0" dirty="0">
                        <a:solidFill>
                          <a:srgbClr val="A71160"/>
                        </a:solidFill>
                        <a:latin typeface="Cambria Math" panose="02040503050406030204" pitchFamily="18" charset="0"/>
                      </a:rPr>
                      <m:t>F</m:t>
                    </m:r>
                    <m:r>
                      <a:rPr lang="en-US" i="0" dirty="0">
                        <a:solidFill>
                          <a:srgbClr val="A71160"/>
                        </a:solidFill>
                        <a:latin typeface="Cambria Math" panose="02040503050406030204" pitchFamily="18" charset="0"/>
                      </a:rPr>
                      <m:t>(</m:t>
                    </m:r>
                    <m:r>
                      <m:rPr>
                        <m:sty m:val="p"/>
                      </m:rPr>
                      <a:rPr lang="en-US" i="0" dirty="0">
                        <a:solidFill>
                          <a:srgbClr val="A71160"/>
                        </a:solidFill>
                        <a:latin typeface="Cambria Math" panose="02040503050406030204" pitchFamily="18" charset="0"/>
                      </a:rPr>
                      <m:t>n</m:t>
                    </m:r>
                    <m:r>
                      <a:rPr lang="en-US" i="0" dirty="0">
                        <a:solidFill>
                          <a:srgbClr val="A71160"/>
                        </a:solidFill>
                        <a:latin typeface="Cambria Math" panose="02040503050406030204" pitchFamily="18" charset="0"/>
                      </a:rPr>
                      <m:t>) = 4</m:t>
                    </m:r>
                    <m:r>
                      <m:rPr>
                        <m:sty m:val="p"/>
                      </m:rPr>
                      <a:rPr lang="en-US" i="0" dirty="0">
                        <a:solidFill>
                          <a:srgbClr val="A71160"/>
                        </a:solidFill>
                        <a:latin typeface="Cambria Math" panose="02040503050406030204" pitchFamily="18" charset="0"/>
                      </a:rPr>
                      <m:t>n</m:t>
                    </m:r>
                    <m:r>
                      <a:rPr lang="en-US" i="0" baseline="30000" dirty="0">
                        <a:solidFill>
                          <a:srgbClr val="A71160"/>
                        </a:solidFill>
                        <a:latin typeface="Cambria Math" panose="02040503050406030204" pitchFamily="18" charset="0"/>
                      </a:rPr>
                      <m:t>3</m:t>
                    </m:r>
                    <m:r>
                      <a:rPr lang="en-US" i="0" dirty="0">
                        <a:solidFill>
                          <a:srgbClr val="A71160"/>
                        </a:solidFill>
                        <a:latin typeface="Cambria Math" panose="02040503050406030204" pitchFamily="18" charset="0"/>
                      </a:rPr>
                      <m:t>  + 2</m:t>
                    </m:r>
                    <m:r>
                      <m:rPr>
                        <m:sty m:val="p"/>
                      </m:rPr>
                      <a:rPr lang="en-US" i="0" dirty="0">
                        <a:solidFill>
                          <a:srgbClr val="A71160"/>
                        </a:solidFill>
                        <a:latin typeface="Cambria Math" panose="02040503050406030204" pitchFamily="18" charset="0"/>
                      </a:rPr>
                      <m:t>n</m:t>
                    </m:r>
                    <m:r>
                      <a:rPr lang="en-US" i="0" dirty="0">
                        <a:solidFill>
                          <a:srgbClr val="A71160"/>
                        </a:solidFill>
                        <a:latin typeface="Cambria Math" panose="02040503050406030204" pitchFamily="18" charset="0"/>
                      </a:rPr>
                      <m:t> + 3 </m:t>
                    </m:r>
                  </m:oMath>
                </a14:m>
                <a:endParaRPr lang="en-US" b="1" dirty="0">
                  <a:solidFill>
                    <a:srgbClr val="A71160"/>
                  </a:solidFill>
                </a:endParaRPr>
              </a:p>
              <a:p>
                <a:pPr marL="514350" indent="-514350">
                  <a:buFont typeface="+mj-lt"/>
                  <a:buAutoNum type="arabicPeriod"/>
                </a:pPr>
                <a:r>
                  <a:rPr lang="en-US" dirty="0"/>
                  <a:t>Find </a:t>
                </a:r>
                <a:r>
                  <a:rPr lang="el-GR" dirty="0"/>
                  <a:t>Ω </a:t>
                </a:r>
                <a:r>
                  <a:rPr lang="en-US" dirty="0"/>
                  <a:t>notation for the following function</a:t>
                </a:r>
              </a:p>
              <a:p>
                <a:pPr marL="742950" lvl="2" indent="-342900" algn="l">
                  <a:buFont typeface="+mj-lt"/>
                  <a:buAutoNum type="alphaLcPeriod"/>
                </a:pPr>
                <a14:m>
                  <m:oMath xmlns:m="http://schemas.openxmlformats.org/officeDocument/2006/math">
                    <m:r>
                      <m:rPr>
                        <m:sty m:val="p"/>
                      </m:rPr>
                      <a:rPr lang="en-US" sz="2000" i="0" dirty="0" smtClean="0">
                        <a:solidFill>
                          <a:srgbClr val="A71160"/>
                        </a:solidFill>
                        <a:latin typeface="Cambria Math" panose="02040503050406030204" pitchFamily="18" charset="0"/>
                      </a:rPr>
                      <m:t>F</m:t>
                    </m:r>
                    <m:r>
                      <a:rPr lang="en-US" sz="2000" i="0" dirty="0" smtClean="0">
                        <a:solidFill>
                          <a:srgbClr val="A71160"/>
                        </a:solidFill>
                        <a:latin typeface="Cambria Math" panose="02040503050406030204" pitchFamily="18" charset="0"/>
                      </a:rPr>
                      <m:t>(</m:t>
                    </m:r>
                    <m:r>
                      <m:rPr>
                        <m:sty m:val="p"/>
                      </m:rPr>
                      <a:rPr lang="en-US" sz="2000" i="0" dirty="0" smtClean="0">
                        <a:solidFill>
                          <a:srgbClr val="A71160"/>
                        </a:solidFill>
                        <a:latin typeface="Cambria Math" panose="02040503050406030204" pitchFamily="18" charset="0"/>
                      </a:rPr>
                      <m:t>n</m:t>
                    </m:r>
                    <m:r>
                      <a:rPr lang="en-US" sz="2000" i="0" dirty="0" smtClean="0">
                        <a:solidFill>
                          <a:srgbClr val="A71160"/>
                        </a:solidFill>
                        <a:latin typeface="Cambria Math" panose="02040503050406030204" pitchFamily="18" charset="0"/>
                      </a:rPr>
                      <m:t>) = 4∗ 2</m:t>
                    </m:r>
                    <m:r>
                      <m:rPr>
                        <m:sty m:val="p"/>
                      </m:rPr>
                      <a:rPr lang="en-US" sz="2000" i="0" baseline="30000" dirty="0">
                        <a:solidFill>
                          <a:srgbClr val="A71160"/>
                        </a:solidFill>
                        <a:latin typeface="Cambria Math" panose="02040503050406030204" pitchFamily="18" charset="0"/>
                      </a:rPr>
                      <m:t>n</m:t>
                    </m:r>
                    <m:r>
                      <a:rPr lang="en-US" sz="2000" i="0" dirty="0">
                        <a:solidFill>
                          <a:srgbClr val="A71160"/>
                        </a:solidFill>
                        <a:latin typeface="Cambria Math" panose="02040503050406030204" pitchFamily="18" charset="0"/>
                      </a:rPr>
                      <m:t> + 3</m:t>
                    </m:r>
                    <m:r>
                      <m:rPr>
                        <m:sty m:val="p"/>
                      </m:rPr>
                      <a:rPr lang="en-US" sz="2000" i="0" dirty="0">
                        <a:solidFill>
                          <a:srgbClr val="A71160"/>
                        </a:solidFill>
                        <a:latin typeface="Cambria Math" panose="02040503050406030204" pitchFamily="18" charset="0"/>
                      </a:rPr>
                      <m:t>n</m:t>
                    </m:r>
                  </m:oMath>
                </a14:m>
                <a:endParaRPr lang="en-US" sz="2000" dirty="0">
                  <a:solidFill>
                    <a:srgbClr val="A71160"/>
                  </a:solidFill>
                </a:endParaRPr>
              </a:p>
              <a:p>
                <a:pPr marL="742950" lvl="2" indent="-342900" algn="l">
                  <a:buFont typeface="+mj-lt"/>
                  <a:buAutoNum type="alphaLcPeriod"/>
                </a:pPr>
                <a14:m>
                  <m:oMath xmlns:m="http://schemas.openxmlformats.org/officeDocument/2006/math">
                    <m:r>
                      <m:rPr>
                        <m:sty m:val="p"/>
                      </m:rPr>
                      <a:rPr lang="en-US" sz="2000" i="0" dirty="0">
                        <a:solidFill>
                          <a:srgbClr val="A71160"/>
                        </a:solidFill>
                        <a:latin typeface="Cambria Math" panose="02040503050406030204" pitchFamily="18" charset="0"/>
                      </a:rPr>
                      <m:t>F</m:t>
                    </m:r>
                    <m:r>
                      <a:rPr lang="en-US" sz="2000" i="0" dirty="0">
                        <a:solidFill>
                          <a:srgbClr val="A71160"/>
                        </a:solidFill>
                        <a:latin typeface="Cambria Math" panose="02040503050406030204" pitchFamily="18" charset="0"/>
                      </a:rPr>
                      <m:t>(</m:t>
                    </m:r>
                    <m:r>
                      <m:rPr>
                        <m:sty m:val="p"/>
                      </m:rPr>
                      <a:rPr lang="en-US" sz="2000" i="0" dirty="0">
                        <a:solidFill>
                          <a:srgbClr val="A71160"/>
                        </a:solidFill>
                        <a:latin typeface="Cambria Math" panose="02040503050406030204" pitchFamily="18" charset="0"/>
                      </a:rPr>
                      <m:t>n</m:t>
                    </m:r>
                    <m:r>
                      <a:rPr lang="en-US" sz="2000" i="0" dirty="0">
                        <a:solidFill>
                          <a:srgbClr val="A71160"/>
                        </a:solidFill>
                        <a:latin typeface="Cambria Math" panose="02040503050406030204" pitchFamily="18" charset="0"/>
                      </a:rPr>
                      <m:t>) = 5</m:t>
                    </m:r>
                    <m:r>
                      <m:rPr>
                        <m:sty m:val="p"/>
                      </m:rPr>
                      <a:rPr lang="en-US" sz="2000" i="0" dirty="0">
                        <a:solidFill>
                          <a:srgbClr val="A71160"/>
                        </a:solidFill>
                        <a:latin typeface="Cambria Math" panose="02040503050406030204" pitchFamily="18" charset="0"/>
                      </a:rPr>
                      <m:t>n</m:t>
                    </m:r>
                    <m:r>
                      <a:rPr lang="en-US" sz="2000" i="0" baseline="30000" dirty="0">
                        <a:solidFill>
                          <a:srgbClr val="A71160"/>
                        </a:solidFill>
                        <a:latin typeface="Cambria Math" panose="02040503050406030204" pitchFamily="18" charset="0"/>
                      </a:rPr>
                      <m:t>3</m:t>
                    </m:r>
                    <m:r>
                      <a:rPr lang="en-US" sz="2000" i="0" dirty="0">
                        <a:solidFill>
                          <a:srgbClr val="A71160"/>
                        </a:solidFill>
                        <a:latin typeface="Cambria Math" panose="02040503050406030204" pitchFamily="18" charset="0"/>
                      </a:rPr>
                      <m:t> + </m:t>
                    </m:r>
                    <m:r>
                      <m:rPr>
                        <m:sty m:val="p"/>
                      </m:rPr>
                      <a:rPr lang="en-US" sz="2000" i="0" dirty="0">
                        <a:solidFill>
                          <a:srgbClr val="A71160"/>
                        </a:solidFill>
                        <a:latin typeface="Cambria Math" panose="02040503050406030204" pitchFamily="18" charset="0"/>
                      </a:rPr>
                      <m:t>n</m:t>
                    </m:r>
                    <m:r>
                      <a:rPr lang="en-US" sz="2000" i="0" baseline="30000" dirty="0">
                        <a:solidFill>
                          <a:srgbClr val="A71160"/>
                        </a:solidFill>
                        <a:latin typeface="Cambria Math" panose="02040503050406030204" pitchFamily="18" charset="0"/>
                      </a:rPr>
                      <m:t>2</m:t>
                    </m:r>
                    <m:r>
                      <a:rPr lang="en-US" sz="2000" i="0" dirty="0">
                        <a:solidFill>
                          <a:srgbClr val="A71160"/>
                        </a:solidFill>
                        <a:latin typeface="Cambria Math" panose="02040503050406030204" pitchFamily="18" charset="0"/>
                      </a:rPr>
                      <m:t> + 3</m:t>
                    </m:r>
                    <m:r>
                      <m:rPr>
                        <m:sty m:val="p"/>
                      </m:rPr>
                      <a:rPr lang="en-US" sz="2000" i="0" dirty="0">
                        <a:solidFill>
                          <a:srgbClr val="A71160"/>
                        </a:solidFill>
                        <a:latin typeface="Cambria Math" panose="02040503050406030204" pitchFamily="18" charset="0"/>
                      </a:rPr>
                      <m:t>n</m:t>
                    </m:r>
                    <m:r>
                      <a:rPr lang="en-US" sz="2000" i="0" dirty="0">
                        <a:solidFill>
                          <a:srgbClr val="A71160"/>
                        </a:solidFill>
                        <a:latin typeface="Cambria Math" panose="02040503050406030204" pitchFamily="18" charset="0"/>
                      </a:rPr>
                      <m:t> + 2 </m:t>
                    </m:r>
                  </m:oMath>
                </a14:m>
                <a:endParaRPr lang="pt-BR" sz="2000" dirty="0">
                  <a:solidFill>
                    <a:srgbClr val="A71160"/>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8" t="-1636"/>
                </a:stretch>
              </a:blipFill>
            </p:spPr>
            <p:txBody>
              <a:bodyPr/>
              <a:lstStyle/>
              <a:p>
                <a:r>
                  <a:rPr lang="en-US">
                    <a:noFill/>
                  </a:rPr>
                  <a:t> </a:t>
                </a:r>
              </a:p>
            </p:txBody>
          </p:sp>
        </mc:Fallback>
      </mc:AlternateContent>
    </p:spTree>
    <p:extLst>
      <p:ext uri="{BB962C8B-B14F-4D97-AF65-F5344CB8AC3E}">
        <p14:creationId xmlns:p14="http://schemas.microsoft.com/office/powerpoint/2010/main" val="221556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828C-F1B4-41BC-B2FF-A4940548019B}"/>
              </a:ext>
            </a:extLst>
          </p:cNvPr>
          <p:cNvSpPr>
            <a:spLocks noGrp="1"/>
          </p:cNvSpPr>
          <p:nvPr>
            <p:ph type="title"/>
          </p:nvPr>
        </p:nvSpPr>
        <p:spPr/>
        <p:txBody>
          <a:bodyPr/>
          <a:lstStyle/>
          <a:p>
            <a:r>
              <a:rPr lang="en-US" dirty="0"/>
              <a:t>Methods of proving Asymptotic Notations </a:t>
            </a:r>
            <a:endParaRPr lang="en-IN" dirty="0"/>
          </a:p>
        </p:txBody>
      </p:sp>
      <p:sp>
        <p:nvSpPr>
          <p:cNvPr id="3" name="Content Placeholder 2">
            <a:extLst>
              <a:ext uri="{FF2B5EF4-FFF2-40B4-BE49-F238E27FC236}">
                <a16:creationId xmlns:a16="http://schemas.microsoft.com/office/drawing/2014/main" id="{F919877B-8858-423E-A860-F48286A9872E}"/>
              </a:ext>
            </a:extLst>
          </p:cNvPr>
          <p:cNvSpPr>
            <a:spLocks noGrp="1"/>
          </p:cNvSpPr>
          <p:nvPr>
            <p:ph idx="1"/>
          </p:nvPr>
        </p:nvSpPr>
        <p:spPr/>
        <p:txBody>
          <a:bodyPr/>
          <a:lstStyle/>
          <a:p>
            <a:pPr marL="0" indent="0">
              <a:buNone/>
            </a:pPr>
            <a:r>
              <a:rPr lang="en-US" dirty="0"/>
              <a:t>1) </a:t>
            </a:r>
            <a:r>
              <a:rPr lang="en-US" b="1" dirty="0"/>
              <a:t>Proof by definition </a:t>
            </a:r>
            <a:r>
              <a:rPr lang="en-US" dirty="0"/>
              <a:t>: In this method, we apply the formal definition of the                                           asymptotic notation, and find out the values of constants c &gt; 0 and n</a:t>
            </a:r>
            <a:r>
              <a:rPr lang="en-US" baseline="-25000" dirty="0"/>
              <a:t>0</a:t>
            </a:r>
            <a:r>
              <a:rPr lang="en-US" dirty="0"/>
              <a:t> &gt; 0, such that the required notation is proved.                </a:t>
            </a:r>
          </a:p>
          <a:p>
            <a:pPr marL="0" indent="0">
              <a:buNone/>
            </a:pPr>
            <a:r>
              <a:rPr lang="en-US" dirty="0"/>
              <a:t>                               </a:t>
            </a:r>
          </a:p>
          <a:p>
            <a:pPr marL="0" indent="0">
              <a:buNone/>
            </a:pPr>
            <a:r>
              <a:rPr lang="en-US" dirty="0"/>
              <a:t> </a:t>
            </a:r>
          </a:p>
          <a:p>
            <a:pPr marL="0" indent="0">
              <a:buNone/>
            </a:pPr>
            <a:r>
              <a:rPr lang="en-US" dirty="0"/>
              <a:t>2) </a:t>
            </a:r>
            <a:r>
              <a:rPr lang="en-US" b="1" dirty="0"/>
              <a:t>Proof by Limit Rules </a:t>
            </a:r>
            <a:r>
              <a:rPr lang="en-US" dirty="0"/>
              <a:t>: In this method, we apply certain rules of limit, and then                                             prove the required notation. </a:t>
            </a:r>
            <a:endParaRPr lang="en-IN" dirty="0"/>
          </a:p>
        </p:txBody>
      </p:sp>
    </p:spTree>
    <p:extLst>
      <p:ext uri="{BB962C8B-B14F-4D97-AF65-F5344CB8AC3E}">
        <p14:creationId xmlns:p14="http://schemas.microsoft.com/office/powerpoint/2010/main" val="358242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0FEE-6185-48E3-B18E-17CEF57519FF}"/>
              </a:ext>
            </a:extLst>
          </p:cNvPr>
          <p:cNvSpPr>
            <a:spLocks noGrp="1"/>
          </p:cNvSpPr>
          <p:nvPr>
            <p:ph type="title"/>
          </p:nvPr>
        </p:nvSpPr>
        <p:spPr/>
        <p:txBody>
          <a:bodyPr/>
          <a:lstStyle/>
          <a:p>
            <a:r>
              <a:rPr lang="en-US" b="1" dirty="0"/>
              <a:t>Proof by definition</a:t>
            </a:r>
            <a:endParaRPr lang="en-IN" dirty="0"/>
          </a:p>
        </p:txBody>
      </p:sp>
      <p:sp>
        <p:nvSpPr>
          <p:cNvPr id="3" name="Content Placeholder 2">
            <a:extLst>
              <a:ext uri="{FF2B5EF4-FFF2-40B4-BE49-F238E27FC236}">
                <a16:creationId xmlns:a16="http://schemas.microsoft.com/office/drawing/2014/main" id="{FCB1CCE9-F80A-4EBE-BA97-8A61AF46DD76}"/>
              </a:ext>
            </a:extLst>
          </p:cNvPr>
          <p:cNvSpPr>
            <a:spLocks noGrp="1"/>
          </p:cNvSpPr>
          <p:nvPr>
            <p:ph idx="1"/>
          </p:nvPr>
        </p:nvSpPr>
        <p:spPr/>
        <p:txBody>
          <a:bodyPr/>
          <a:lstStyle/>
          <a:p>
            <a:r>
              <a:rPr lang="en-US" dirty="0"/>
              <a:t>Prove the following statements :</a:t>
            </a:r>
          </a:p>
          <a:p>
            <a:pPr marL="457200" indent="-457200">
              <a:buAutoNum type="arabicPeriod"/>
            </a:pPr>
            <a:r>
              <a:rPr lang="en-US" b="1" dirty="0"/>
              <a:t>n</a:t>
            </a:r>
            <a:r>
              <a:rPr lang="en-US" b="1" baseline="30000" dirty="0"/>
              <a:t>2 </a:t>
            </a:r>
            <a:r>
              <a:rPr lang="en-US" b="1" dirty="0"/>
              <a:t>+ n = O(n</a:t>
            </a:r>
            <a:r>
              <a:rPr lang="en-US" b="1" baseline="30000" dirty="0"/>
              <a:t>2</a:t>
            </a:r>
            <a:r>
              <a:rPr lang="en-US" b="1" dirty="0"/>
              <a:t>)</a:t>
            </a:r>
          </a:p>
          <a:p>
            <a:pPr marL="544512" lvl="1" indent="0">
              <a:buNone/>
            </a:pPr>
            <a:r>
              <a:rPr lang="en-US" dirty="0"/>
              <a:t>According to the formal definition, let f(n) = n</a:t>
            </a:r>
            <a:r>
              <a:rPr lang="en-US" baseline="30000" dirty="0"/>
              <a:t>2</a:t>
            </a:r>
            <a:r>
              <a:rPr lang="en-US" dirty="0"/>
              <a:t> + n and g(n) = n</a:t>
            </a:r>
            <a:r>
              <a:rPr lang="en-US" baseline="30000" dirty="0"/>
              <a:t>2 </a:t>
            </a:r>
            <a:r>
              <a:rPr lang="en-US" dirty="0"/>
              <a:t>  </a:t>
            </a:r>
          </a:p>
          <a:p>
            <a:pPr marL="544512" lvl="1" indent="0">
              <a:buNone/>
            </a:pPr>
            <a:r>
              <a:rPr lang="en-US" dirty="0"/>
              <a:t>Find the values of constants c &gt; 0 and n</a:t>
            </a:r>
            <a:r>
              <a:rPr lang="en-US" baseline="-25000" dirty="0"/>
              <a:t>0</a:t>
            </a:r>
            <a:r>
              <a:rPr lang="en-US" dirty="0"/>
              <a:t> &gt; 0, such that  0 ≤ f(n) ≤ c g(n), for all n ≥ n</a:t>
            </a:r>
            <a:r>
              <a:rPr lang="en-US" baseline="-25000" dirty="0"/>
              <a:t>0</a:t>
            </a:r>
            <a:r>
              <a:rPr lang="en-US" dirty="0"/>
              <a:t> (condition for Big-O notation)2</a:t>
            </a:r>
          </a:p>
          <a:p>
            <a:pPr marL="457200" indent="-457200">
              <a:buAutoNum type="arabicPeriod"/>
            </a:pPr>
            <a:r>
              <a:rPr lang="en-US" b="1" dirty="0"/>
              <a:t>n</a:t>
            </a:r>
            <a:r>
              <a:rPr lang="en-US" b="1" baseline="30000" dirty="0"/>
              <a:t>3</a:t>
            </a:r>
            <a:r>
              <a:rPr lang="en-US" b="1" dirty="0"/>
              <a:t> + 4n</a:t>
            </a:r>
            <a:r>
              <a:rPr lang="en-US" b="1" baseline="30000" dirty="0"/>
              <a:t>2</a:t>
            </a:r>
            <a:r>
              <a:rPr lang="en-US" b="1" dirty="0"/>
              <a:t> = </a:t>
            </a:r>
            <a:r>
              <a:rPr lang="el-GR" b="1" dirty="0"/>
              <a:t>Ω(</a:t>
            </a:r>
            <a:r>
              <a:rPr lang="en-US" b="1" dirty="0"/>
              <a:t>n</a:t>
            </a:r>
            <a:r>
              <a:rPr lang="en-US" b="1" baseline="30000" dirty="0"/>
              <a:t>2</a:t>
            </a:r>
            <a:r>
              <a:rPr lang="en-US" b="1" dirty="0"/>
              <a:t>)</a:t>
            </a:r>
          </a:p>
          <a:p>
            <a:pPr marL="544512" lvl="1" indent="0">
              <a:buNone/>
            </a:pPr>
            <a:r>
              <a:rPr lang="en-US" dirty="0"/>
              <a:t>According to the formal definition, let f(n) = n</a:t>
            </a:r>
            <a:r>
              <a:rPr lang="en-US" baseline="30000" dirty="0"/>
              <a:t>3</a:t>
            </a:r>
            <a:r>
              <a:rPr lang="en-US" dirty="0"/>
              <a:t> + 4n</a:t>
            </a:r>
            <a:r>
              <a:rPr lang="en-US" baseline="30000" dirty="0"/>
              <a:t>2</a:t>
            </a:r>
            <a:r>
              <a:rPr lang="en-US" dirty="0"/>
              <a:t> and g(n) = n</a:t>
            </a:r>
            <a:r>
              <a:rPr lang="en-US" baseline="30000" dirty="0"/>
              <a:t>2  </a:t>
            </a:r>
            <a:r>
              <a:rPr lang="en-US" dirty="0"/>
              <a:t> </a:t>
            </a:r>
          </a:p>
          <a:p>
            <a:pPr marL="544512" lvl="1" indent="0">
              <a:buNone/>
            </a:pPr>
            <a:r>
              <a:rPr lang="en-US" dirty="0"/>
              <a:t>Find the values of constants c &gt; 0 and n0 &gt; 0, such that  0 ≤ c g(n) ≤ f(n), for all n ≥ n</a:t>
            </a:r>
            <a:r>
              <a:rPr lang="en-US" baseline="-25000" dirty="0"/>
              <a:t>0</a:t>
            </a:r>
            <a:r>
              <a:rPr lang="en-US" dirty="0"/>
              <a:t> (condition for Big-Ω notation)</a:t>
            </a:r>
            <a:endParaRPr lang="en-US" b="1" dirty="0"/>
          </a:p>
          <a:p>
            <a:pPr marL="457200" indent="-457200">
              <a:buAutoNum type="arabicPeriod"/>
            </a:pPr>
            <a:r>
              <a:rPr lang="en-US" b="1" dirty="0"/>
              <a:t>n</a:t>
            </a:r>
            <a:r>
              <a:rPr lang="en-US" b="1" baseline="30000" dirty="0"/>
              <a:t>2</a:t>
            </a:r>
            <a:r>
              <a:rPr lang="en-US" b="1" dirty="0"/>
              <a:t> + n = </a:t>
            </a:r>
            <a:r>
              <a:rPr lang="el-GR" b="1" dirty="0"/>
              <a:t>Θ(</a:t>
            </a:r>
            <a:r>
              <a:rPr lang="en-US" b="1" dirty="0"/>
              <a:t>n</a:t>
            </a:r>
            <a:r>
              <a:rPr lang="en-US" b="1" baseline="30000" dirty="0"/>
              <a:t>2</a:t>
            </a:r>
            <a:r>
              <a:rPr lang="en-US" b="1" dirty="0"/>
              <a:t>)</a:t>
            </a:r>
          </a:p>
          <a:p>
            <a:pPr marL="544512" lvl="1" indent="0">
              <a:buNone/>
            </a:pPr>
            <a:r>
              <a:rPr lang="en-US" dirty="0"/>
              <a:t>According to the formal definition, let f(n) = n</a:t>
            </a:r>
            <a:r>
              <a:rPr lang="en-US" baseline="30000" dirty="0"/>
              <a:t>2</a:t>
            </a:r>
            <a:r>
              <a:rPr lang="en-US" dirty="0"/>
              <a:t> + n and g(n) = n</a:t>
            </a:r>
            <a:r>
              <a:rPr lang="en-US" baseline="30000" dirty="0"/>
              <a:t>2</a:t>
            </a:r>
            <a:r>
              <a:rPr lang="en-US" dirty="0"/>
              <a:t>   </a:t>
            </a:r>
          </a:p>
          <a:p>
            <a:pPr marL="544512" lvl="1" indent="0">
              <a:buNone/>
            </a:pPr>
            <a:r>
              <a:rPr lang="en-US" dirty="0"/>
              <a:t>Find the values of constants c1 &gt; 0, c2 &gt; 0, and n0 &gt; 0, such that  0 ≤ c1 g(n) ≤  f(n) ≤ c2 g(n), for all n ≥ n</a:t>
            </a:r>
            <a:r>
              <a:rPr lang="en-US" baseline="-25000" dirty="0"/>
              <a:t>0</a:t>
            </a:r>
            <a:r>
              <a:rPr lang="en-US" dirty="0"/>
              <a:t> (condition for Θ notation)</a:t>
            </a:r>
          </a:p>
          <a:p>
            <a:pPr marL="1001712" lvl="1" indent="-457200">
              <a:buAutoNum type="arabicPeriod"/>
            </a:pPr>
            <a:endParaRPr lang="en-US" b="1" dirty="0"/>
          </a:p>
          <a:p>
            <a:endParaRPr lang="en-IN" dirty="0"/>
          </a:p>
        </p:txBody>
      </p:sp>
      <p:sp>
        <p:nvSpPr>
          <p:cNvPr id="4" name="TextBox 3">
            <a:extLst>
              <a:ext uri="{FF2B5EF4-FFF2-40B4-BE49-F238E27FC236}">
                <a16:creationId xmlns:a16="http://schemas.microsoft.com/office/drawing/2014/main" id="{E5384DA0-CF6E-4B95-AA88-A7ABB7D8CAE6}"/>
              </a:ext>
            </a:extLst>
          </p:cNvPr>
          <p:cNvSpPr txBox="1"/>
          <p:nvPr/>
        </p:nvSpPr>
        <p:spPr>
          <a:xfrm>
            <a:off x="2467992" y="1296139"/>
            <a:ext cx="1048685" cy="738664"/>
          </a:xfrm>
          <a:prstGeom prst="rect">
            <a:avLst/>
          </a:prstGeom>
          <a:noFill/>
        </p:spPr>
        <p:txBody>
          <a:bodyPr wrap="none" rtlCol="0">
            <a:spAutoFit/>
          </a:bodyPr>
          <a:lstStyle/>
          <a:p>
            <a:r>
              <a:rPr lang="en-IN" sz="2400" dirty="0">
                <a:solidFill>
                  <a:srgbClr val="FF0000"/>
                </a:solidFill>
              </a:rPr>
              <a:t>≈ </a:t>
            </a:r>
            <a:r>
              <a:rPr lang="en-US" sz="2400" b="1" dirty="0">
                <a:solidFill>
                  <a:srgbClr val="FF0000"/>
                </a:solidFill>
              </a:rPr>
              <a:t>O(n</a:t>
            </a:r>
            <a:r>
              <a:rPr lang="en-US" sz="2400" b="1" baseline="30000" dirty="0">
                <a:solidFill>
                  <a:srgbClr val="FF0000"/>
                </a:solidFill>
              </a:rPr>
              <a:t>3</a:t>
            </a:r>
            <a:r>
              <a:rPr lang="en-US" sz="2400" b="1" dirty="0">
                <a:solidFill>
                  <a:srgbClr val="FF0000"/>
                </a:solidFill>
              </a:rPr>
              <a:t>)</a:t>
            </a:r>
          </a:p>
          <a:p>
            <a:endParaRPr lang="en-IN" dirty="0"/>
          </a:p>
        </p:txBody>
      </p:sp>
      <p:sp>
        <p:nvSpPr>
          <p:cNvPr id="5" name="TextBox 4">
            <a:extLst>
              <a:ext uri="{FF2B5EF4-FFF2-40B4-BE49-F238E27FC236}">
                <a16:creationId xmlns:a16="http://schemas.microsoft.com/office/drawing/2014/main" id="{ABC9CC24-23FF-4879-AA53-2AE86AD7F68B}"/>
              </a:ext>
            </a:extLst>
          </p:cNvPr>
          <p:cNvSpPr txBox="1"/>
          <p:nvPr/>
        </p:nvSpPr>
        <p:spPr>
          <a:xfrm>
            <a:off x="2673658" y="2690336"/>
            <a:ext cx="939681" cy="738664"/>
          </a:xfrm>
          <a:prstGeom prst="rect">
            <a:avLst/>
          </a:prstGeom>
          <a:noFill/>
        </p:spPr>
        <p:txBody>
          <a:bodyPr wrap="none" rtlCol="0">
            <a:spAutoFit/>
          </a:bodyPr>
          <a:lstStyle/>
          <a:p>
            <a:r>
              <a:rPr lang="en-IN" sz="2400" dirty="0">
                <a:solidFill>
                  <a:srgbClr val="FF0000"/>
                </a:solidFill>
              </a:rPr>
              <a:t>≈</a:t>
            </a:r>
            <a:r>
              <a:rPr lang="el-GR" sz="2400" b="1" dirty="0"/>
              <a:t> </a:t>
            </a:r>
            <a:r>
              <a:rPr lang="el-GR" sz="2400" b="1" dirty="0">
                <a:solidFill>
                  <a:srgbClr val="FF0000"/>
                </a:solidFill>
              </a:rPr>
              <a:t>Ω</a:t>
            </a:r>
            <a:r>
              <a:rPr lang="en-US" sz="2400" b="1" dirty="0">
                <a:solidFill>
                  <a:srgbClr val="FF0000"/>
                </a:solidFill>
              </a:rPr>
              <a:t>(n)</a:t>
            </a:r>
          </a:p>
          <a:p>
            <a:endParaRPr lang="en-IN" dirty="0"/>
          </a:p>
        </p:txBody>
      </p:sp>
    </p:spTree>
    <p:extLst>
      <p:ext uri="{BB962C8B-B14F-4D97-AF65-F5344CB8AC3E}">
        <p14:creationId xmlns:p14="http://schemas.microsoft.com/office/powerpoint/2010/main" val="23783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animEffect transition="in" filter="fade">
                                      <p:cBhvr>
                                        <p:cTn id="45" dur="500"/>
                                        <p:tgtEl>
                                          <p:spTgt spid="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0" end="0"/>
                                            </p:txEl>
                                          </p:spTgt>
                                        </p:tgtEl>
                                        <p:attrNameLst>
                                          <p:attrName>style.visibility</p:attrName>
                                        </p:attrNameLst>
                                      </p:cBhvr>
                                      <p:to>
                                        <p:strVal val="visible"/>
                                      </p:to>
                                    </p:set>
                                    <p:animEffect transition="in" filter="fade">
                                      <p:cBhvr>
                                        <p:cTn id="5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9AA9-A25E-408E-A935-581BAA0977FE}"/>
              </a:ext>
            </a:extLst>
          </p:cNvPr>
          <p:cNvSpPr>
            <a:spLocks noGrp="1"/>
          </p:cNvSpPr>
          <p:nvPr>
            <p:ph type="title"/>
          </p:nvPr>
        </p:nvSpPr>
        <p:spPr/>
        <p:txBody>
          <a:bodyPr/>
          <a:lstStyle/>
          <a:p>
            <a:r>
              <a:rPr lang="en-IN" dirty="0"/>
              <a:t>Proof by Limit Rules</a:t>
            </a:r>
          </a:p>
        </p:txBody>
      </p:sp>
      <p:sp>
        <p:nvSpPr>
          <p:cNvPr id="3" name="Content Placeholder 2">
            <a:extLst>
              <a:ext uri="{FF2B5EF4-FFF2-40B4-BE49-F238E27FC236}">
                <a16:creationId xmlns:a16="http://schemas.microsoft.com/office/drawing/2014/main" id="{782753EE-B60E-4158-B6F2-05327AC2ABA9}"/>
              </a:ext>
            </a:extLst>
          </p:cNvPr>
          <p:cNvSpPr>
            <a:spLocks noGrp="1"/>
          </p:cNvSpPr>
          <p:nvPr>
            <p:ph idx="1"/>
          </p:nvPr>
        </p:nvSpPr>
        <p:spPr/>
        <p:txBody>
          <a:bodyPr/>
          <a:lstStyle/>
          <a:p>
            <a:pPr marL="0" indent="0">
              <a:buNone/>
            </a:pPr>
            <a:r>
              <a:rPr lang="en-US" dirty="0"/>
              <a:t>If f(n) and g(n) are asymptotically increasing functions, then the following rules hold true:</a:t>
            </a:r>
          </a:p>
          <a:p>
            <a:pPr marL="0" indent="0">
              <a:buNone/>
            </a:pPr>
            <a:endParaRPr lang="en-IN" sz="2400" u="sng" dirty="0"/>
          </a:p>
          <a:p>
            <a:pPr marL="0" indent="0">
              <a:buNone/>
            </a:pPr>
            <a:endParaRPr lang="en-IN" u="sng" dirty="0"/>
          </a:p>
          <a:p>
            <a:pPr marL="0" indent="0">
              <a:buNone/>
            </a:pPr>
            <a:endParaRPr lang="en-IN" sz="2400" u="sng" dirty="0"/>
          </a:p>
          <a:p>
            <a:pPr marL="0" indent="0">
              <a:buNone/>
            </a:pPr>
            <a:endParaRPr lang="en-IN" u="sng" dirty="0"/>
          </a:p>
          <a:p>
            <a:pPr marL="0" indent="0">
              <a:buNone/>
            </a:pPr>
            <a:endParaRPr lang="en-IN" sz="2400" u="sng" dirty="0"/>
          </a:p>
          <a:p>
            <a:pPr marL="0" indent="0">
              <a:buNone/>
            </a:pPr>
            <a:r>
              <a:rPr lang="en-IN" sz="2400" u="sng" dirty="0"/>
              <a:t>Prove that</a:t>
            </a:r>
            <a:r>
              <a:rPr lang="en-IN" sz="2400" dirty="0"/>
              <a:t> : √n grows asymptotically faster than log n. </a:t>
            </a:r>
          </a:p>
          <a:p>
            <a:pPr marL="0" indent="0">
              <a:buNone/>
            </a:pPr>
            <a:r>
              <a:rPr lang="en-IN" sz="2400" dirty="0"/>
              <a:t>Proof: Let us consider f(n) = √n and g(n) = log n</a:t>
            </a:r>
          </a:p>
          <a:p>
            <a:pPr marL="0" indent="0">
              <a:buNone/>
            </a:pPr>
            <a:endParaRPr lang="en-IN" sz="2400" dirty="0"/>
          </a:p>
          <a:p>
            <a:pPr marL="0" indent="0">
              <a:buNone/>
            </a:pPr>
            <a:r>
              <a:rPr lang="en-IN" sz="2400" dirty="0"/>
              <a:t>            We compute                            and then based on the result, the specific</a:t>
            </a:r>
          </a:p>
          <a:p>
            <a:pPr marL="0" indent="0">
              <a:buNone/>
            </a:pPr>
            <a:r>
              <a:rPr lang="en-IN" sz="2400" dirty="0"/>
              <a:t>                       </a:t>
            </a:r>
          </a:p>
          <a:p>
            <a:pPr marL="0" indent="0">
              <a:buNone/>
            </a:pPr>
            <a:r>
              <a:rPr lang="en-IN" sz="2400" dirty="0"/>
              <a:t>            “Limit Rule” proves the desired result. </a:t>
            </a:r>
            <a:endParaRPr lang="en-IN" dirty="0"/>
          </a:p>
        </p:txBody>
      </p:sp>
      <p:pic>
        <p:nvPicPr>
          <p:cNvPr id="5" name="Picture 4" descr="Text&#10;&#10;Description automatically generated">
            <a:extLst>
              <a:ext uri="{FF2B5EF4-FFF2-40B4-BE49-F238E27FC236}">
                <a16:creationId xmlns:a16="http://schemas.microsoft.com/office/drawing/2014/main" id="{AF501637-5563-48DD-A932-18FA3F17386B}"/>
              </a:ext>
            </a:extLst>
          </p:cNvPr>
          <p:cNvPicPr>
            <a:picLocks noChangeAspect="1"/>
          </p:cNvPicPr>
          <p:nvPr/>
        </p:nvPicPr>
        <p:blipFill>
          <a:blip r:embed="rId2"/>
          <a:stretch>
            <a:fillRect/>
          </a:stretch>
        </p:blipFill>
        <p:spPr>
          <a:xfrm>
            <a:off x="1697993" y="1867778"/>
            <a:ext cx="6505575" cy="1400175"/>
          </a:xfrm>
          <a:prstGeom prst="rect">
            <a:avLst/>
          </a:prstGeom>
        </p:spPr>
      </p:pic>
      <p:pic>
        <p:nvPicPr>
          <p:cNvPr id="7" name="Picture 6" descr="Text&#10;&#10;Description automatically generated">
            <a:extLst>
              <a:ext uri="{FF2B5EF4-FFF2-40B4-BE49-F238E27FC236}">
                <a16:creationId xmlns:a16="http://schemas.microsoft.com/office/drawing/2014/main" id="{EA79AC62-3D2C-4DC2-98D1-8CD4C01EDB86}"/>
              </a:ext>
            </a:extLst>
          </p:cNvPr>
          <p:cNvPicPr>
            <a:picLocks noChangeAspect="1"/>
          </p:cNvPicPr>
          <p:nvPr/>
        </p:nvPicPr>
        <p:blipFill rotWithShape="1">
          <a:blip r:embed="rId2"/>
          <a:srcRect l="1648" t="19306" r="75113" b="20612"/>
          <a:stretch/>
        </p:blipFill>
        <p:spPr>
          <a:xfrm>
            <a:off x="2756218" y="4734934"/>
            <a:ext cx="1511809" cy="841249"/>
          </a:xfrm>
          <a:prstGeom prst="rect">
            <a:avLst/>
          </a:prstGeom>
        </p:spPr>
      </p:pic>
    </p:spTree>
    <p:extLst>
      <p:ext uri="{BB962C8B-B14F-4D97-AF65-F5344CB8AC3E}">
        <p14:creationId xmlns:p14="http://schemas.microsoft.com/office/powerpoint/2010/main" val="118602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Little-Oh and Little-Omega</a:t>
            </a:r>
          </a:p>
        </p:txBody>
      </p:sp>
      <p:sp>
        <p:nvSpPr>
          <p:cNvPr id="3" name="Content Placeholder 2"/>
          <p:cNvSpPr>
            <a:spLocks noGrp="1"/>
          </p:cNvSpPr>
          <p:nvPr>
            <p:ph idx="1"/>
          </p:nvPr>
        </p:nvSpPr>
        <p:spPr/>
        <p:txBody>
          <a:bodyPr/>
          <a:lstStyle/>
          <a:p>
            <a:pPr marL="0" indent="0">
              <a:buNone/>
            </a:pPr>
            <a:r>
              <a:rPr lang="en-US" dirty="0"/>
              <a:t>f(n)=o(g(n))  =&gt; For </a:t>
            </a:r>
            <a:r>
              <a:rPr lang="en-US" dirty="0">
                <a:solidFill>
                  <a:srgbClr val="FF0000"/>
                </a:solidFill>
              </a:rPr>
              <a:t>every c</a:t>
            </a:r>
            <a:r>
              <a:rPr lang="en-US" dirty="0"/>
              <a:t>, there should exist n</a:t>
            </a:r>
            <a:r>
              <a:rPr lang="en-US" baseline="-25000" dirty="0"/>
              <a:t>0</a:t>
            </a:r>
            <a:r>
              <a:rPr lang="en-US" dirty="0"/>
              <a:t> , </a:t>
            </a:r>
            <a:r>
              <a:rPr lang="en-US" dirty="0" err="1"/>
              <a:t>s.t.</a:t>
            </a:r>
            <a:r>
              <a:rPr lang="en-US" dirty="0"/>
              <a:t> f(n) ≤ c g(n) for n ≥ n</a:t>
            </a:r>
            <a:r>
              <a:rPr lang="en-US" baseline="-25000" dirty="0"/>
              <a:t>0</a:t>
            </a:r>
          </a:p>
          <a:p>
            <a:pPr marL="0" indent="0">
              <a:buNone/>
            </a:pPr>
            <a:r>
              <a:rPr lang="en-US" dirty="0"/>
              <a:t>f(n)=</a:t>
            </a:r>
            <a:r>
              <a:rPr lang="el-GR" dirty="0"/>
              <a:t>ω</a:t>
            </a:r>
            <a:r>
              <a:rPr lang="en-US" dirty="0"/>
              <a:t>(g(n))  =&gt; For </a:t>
            </a:r>
            <a:r>
              <a:rPr lang="en-US" dirty="0">
                <a:solidFill>
                  <a:srgbClr val="FF0000"/>
                </a:solidFill>
              </a:rPr>
              <a:t>every c</a:t>
            </a:r>
            <a:r>
              <a:rPr lang="en-US" dirty="0"/>
              <a:t>, there should exist n</a:t>
            </a:r>
            <a:r>
              <a:rPr lang="en-US" baseline="-25000" dirty="0"/>
              <a:t>0</a:t>
            </a:r>
            <a:r>
              <a:rPr lang="en-US" dirty="0"/>
              <a:t> , </a:t>
            </a:r>
            <a:r>
              <a:rPr lang="en-US" dirty="0" err="1"/>
              <a:t>s.t.</a:t>
            </a:r>
            <a:r>
              <a:rPr lang="en-US" dirty="0"/>
              <a:t> f(n) ≥ c g(n) for n ≥ n</a:t>
            </a:r>
            <a:r>
              <a:rPr lang="en-US" baseline="-25000" dirty="0"/>
              <a:t>0</a:t>
            </a:r>
          </a:p>
          <a:p>
            <a:pPr marL="0" indent="0">
              <a:buNone/>
            </a:pPr>
            <a:endParaRPr lang="en-US" b="1" dirty="0"/>
          </a:p>
          <a:p>
            <a:pPr marL="0" indent="0">
              <a:buNone/>
            </a:pPr>
            <a:r>
              <a:rPr lang="en-US" b="1" dirty="0"/>
              <a:t>Analogy with real numbers</a:t>
            </a:r>
          </a:p>
          <a:p>
            <a:pPr>
              <a:buFont typeface="Courier New" panose="02070309020205020404" pitchFamily="49" charset="0"/>
              <a:buChar char="o"/>
            </a:pPr>
            <a:r>
              <a:rPr lang="en-US" dirty="0"/>
              <a:t>f(n) = O(g(n)) ≅ f ≤ g</a:t>
            </a:r>
          </a:p>
          <a:p>
            <a:pPr>
              <a:buFont typeface="Courier New" panose="02070309020205020404" pitchFamily="49" charset="0"/>
              <a:buChar char="o"/>
            </a:pPr>
            <a:r>
              <a:rPr lang="en-US" dirty="0"/>
              <a:t>f(n) = </a:t>
            </a:r>
            <a:r>
              <a:rPr lang="el-GR" dirty="0"/>
              <a:t>Ω(</a:t>
            </a:r>
            <a:r>
              <a:rPr lang="en-US" dirty="0"/>
              <a:t>g(n)) ≅ f ≥ g</a:t>
            </a:r>
          </a:p>
          <a:p>
            <a:pPr>
              <a:buFont typeface="Courier New" panose="02070309020205020404" pitchFamily="49" charset="0"/>
              <a:buChar char="o"/>
            </a:pPr>
            <a:r>
              <a:rPr lang="en-US" dirty="0"/>
              <a:t>f(n) = </a:t>
            </a:r>
            <a:r>
              <a:rPr lang="el-GR" dirty="0"/>
              <a:t>Θ(</a:t>
            </a:r>
            <a:r>
              <a:rPr lang="en-US" dirty="0"/>
              <a:t>g(n)) ≅ f = g</a:t>
            </a:r>
          </a:p>
          <a:p>
            <a:pPr>
              <a:buFont typeface="Courier New" panose="02070309020205020404" pitchFamily="49" charset="0"/>
              <a:buChar char="o"/>
            </a:pPr>
            <a:r>
              <a:rPr lang="en-US" dirty="0"/>
              <a:t>f(n) = o(g(n)) ≅ f &lt; g</a:t>
            </a:r>
          </a:p>
          <a:p>
            <a:pPr>
              <a:buFont typeface="Courier New" panose="02070309020205020404" pitchFamily="49" charset="0"/>
              <a:buChar char="o"/>
            </a:pPr>
            <a:r>
              <a:rPr lang="en-US" dirty="0"/>
              <a:t>f(n) = </a:t>
            </a:r>
            <a:r>
              <a:rPr lang="el-GR" dirty="0"/>
              <a:t>ω(</a:t>
            </a:r>
            <a:r>
              <a:rPr lang="en-US" dirty="0"/>
              <a:t>g(n)) ≅ f &gt; g</a:t>
            </a:r>
            <a:endParaRPr lang="en-US" baseline="-25000" dirty="0"/>
          </a:p>
          <a:p>
            <a:pPr marL="0" indent="0">
              <a:buNone/>
            </a:pPr>
            <a:endParaRPr lang="en-US" baseline="-25000" dirty="0"/>
          </a:p>
        </p:txBody>
      </p:sp>
    </p:spTree>
    <p:extLst>
      <p:ext uri="{BB962C8B-B14F-4D97-AF65-F5344CB8AC3E}">
        <p14:creationId xmlns:p14="http://schemas.microsoft.com/office/powerpoint/2010/main" val="8250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You Need to Review</a:t>
            </a:r>
          </a:p>
        </p:txBody>
      </p:sp>
      <p:sp>
        <p:nvSpPr>
          <p:cNvPr id="3" name="Content Placeholder 2"/>
          <p:cNvSpPr>
            <a:spLocks noGrp="1"/>
          </p:cNvSpPr>
          <p:nvPr>
            <p:ph idx="1"/>
          </p:nvPr>
        </p:nvSpPr>
        <p:spPr/>
        <p:txBody>
          <a:bodyPr/>
          <a:lstStyle/>
          <a:p>
            <a:pPr marL="0" indent="0">
              <a:buNone/>
            </a:pPr>
            <a:r>
              <a:rPr lang="en-US" dirty="0"/>
              <a:t>Properties of logarithms:</a:t>
            </a:r>
          </a:p>
          <a:p>
            <a:pPr marL="0" indent="0">
              <a:buNone/>
            </a:pPr>
            <a:endParaRPr lang="en-US" dirty="0"/>
          </a:p>
          <a:p>
            <a:pPr marL="0" indent="0">
              <a:buNone/>
            </a:pPr>
            <a:endParaRPr lang="en-US" dirty="0"/>
          </a:p>
          <a:p>
            <a:pPr marL="0" indent="0">
              <a:buNone/>
            </a:pPr>
            <a:endParaRPr lang="en-US" dirty="0"/>
          </a:p>
          <a:p>
            <a:pPr marL="0" indent="0">
              <a:buNone/>
            </a:pPr>
            <a:r>
              <a:rPr lang="en-US" dirty="0"/>
              <a:t>Properties of exponentials:</a:t>
            </a:r>
          </a:p>
          <a:p>
            <a:pPr marL="0" indent="0">
              <a:buNone/>
            </a:pPr>
            <a:endParaRPr lang="en-US" dirty="0"/>
          </a:p>
          <a:p>
            <a:pPr marL="0" indent="0">
              <a:buNone/>
            </a:pPr>
            <a:endParaRPr lang="en-US" dirty="0"/>
          </a:p>
          <a:p>
            <a:pPr marL="0" indent="0">
              <a:buNone/>
            </a:pPr>
            <a:r>
              <a:rPr lang="en-US" dirty="0"/>
              <a:t>Geometric progression:</a:t>
            </a:r>
          </a:p>
          <a:p>
            <a:pPr marL="0" indent="0">
              <a:buNone/>
            </a:pPr>
            <a:endParaRPr lang="en-US" dirty="0"/>
          </a:p>
          <a:p>
            <a:pPr marL="0" indent="0">
              <a:buNone/>
            </a:pPr>
            <a:endParaRPr lang="en-US" dirty="0"/>
          </a:p>
          <a:p>
            <a:pPr marL="0" indent="0">
              <a:buNone/>
            </a:pPr>
            <a:r>
              <a:rPr lang="en-US" dirty="0"/>
              <a:t>Arithmetic progression:</a:t>
            </a:r>
          </a:p>
          <a:p>
            <a:pPr marL="0" indent="0">
              <a:buNone/>
            </a:pPr>
            <a:endParaRPr lang="en-US" dirty="0"/>
          </a:p>
        </p:txBody>
      </p:sp>
      <p:pic>
        <p:nvPicPr>
          <p:cNvPr id="4" name="Picture 3"/>
          <p:cNvPicPr>
            <a:picLocks noChangeAspect="1"/>
          </p:cNvPicPr>
          <p:nvPr/>
        </p:nvPicPr>
        <p:blipFill>
          <a:blip r:embed="rId2"/>
          <a:stretch>
            <a:fillRect/>
          </a:stretch>
        </p:blipFill>
        <p:spPr>
          <a:xfrm>
            <a:off x="4452935" y="861193"/>
            <a:ext cx="3010183" cy="1549797"/>
          </a:xfrm>
          <a:prstGeom prst="rect">
            <a:avLst/>
          </a:prstGeom>
        </p:spPr>
      </p:pic>
      <p:pic>
        <p:nvPicPr>
          <p:cNvPr id="5" name="Picture 4"/>
          <p:cNvPicPr>
            <a:picLocks noChangeAspect="1"/>
          </p:cNvPicPr>
          <p:nvPr/>
        </p:nvPicPr>
        <p:blipFill>
          <a:blip r:embed="rId3"/>
          <a:stretch>
            <a:fillRect/>
          </a:stretch>
        </p:blipFill>
        <p:spPr>
          <a:xfrm>
            <a:off x="4452935" y="2784096"/>
            <a:ext cx="3672749" cy="819715"/>
          </a:xfrm>
          <a:prstGeom prst="rect">
            <a:avLst/>
          </a:prstGeom>
        </p:spPr>
      </p:pic>
      <p:pic>
        <p:nvPicPr>
          <p:cNvPr id="6" name="Picture 5"/>
          <p:cNvPicPr>
            <a:picLocks noChangeAspect="1"/>
          </p:cNvPicPr>
          <p:nvPr/>
        </p:nvPicPr>
        <p:blipFill>
          <a:blip r:embed="rId4"/>
          <a:stretch>
            <a:fillRect/>
          </a:stretch>
        </p:blipFill>
        <p:spPr>
          <a:xfrm>
            <a:off x="4452935" y="4137212"/>
            <a:ext cx="4048125" cy="762000"/>
          </a:xfrm>
          <a:prstGeom prst="rect">
            <a:avLst/>
          </a:prstGeom>
        </p:spPr>
      </p:pic>
      <p:pic>
        <p:nvPicPr>
          <p:cNvPr id="7" name="Picture 6"/>
          <p:cNvPicPr>
            <a:picLocks noChangeAspect="1"/>
          </p:cNvPicPr>
          <p:nvPr/>
        </p:nvPicPr>
        <p:blipFill>
          <a:blip r:embed="rId5"/>
          <a:stretch>
            <a:fillRect/>
          </a:stretch>
        </p:blipFill>
        <p:spPr>
          <a:xfrm>
            <a:off x="4452935" y="5505397"/>
            <a:ext cx="3505200" cy="733425"/>
          </a:xfrm>
          <a:prstGeom prst="rect">
            <a:avLst/>
          </a:prstGeom>
        </p:spPr>
      </p:pic>
    </p:spTree>
    <p:extLst>
      <p:ext uri="{BB962C8B-B14F-4D97-AF65-F5344CB8AC3E}">
        <p14:creationId xmlns:p14="http://schemas.microsoft.com/office/powerpoint/2010/main" val="29748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Analysis is Done?</a:t>
            </a:r>
          </a:p>
        </p:txBody>
      </p:sp>
      <p:sp>
        <p:nvSpPr>
          <p:cNvPr id="21" name="Rectangle 20"/>
          <p:cNvSpPr/>
          <p:nvPr/>
        </p:nvSpPr>
        <p:spPr>
          <a:xfrm rot="10800000">
            <a:off x="1227904" y="1554472"/>
            <a:ext cx="4454435" cy="436299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0800000">
            <a:off x="6589406" y="1554472"/>
            <a:ext cx="4454435" cy="429768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775188" y="1073245"/>
            <a:ext cx="4023360" cy="54864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Theoretical (priori) approach</a:t>
            </a:r>
          </a:p>
        </p:txBody>
      </p:sp>
      <p:sp>
        <p:nvSpPr>
          <p:cNvPr id="19" name="Rounded Rectangle 18"/>
          <p:cNvSpPr/>
          <p:nvPr/>
        </p:nvSpPr>
        <p:spPr>
          <a:xfrm>
            <a:off x="1443441" y="1073245"/>
            <a:ext cx="4023360" cy="54864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Empirical (posteriori) approach</a:t>
            </a:r>
          </a:p>
        </p:txBody>
      </p:sp>
      <p:sp>
        <p:nvSpPr>
          <p:cNvPr id="25" name="TextBox 24"/>
          <p:cNvSpPr txBox="1"/>
          <p:nvPr/>
        </p:nvSpPr>
        <p:spPr>
          <a:xfrm>
            <a:off x="1384660" y="1772191"/>
            <a:ext cx="4140926" cy="3928255"/>
          </a:xfrm>
          <a:prstGeom prst="rect">
            <a:avLst/>
          </a:prstGeom>
          <a:noFill/>
        </p:spPr>
        <p:txBody>
          <a:bodyPr wrap="square" rtlCol="0">
            <a:spAutoFit/>
          </a:bodyPr>
          <a:lstStyle/>
          <a:p>
            <a:pPr marL="342900" lvl="1" indent="-342900" algn="just">
              <a:lnSpc>
                <a:spcPct val="114000"/>
              </a:lnSpc>
              <a:buClr>
                <a:schemeClr val="accent6"/>
              </a:buClr>
              <a:buFont typeface="Wingdings" panose="05000000000000000000" pitchFamily="2" charset="2"/>
              <a:buChar char="§"/>
            </a:pPr>
            <a:r>
              <a:rPr lang="en-US" sz="2000" dirty="0">
                <a:solidFill>
                  <a:srgbClr val="890E4F"/>
                </a:solidFill>
              </a:rPr>
              <a:t>Programming</a:t>
            </a:r>
            <a:r>
              <a:rPr lang="en-US" sz="2000" b="1" dirty="0">
                <a:solidFill>
                  <a:srgbClr val="890E4F"/>
                </a:solidFill>
              </a:rPr>
              <a:t> </a:t>
            </a:r>
            <a:r>
              <a:rPr lang="en-US" sz="2000" dirty="0"/>
              <a:t>different competing techniques  &amp; running them on various inputs using computer. </a:t>
            </a:r>
          </a:p>
          <a:p>
            <a:pPr marL="342900" lvl="1" indent="-342900" algn="just">
              <a:lnSpc>
                <a:spcPct val="114000"/>
              </a:lnSpc>
              <a:buClr>
                <a:schemeClr val="accent6"/>
              </a:buClr>
              <a:buFont typeface="Wingdings" panose="05000000000000000000" pitchFamily="2" charset="2"/>
              <a:buChar char="§"/>
            </a:pPr>
            <a:r>
              <a:rPr lang="en-US" sz="2000" dirty="0"/>
              <a:t>Implementation of different techniques may be difficult.</a:t>
            </a:r>
          </a:p>
          <a:p>
            <a:pPr marL="342900" indent="-342900" algn="just">
              <a:lnSpc>
                <a:spcPct val="114000"/>
              </a:lnSpc>
              <a:buClr>
                <a:schemeClr val="accent6"/>
              </a:buClr>
              <a:buFont typeface="Wingdings" panose="05000000000000000000" pitchFamily="2" charset="2"/>
              <a:buChar char="§"/>
            </a:pPr>
            <a:r>
              <a:rPr lang="en-US" sz="2000" dirty="0"/>
              <a:t>The same hardware and software environments must be used for comparing two algorithms.</a:t>
            </a:r>
          </a:p>
          <a:p>
            <a:pPr marL="342900" indent="-342900" algn="just">
              <a:lnSpc>
                <a:spcPct val="114000"/>
              </a:lnSpc>
              <a:buClr>
                <a:schemeClr val="accent6"/>
              </a:buClr>
              <a:buFont typeface="Wingdings" panose="05000000000000000000" pitchFamily="2" charset="2"/>
              <a:buChar char="§"/>
            </a:pPr>
            <a:r>
              <a:rPr lang="en-US" altLang="en-US" sz="2000" dirty="0"/>
              <a:t>Results may not be indicative of the running time on other inputs not included in the experiment. </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6745507" y="1772191"/>
                <a:ext cx="4142232" cy="3931920"/>
              </a:xfrm>
              <a:prstGeom prst="rect">
                <a:avLst/>
              </a:prstGeom>
              <a:noFill/>
            </p:spPr>
            <p:txBody>
              <a:bodyPr wrap="square" rtlCol="0">
                <a:spAutoFit/>
              </a:bodyPr>
              <a:lstStyle/>
              <a:p>
                <a:pPr marL="342900" lvl="1" indent="-342900" algn="just">
                  <a:lnSpc>
                    <a:spcPct val="114000"/>
                  </a:lnSpc>
                  <a:buClr>
                    <a:schemeClr val="accent6"/>
                  </a:buClr>
                  <a:buFont typeface="Wingdings" panose="05000000000000000000" pitchFamily="2" charset="2"/>
                  <a:buChar char="§"/>
                </a:pPr>
                <a:r>
                  <a:rPr lang="en-US" sz="2000" dirty="0"/>
                  <a:t>Determining </a:t>
                </a:r>
                <a:r>
                  <a:rPr lang="en-US" sz="2000" dirty="0">
                    <a:solidFill>
                      <a:srgbClr val="890E4F"/>
                    </a:solidFill>
                  </a:rPr>
                  <a:t>mathematically</a:t>
                </a:r>
                <a:r>
                  <a:rPr lang="en-US" sz="2000" dirty="0"/>
                  <a:t> the resources needed by each algorithm.</a:t>
                </a:r>
              </a:p>
              <a:p>
                <a:pPr marL="342900" indent="-342900" algn="just">
                  <a:lnSpc>
                    <a:spcPct val="114000"/>
                  </a:lnSpc>
                  <a:buClr>
                    <a:schemeClr val="accent6"/>
                  </a:buClr>
                  <a:buFont typeface="Wingdings" panose="05000000000000000000" pitchFamily="2" charset="2"/>
                  <a:buChar char="§"/>
                </a:pPr>
                <a:r>
                  <a:rPr lang="en-US" sz="2000" dirty="0"/>
                  <a:t>Uses the algorithm instead of an implementation.</a:t>
                </a:r>
              </a:p>
              <a:p>
                <a:pPr marL="342900" indent="-342900" algn="just">
                  <a:lnSpc>
                    <a:spcPct val="114000"/>
                  </a:lnSpc>
                  <a:buClr>
                    <a:schemeClr val="accent6"/>
                  </a:buClr>
                  <a:buFont typeface="Wingdings" panose="05000000000000000000" pitchFamily="2" charset="2"/>
                  <a:buChar char="§"/>
                </a:pPr>
                <a:r>
                  <a:rPr lang="en-US" sz="2000" dirty="0"/>
                  <a:t>The speed of an algorithm can be determined independent of the hardware/software environment.</a:t>
                </a:r>
              </a:p>
              <a:p>
                <a:pPr marL="342900" indent="-342900" algn="just">
                  <a:lnSpc>
                    <a:spcPct val="114000"/>
                  </a:lnSpc>
                  <a:buClr>
                    <a:schemeClr val="accent6"/>
                  </a:buClr>
                  <a:buFont typeface="Wingdings" panose="05000000000000000000" pitchFamily="2" charset="2"/>
                  <a:buChar char="§"/>
                </a:pPr>
                <a:r>
                  <a:rPr lang="en-US" altLang="en-US" sz="2000" dirty="0"/>
                  <a:t>Characterizes running time as a function of the input size </a:t>
                </a:r>
                <a14:m>
                  <m:oMath xmlns:m="http://schemas.openxmlformats.org/officeDocument/2006/math">
                    <m:r>
                      <a:rPr lang="en-US" altLang="en-US" sz="2000" b="1" i="1" dirty="0">
                        <a:latin typeface="Cambria Math" panose="02040503050406030204" pitchFamily="18" charset="0"/>
                      </a:rPr>
                      <m:t>𝒏</m:t>
                    </m:r>
                    <m:r>
                      <a:rPr lang="en-US" altLang="en-US" sz="2000" b="1" i="1" dirty="0">
                        <a:latin typeface="Cambria Math" panose="02040503050406030204" pitchFamily="18" charset="0"/>
                      </a:rPr>
                      <m:t>,</m:t>
                    </m:r>
                  </m:oMath>
                </a14:m>
                <a:r>
                  <a:rPr lang="en-US" altLang="en-US" sz="2000" dirty="0"/>
                  <a:t> considers all possible values.</a:t>
                </a:r>
              </a:p>
            </p:txBody>
          </p:sp>
        </mc:Choice>
        <mc:Fallback xmlns="">
          <p:sp>
            <p:nvSpPr>
              <p:cNvPr id="26" name="TextBox 25"/>
              <p:cNvSpPr txBox="1">
                <a:spLocks noRot="1" noChangeAspect="1" noMove="1" noResize="1" noEditPoints="1" noAdjustHandles="1" noChangeArrowheads="1" noChangeShapeType="1" noTextEdit="1"/>
              </p:cNvSpPr>
              <p:nvPr/>
            </p:nvSpPr>
            <p:spPr>
              <a:xfrm>
                <a:off x="6745507" y="1772191"/>
                <a:ext cx="4142232" cy="3931920"/>
              </a:xfrm>
              <a:prstGeom prst="rect">
                <a:avLst/>
              </a:prstGeom>
              <a:blipFill>
                <a:blip r:embed="rId2"/>
                <a:stretch>
                  <a:fillRect l="-1325" t="-310" r="-1473" b="-1860"/>
                </a:stretch>
              </a:blipFill>
            </p:spPr>
            <p:txBody>
              <a:bodyPr/>
              <a:lstStyle/>
              <a:p>
                <a:r>
                  <a:rPr lang="en-US">
                    <a:noFill/>
                  </a:rPr>
                  <a:t> </a:t>
                </a:r>
              </a:p>
            </p:txBody>
          </p:sp>
        </mc:Fallback>
      </mc:AlternateContent>
    </p:spTree>
    <p:extLst>
      <p:ext uri="{BB962C8B-B14F-4D97-AF65-F5344CB8AC3E}">
        <p14:creationId xmlns:p14="http://schemas.microsoft.com/office/powerpoint/2010/main" val="160561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heel(1)">
                                      <p:cBhvr>
                                        <p:cTn id="15" dur="20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500"/>
                                        <p:tgtEl>
                                          <p:spTgt spid="2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xEl>
                                              <p:pRg st="1" end="1"/>
                                            </p:txEl>
                                          </p:spTgt>
                                        </p:tgtEl>
                                        <p:attrNameLst>
                                          <p:attrName>style.visibility</p:attrName>
                                        </p:attrNameLst>
                                      </p:cBhvr>
                                      <p:to>
                                        <p:strVal val="visible"/>
                                      </p:to>
                                    </p:set>
                                    <p:animEffect transition="in" filter="fade">
                                      <p:cBhvr>
                                        <p:cTn id="28" dur="500"/>
                                        <p:tgtEl>
                                          <p:spTgt spid="2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xEl>
                                              <p:pRg st="2" end="2"/>
                                            </p:txEl>
                                          </p:spTgt>
                                        </p:tgtEl>
                                        <p:attrNameLst>
                                          <p:attrName>style.visibility</p:attrName>
                                        </p:attrNameLst>
                                      </p:cBhvr>
                                      <p:to>
                                        <p:strVal val="visible"/>
                                      </p:to>
                                    </p:set>
                                    <p:animEffect transition="in" filter="fade">
                                      <p:cBhvr>
                                        <p:cTn id="33" dur="500"/>
                                        <p:tgtEl>
                                          <p:spTgt spid="2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
                                            <p:txEl>
                                              <p:pRg st="2" end="2"/>
                                            </p:txEl>
                                          </p:spTgt>
                                        </p:tgtEl>
                                        <p:attrNameLst>
                                          <p:attrName>style.visibility</p:attrName>
                                        </p:attrNameLst>
                                      </p:cBhvr>
                                      <p:to>
                                        <p:strVal val="visible"/>
                                      </p:to>
                                    </p:set>
                                    <p:animEffect transition="in" filter="fade">
                                      <p:cBhvr>
                                        <p:cTn id="38" dur="500"/>
                                        <p:tgtEl>
                                          <p:spTgt spid="26">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5">
                                            <p:txEl>
                                              <p:pRg st="3" end="3"/>
                                            </p:txEl>
                                          </p:spTgt>
                                        </p:tgtEl>
                                        <p:attrNameLst>
                                          <p:attrName>style.visibility</p:attrName>
                                        </p:attrNameLst>
                                      </p:cBhvr>
                                      <p:to>
                                        <p:strVal val="visible"/>
                                      </p:to>
                                    </p:set>
                                    <p:animEffect transition="in" filter="fade">
                                      <p:cBhvr>
                                        <p:cTn id="43" dur="500"/>
                                        <p:tgtEl>
                                          <p:spTgt spid="25">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xEl>
                                              <p:pRg st="3" end="3"/>
                                            </p:txEl>
                                          </p:spTgt>
                                        </p:tgtEl>
                                        <p:attrNameLst>
                                          <p:attrName>style.visibility</p:attrName>
                                        </p:attrNameLst>
                                      </p:cBhvr>
                                      <p:to>
                                        <p:strVal val="visible"/>
                                      </p:to>
                                    </p:set>
                                    <p:animEffect transition="in" filter="fade">
                                      <p:cBhvr>
                                        <p:cTn id="48"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1850" y="1709738"/>
            <a:ext cx="10515600" cy="2852737"/>
          </a:xfrm>
        </p:spPr>
        <p:txBody>
          <a:bodyPr/>
          <a:lstStyle/>
          <a:p>
            <a:r>
              <a:rPr lang="en-US" dirty="0"/>
              <a:t>Analyzing Control Statements</a:t>
            </a:r>
          </a:p>
        </p:txBody>
      </p:sp>
      <p:sp>
        <p:nvSpPr>
          <p:cNvPr id="3" name="Text Placeholder 2"/>
          <p:cNvSpPr>
            <a:spLocks noGrp="1"/>
          </p:cNvSpPr>
          <p:nvPr>
            <p:ph type="body" idx="4294967295"/>
          </p:nvPr>
        </p:nvSpPr>
        <p:spPr>
          <a:xfrm>
            <a:off x="831850" y="4589463"/>
            <a:ext cx="10515600" cy="1500187"/>
          </a:xfrm>
        </p:spPr>
        <p:txBody>
          <a:bodyPr/>
          <a:lstStyle/>
          <a:p>
            <a:endParaRPr lang="en-US"/>
          </a:p>
        </p:txBody>
      </p:sp>
    </p:spTree>
    <p:extLst>
      <p:ext uri="{BB962C8B-B14F-4D97-AF65-F5344CB8AC3E}">
        <p14:creationId xmlns:p14="http://schemas.microsoft.com/office/powerpoint/2010/main" val="366138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buNone/>
            </a:pPr>
            <a:r>
              <a:rPr lang="en-IN" b="1" dirty="0">
                <a:solidFill>
                  <a:schemeClr val="tx2">
                    <a:lumMod val="60000"/>
                    <a:lumOff val="40000"/>
                  </a:schemeClr>
                </a:solidFill>
                <a:latin typeface="Consolas" pitchFamily="49" charset="0"/>
                <a:cs typeface="Consolas" pitchFamily="49" charset="0"/>
              </a:rPr>
              <a:t># Input	: </a:t>
            </a:r>
            <a:r>
              <a:rPr lang="en-US" b="1" dirty="0" err="1">
                <a:solidFill>
                  <a:schemeClr val="tx2">
                    <a:lumMod val="60000"/>
                    <a:lumOff val="40000"/>
                  </a:schemeClr>
                </a:solidFill>
                <a:latin typeface="Consolas" pitchFamily="49" charset="0"/>
                <a:cs typeface="Consolas" pitchFamily="49" charset="0"/>
              </a:rPr>
              <a:t>int</a:t>
            </a:r>
            <a:r>
              <a:rPr lang="en-US" b="1" dirty="0">
                <a:solidFill>
                  <a:schemeClr val="tx2">
                    <a:lumMod val="60000"/>
                    <a:lumOff val="40000"/>
                  </a:schemeClr>
                </a:solidFill>
                <a:latin typeface="Consolas" pitchFamily="49" charset="0"/>
                <a:cs typeface="Consolas" pitchFamily="49" charset="0"/>
              </a:rPr>
              <a:t> A[n], array of n integers</a:t>
            </a:r>
          </a:p>
          <a:p>
            <a:pPr marL="0" indent="0">
              <a:buNone/>
            </a:pPr>
            <a:r>
              <a:rPr lang="en-IN" b="1" dirty="0">
                <a:solidFill>
                  <a:schemeClr val="tx2">
                    <a:lumMod val="60000"/>
                    <a:lumOff val="40000"/>
                  </a:schemeClr>
                </a:solidFill>
                <a:latin typeface="Consolas" pitchFamily="49" charset="0"/>
                <a:cs typeface="Consolas" pitchFamily="49" charset="0"/>
              </a:rPr>
              <a:t># Output	: </a:t>
            </a:r>
            <a:r>
              <a:rPr lang="en-US" b="1" dirty="0">
                <a:solidFill>
                  <a:schemeClr val="tx2">
                    <a:lumMod val="60000"/>
                    <a:lumOff val="40000"/>
                  </a:schemeClr>
                </a:solidFill>
                <a:latin typeface="Consolas" pitchFamily="49" charset="0"/>
                <a:cs typeface="Consolas" pitchFamily="49" charset="0"/>
              </a:rPr>
              <a:t>Sum of all numbers in array A</a:t>
            </a:r>
          </a:p>
          <a:p>
            <a:pPr marL="0" indent="0">
              <a:buNone/>
            </a:pPr>
            <a:r>
              <a:rPr lang="en-IN" b="1" dirty="0">
                <a:latin typeface="Consolas" pitchFamily="49" charset="0"/>
                <a:cs typeface="Consolas" pitchFamily="49" charset="0"/>
              </a:rPr>
              <a:t>	</a:t>
            </a:r>
          </a:p>
          <a:p>
            <a:pPr marL="0" indent="0">
              <a:buNone/>
            </a:pPr>
            <a:r>
              <a:rPr lang="en-IN" b="1" dirty="0">
                <a:solidFill>
                  <a:srgbClr val="F9C3DF"/>
                </a:solidFill>
                <a:latin typeface="Consolas" pitchFamily="49" charset="0"/>
                <a:cs typeface="Consolas" pitchFamily="49" charset="0"/>
              </a:rPr>
              <a:t>Algorithm: </a:t>
            </a:r>
            <a:r>
              <a:rPr lang="en-IN" b="1" dirty="0" err="1">
                <a:solidFill>
                  <a:srgbClr val="F9C3DF"/>
                </a:solidFill>
                <a:latin typeface="Consolas" pitchFamily="49" charset="0"/>
                <a:cs typeface="Consolas" pitchFamily="49" charset="0"/>
              </a:rPr>
              <a:t>int</a:t>
            </a:r>
            <a:r>
              <a:rPr lang="en-IN" b="1" dirty="0">
                <a:solidFill>
                  <a:srgbClr val="F9C3DF"/>
                </a:solidFill>
                <a:latin typeface="Consolas" pitchFamily="49" charset="0"/>
                <a:cs typeface="Consolas" pitchFamily="49" charset="0"/>
              </a:rPr>
              <a:t> Sum(</a:t>
            </a:r>
            <a:r>
              <a:rPr lang="en-IN" b="1" dirty="0" err="1">
                <a:solidFill>
                  <a:srgbClr val="F9C3DF"/>
                </a:solidFill>
                <a:latin typeface="Consolas" pitchFamily="49" charset="0"/>
                <a:cs typeface="Consolas" pitchFamily="49" charset="0"/>
              </a:rPr>
              <a:t>int</a:t>
            </a:r>
            <a:r>
              <a:rPr lang="en-IN" b="1" dirty="0">
                <a:solidFill>
                  <a:srgbClr val="F9C3DF"/>
                </a:solidFill>
                <a:latin typeface="Consolas" pitchFamily="49" charset="0"/>
                <a:cs typeface="Consolas" pitchFamily="49" charset="0"/>
              </a:rPr>
              <a:t> A[], </a:t>
            </a:r>
            <a:r>
              <a:rPr lang="en-IN" b="1" dirty="0" err="1">
                <a:solidFill>
                  <a:srgbClr val="F9C3DF"/>
                </a:solidFill>
                <a:latin typeface="Consolas" pitchFamily="49" charset="0"/>
                <a:cs typeface="Consolas" pitchFamily="49" charset="0"/>
              </a:rPr>
              <a:t>int</a:t>
            </a:r>
            <a:r>
              <a:rPr lang="en-IN" b="1" dirty="0">
                <a:solidFill>
                  <a:srgbClr val="F9C3DF"/>
                </a:solidFill>
                <a:latin typeface="Consolas" pitchFamily="49" charset="0"/>
                <a:cs typeface="Consolas" pitchFamily="49" charset="0"/>
              </a:rPr>
              <a:t> n) </a:t>
            </a:r>
          </a:p>
          <a:p>
            <a:pPr marL="0" indent="0">
              <a:buNone/>
            </a:pPr>
            <a:r>
              <a:rPr lang="en-IN" b="1" dirty="0">
                <a:solidFill>
                  <a:srgbClr val="F9C3DF"/>
                </a:solidFill>
                <a:latin typeface="Consolas" pitchFamily="49" charset="0"/>
                <a:cs typeface="Consolas" pitchFamily="49" charset="0"/>
              </a:rPr>
              <a:t>{</a:t>
            </a:r>
          </a:p>
          <a:p>
            <a:pPr marL="544512" lvl="1" indent="0">
              <a:buNone/>
            </a:pPr>
            <a:r>
              <a:rPr lang="en-IN" b="1" dirty="0">
                <a:solidFill>
                  <a:srgbClr val="F9C3DF"/>
                </a:solidFill>
                <a:latin typeface="Consolas" pitchFamily="49" charset="0"/>
                <a:cs typeface="Consolas" pitchFamily="49" charset="0"/>
              </a:rPr>
              <a:t>  </a:t>
            </a:r>
            <a:r>
              <a:rPr lang="en-IN" sz="2400" b="1" dirty="0" err="1">
                <a:solidFill>
                  <a:srgbClr val="F9C3DF"/>
                </a:solidFill>
                <a:latin typeface="Consolas" pitchFamily="49" charset="0"/>
                <a:cs typeface="Consolas" pitchFamily="49" charset="0"/>
              </a:rPr>
              <a:t>int</a:t>
            </a:r>
            <a:r>
              <a:rPr lang="en-IN" sz="2400" b="1" dirty="0">
                <a:solidFill>
                  <a:srgbClr val="F9C3DF"/>
                </a:solidFill>
                <a:latin typeface="Consolas" pitchFamily="49" charset="0"/>
                <a:cs typeface="Consolas" pitchFamily="49" charset="0"/>
              </a:rPr>
              <a:t> s=0;</a:t>
            </a:r>
          </a:p>
          <a:p>
            <a:pPr marL="544512" lvl="1" indent="0">
              <a:buNone/>
            </a:pPr>
            <a:r>
              <a:rPr lang="en-IN" sz="2400" b="1" dirty="0">
                <a:solidFill>
                  <a:srgbClr val="F9C3DF"/>
                </a:solidFill>
                <a:latin typeface="Consolas" pitchFamily="49" charset="0"/>
                <a:cs typeface="Consolas" pitchFamily="49" charset="0"/>
              </a:rPr>
              <a:t>  for (</a:t>
            </a:r>
            <a:r>
              <a:rPr lang="en-IN" sz="2400" b="1" dirty="0" err="1">
                <a:solidFill>
                  <a:srgbClr val="F9C3DF"/>
                </a:solidFill>
                <a:latin typeface="Consolas" pitchFamily="49" charset="0"/>
                <a:cs typeface="Consolas" pitchFamily="49" charset="0"/>
              </a:rPr>
              <a:t>int</a:t>
            </a:r>
            <a:r>
              <a:rPr lang="en-IN" sz="2400" b="1" dirty="0">
                <a:solidFill>
                  <a:srgbClr val="F9C3DF"/>
                </a:solidFill>
                <a:latin typeface="Consolas" pitchFamily="49" charset="0"/>
                <a:cs typeface="Consolas" pitchFamily="49" charset="0"/>
              </a:rPr>
              <a:t> </a:t>
            </a:r>
            <a:r>
              <a:rPr lang="en-IN" sz="2400" b="1" dirty="0" err="1">
                <a:solidFill>
                  <a:srgbClr val="F9C3DF"/>
                </a:solidFill>
                <a:latin typeface="Consolas" pitchFamily="49" charset="0"/>
                <a:cs typeface="Consolas" pitchFamily="49" charset="0"/>
              </a:rPr>
              <a:t>i</a:t>
            </a:r>
            <a:r>
              <a:rPr lang="en-IN" sz="2400" b="1" dirty="0">
                <a:solidFill>
                  <a:srgbClr val="F9C3DF"/>
                </a:solidFill>
                <a:latin typeface="Consolas" pitchFamily="49" charset="0"/>
                <a:cs typeface="Consolas" pitchFamily="49" charset="0"/>
              </a:rPr>
              <a:t>=0; </a:t>
            </a:r>
            <a:r>
              <a:rPr lang="en-IN" sz="2400" b="1" dirty="0" err="1">
                <a:solidFill>
                  <a:srgbClr val="F9C3DF"/>
                </a:solidFill>
                <a:latin typeface="Consolas" pitchFamily="49" charset="0"/>
                <a:cs typeface="Consolas" pitchFamily="49" charset="0"/>
              </a:rPr>
              <a:t>i</a:t>
            </a:r>
            <a:r>
              <a:rPr lang="en-IN" sz="2400" b="1" dirty="0">
                <a:solidFill>
                  <a:srgbClr val="F9C3DF"/>
                </a:solidFill>
                <a:latin typeface="Consolas" pitchFamily="49" charset="0"/>
                <a:cs typeface="Consolas" pitchFamily="49" charset="0"/>
              </a:rPr>
              <a:t>&lt;n; </a:t>
            </a:r>
            <a:r>
              <a:rPr lang="en-IN" sz="2400" b="1" dirty="0" err="1">
                <a:solidFill>
                  <a:srgbClr val="F9C3DF"/>
                </a:solidFill>
                <a:latin typeface="Consolas" pitchFamily="49" charset="0"/>
                <a:cs typeface="Consolas" pitchFamily="49" charset="0"/>
              </a:rPr>
              <a:t>i</a:t>
            </a:r>
            <a:r>
              <a:rPr lang="en-IN" sz="2400" b="1" dirty="0">
                <a:solidFill>
                  <a:srgbClr val="F9C3DF"/>
                </a:solidFill>
                <a:latin typeface="Consolas" pitchFamily="49" charset="0"/>
                <a:cs typeface="Consolas" pitchFamily="49" charset="0"/>
              </a:rPr>
              <a:t>++)</a:t>
            </a:r>
          </a:p>
          <a:p>
            <a:pPr marL="1335087" lvl="3" indent="0">
              <a:buNone/>
            </a:pPr>
            <a:r>
              <a:rPr lang="en-IN" sz="2400" b="1" dirty="0">
                <a:solidFill>
                  <a:srgbClr val="F9C3DF"/>
                </a:solidFill>
                <a:latin typeface="Consolas" pitchFamily="49" charset="0"/>
                <a:cs typeface="Consolas" pitchFamily="49" charset="0"/>
              </a:rPr>
              <a:t>  s = s + A[</a:t>
            </a:r>
            <a:r>
              <a:rPr lang="en-IN" sz="2400" b="1" dirty="0" err="1">
                <a:solidFill>
                  <a:srgbClr val="F9C3DF"/>
                </a:solidFill>
                <a:latin typeface="Consolas" pitchFamily="49" charset="0"/>
                <a:cs typeface="Consolas" pitchFamily="49" charset="0"/>
              </a:rPr>
              <a:t>i</a:t>
            </a:r>
            <a:r>
              <a:rPr lang="en-IN" sz="2400" b="1" dirty="0">
                <a:solidFill>
                  <a:srgbClr val="F9C3DF"/>
                </a:solidFill>
                <a:latin typeface="Consolas" pitchFamily="49" charset="0"/>
                <a:cs typeface="Consolas" pitchFamily="49" charset="0"/>
              </a:rPr>
              <a:t>];</a:t>
            </a:r>
          </a:p>
          <a:p>
            <a:pPr marL="544512" lvl="1" indent="0">
              <a:buNone/>
            </a:pPr>
            <a:r>
              <a:rPr lang="en-IN" sz="2400" b="1" dirty="0">
                <a:solidFill>
                  <a:srgbClr val="F9C3DF"/>
                </a:solidFill>
                <a:latin typeface="Consolas" pitchFamily="49" charset="0"/>
                <a:cs typeface="Consolas" pitchFamily="49" charset="0"/>
              </a:rPr>
              <a:t>  return s;</a:t>
            </a:r>
          </a:p>
          <a:p>
            <a:pPr marL="0" indent="0">
              <a:buNone/>
            </a:pPr>
            <a:r>
              <a:rPr lang="en-IN" b="1" dirty="0">
                <a:solidFill>
                  <a:srgbClr val="F9C3DF"/>
                </a:solidFill>
                <a:latin typeface="Consolas" pitchFamily="49" charset="0"/>
                <a:cs typeface="Consolas" pitchFamily="49" charset="0"/>
              </a:rPr>
              <a:t>}</a:t>
            </a:r>
          </a:p>
          <a:p>
            <a:pPr marL="0" indent="0">
              <a:buNone/>
            </a:pPr>
            <a:endParaRPr lang="en-US" dirty="0"/>
          </a:p>
        </p:txBody>
      </p:sp>
      <p:sp>
        <p:nvSpPr>
          <p:cNvPr id="19" name="Rounded Rectangle 18"/>
          <p:cNvSpPr/>
          <p:nvPr/>
        </p:nvSpPr>
        <p:spPr>
          <a:xfrm>
            <a:off x="1002172" y="3100954"/>
            <a:ext cx="1463040" cy="330219"/>
          </a:xfrm>
          <a:prstGeom prst="round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6648" y="3648193"/>
            <a:ext cx="533400" cy="5334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solidFill>
              </a:rPr>
              <a:t>1</a:t>
            </a:r>
          </a:p>
        </p:txBody>
      </p:sp>
      <p:sp>
        <p:nvSpPr>
          <p:cNvPr id="21" name="Rounded Rectangle 20"/>
          <p:cNvSpPr/>
          <p:nvPr/>
        </p:nvSpPr>
        <p:spPr>
          <a:xfrm>
            <a:off x="2598099" y="3483185"/>
            <a:ext cx="640080" cy="379085"/>
          </a:xfrm>
          <a:prstGeom prst="round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111924" y="4315093"/>
            <a:ext cx="1676399" cy="327671"/>
          </a:xfrm>
          <a:prstGeom prst="round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850460" y="3896011"/>
            <a:ext cx="2254829" cy="365285"/>
          </a:xfrm>
          <a:prstGeom prst="roundRect">
            <a:avLst/>
          </a:prstGeom>
          <a:no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60000"/>
                  <a:lumOff val="40000"/>
                </a:schemeClr>
              </a:solidFill>
            </a:endParaRPr>
          </a:p>
        </p:txBody>
      </p:sp>
      <p:sp>
        <p:nvSpPr>
          <p:cNvPr id="24" name="Rounded Rectangle 23"/>
          <p:cNvSpPr/>
          <p:nvPr/>
        </p:nvSpPr>
        <p:spPr>
          <a:xfrm>
            <a:off x="5594714" y="3048000"/>
            <a:ext cx="822960" cy="533400"/>
          </a:xfrm>
          <a:prstGeom prst="roundRect">
            <a:avLst/>
          </a:prstGeom>
          <a:noFill/>
          <a:ln>
            <a:solidFill>
              <a:srgbClr val="ED52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ED524F"/>
                </a:solidFill>
                <a:latin typeface="Consolas" panose="020B0609020204030204" pitchFamily="49" charset="0"/>
                <a:cs typeface="Consolas" panose="020B0609020204030204" pitchFamily="49" charset="0"/>
              </a:rPr>
              <a:t>n+1</a:t>
            </a:r>
          </a:p>
        </p:txBody>
      </p:sp>
      <p:sp>
        <p:nvSpPr>
          <p:cNvPr id="25" name="Rounded Rectangle 24"/>
          <p:cNvSpPr/>
          <p:nvPr/>
        </p:nvSpPr>
        <p:spPr>
          <a:xfrm>
            <a:off x="1094018" y="3457120"/>
            <a:ext cx="3931920" cy="457200"/>
          </a:xfrm>
          <a:prstGeom prst="roundRect">
            <a:avLst/>
          </a:prstGeom>
          <a:noFill/>
          <a:ln w="9525">
            <a:solidFill>
              <a:srgbClr val="ED52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p:cNvCxnSpPr>
            <a:stCxn id="19" idx="1"/>
            <a:endCxn id="20" idx="0"/>
          </p:cNvCxnSpPr>
          <p:nvPr/>
        </p:nvCxnSpPr>
        <p:spPr>
          <a:xfrm rot="10800000" flipV="1">
            <a:off x="433348" y="3266063"/>
            <a:ext cx="568824" cy="382129"/>
          </a:xfrm>
          <a:prstGeom prst="bentConnector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2" idx="1"/>
            <a:endCxn id="20" idx="4"/>
          </p:cNvCxnSpPr>
          <p:nvPr/>
        </p:nvCxnSpPr>
        <p:spPr>
          <a:xfrm rot="10800000">
            <a:off x="433348" y="4181593"/>
            <a:ext cx="678576" cy="297336"/>
          </a:xfrm>
          <a:prstGeom prst="bentConnector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0" idx="6"/>
          </p:cNvCxnSpPr>
          <p:nvPr/>
        </p:nvCxnSpPr>
        <p:spPr>
          <a:xfrm rot="5400000">
            <a:off x="1782783" y="2779536"/>
            <a:ext cx="52623" cy="2218091"/>
          </a:xfrm>
          <a:prstGeom prst="bentConnector2">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5" idx="0"/>
            <a:endCxn id="24" idx="1"/>
          </p:cNvCxnSpPr>
          <p:nvPr/>
        </p:nvCxnSpPr>
        <p:spPr>
          <a:xfrm rot="5400000" flipH="1" flipV="1">
            <a:off x="4256136" y="2118542"/>
            <a:ext cx="142420" cy="2534736"/>
          </a:xfrm>
          <a:prstGeom prst="bentConnector2">
            <a:avLst/>
          </a:prstGeom>
          <a:ln>
            <a:solidFill>
              <a:srgbClr val="ED524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3" idx="3"/>
            <a:endCxn id="31" idx="0"/>
          </p:cNvCxnSpPr>
          <p:nvPr/>
        </p:nvCxnSpPr>
        <p:spPr>
          <a:xfrm>
            <a:off x="4105289" y="4078654"/>
            <a:ext cx="701230" cy="443015"/>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539819" y="4521669"/>
            <a:ext cx="533400" cy="53340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60000"/>
                    <a:lumOff val="40000"/>
                  </a:schemeClr>
                </a:solidFill>
                <a:latin typeface="Consolas" panose="020B0609020204030204" pitchFamily="49" charset="0"/>
                <a:cs typeface="Consolas" panose="020B0609020204030204" pitchFamily="49" charset="0"/>
              </a:rPr>
              <a:t>n</a:t>
            </a:r>
          </a:p>
        </p:txBody>
      </p:sp>
      <p:sp>
        <p:nvSpPr>
          <p:cNvPr id="3" name="TextBox 2"/>
          <p:cNvSpPr txBox="1"/>
          <p:nvPr/>
        </p:nvSpPr>
        <p:spPr>
          <a:xfrm>
            <a:off x="3388660" y="5472953"/>
            <a:ext cx="4545105" cy="830997"/>
          </a:xfrm>
          <a:prstGeom prst="rect">
            <a:avLst/>
          </a:prstGeom>
          <a:noFill/>
          <a:ln>
            <a:solidFill>
              <a:schemeClr val="accent3"/>
            </a:solidFill>
          </a:ln>
        </p:spPr>
        <p:txBody>
          <a:bodyPr wrap="square" rtlCol="0">
            <a:spAutoFit/>
          </a:bodyPr>
          <a:lstStyle/>
          <a:p>
            <a:r>
              <a:rPr lang="en-US" sz="2400" dirty="0">
                <a:solidFill>
                  <a:schemeClr val="bg1"/>
                </a:solidFill>
              </a:rPr>
              <a:t>Total time taken = n+1+n+2 = 2n+3</a:t>
            </a:r>
          </a:p>
          <a:p>
            <a:r>
              <a:rPr lang="en-US" sz="2400" dirty="0">
                <a:solidFill>
                  <a:schemeClr val="bg1"/>
                </a:solidFill>
              </a:rPr>
              <a:t>Time Complexity f(n) 	= 2n+3</a:t>
            </a:r>
          </a:p>
        </p:txBody>
      </p:sp>
    </p:spTree>
    <p:extLst>
      <p:ext uri="{BB962C8B-B14F-4D97-AF65-F5344CB8AC3E}">
        <p14:creationId xmlns:p14="http://schemas.microsoft.com/office/powerpoint/2010/main" val="316543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circle(in)">
                                      <p:cBhvr>
                                        <p:cTn id="45" dur="1000"/>
                                        <p:tgtEl>
                                          <p:spTgt spid="19"/>
                                        </p:tgtEl>
                                      </p:cBhvr>
                                    </p:animEffect>
                                  </p:childTnLst>
                                </p:cTn>
                              </p:par>
                            </p:childTnLst>
                          </p:cTn>
                        </p:par>
                        <p:par>
                          <p:cTn id="46" fill="hold">
                            <p:stCondLst>
                              <p:cond delay="1000"/>
                            </p:stCondLst>
                            <p:childTnLst>
                              <p:par>
                                <p:cTn id="47" presetID="6" presetClass="entr" presetSubtype="16"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circle(in)">
                                      <p:cBhvr>
                                        <p:cTn id="49" dur="1000"/>
                                        <p:tgtEl>
                                          <p:spTgt spid="22"/>
                                        </p:tgtEl>
                                      </p:cBhvr>
                                    </p:animEffect>
                                  </p:childTnLst>
                                </p:cTn>
                              </p:par>
                            </p:childTnLst>
                          </p:cTn>
                        </p:par>
                        <p:par>
                          <p:cTn id="50" fill="hold">
                            <p:stCondLst>
                              <p:cond delay="2000"/>
                            </p:stCondLst>
                            <p:childTnLst>
                              <p:par>
                                <p:cTn id="51" presetID="22" presetClass="entr" presetSubtype="2"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right)">
                                      <p:cBhvr>
                                        <p:cTn id="53" dur="1000"/>
                                        <p:tgtEl>
                                          <p:spTgt spid="26"/>
                                        </p:tgtEl>
                                      </p:cBhvr>
                                    </p:animEffect>
                                  </p:childTnLst>
                                </p:cTn>
                              </p:par>
                            </p:childTnLst>
                          </p:cTn>
                        </p:par>
                        <p:par>
                          <p:cTn id="54" fill="hold">
                            <p:stCondLst>
                              <p:cond delay="3000"/>
                            </p:stCondLst>
                            <p:childTnLst>
                              <p:par>
                                <p:cTn id="55" presetID="22" presetClass="entr" presetSubtype="2"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1000"/>
                                        <p:tgtEl>
                                          <p:spTgt spid="27"/>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in)">
                                      <p:cBhvr>
                                        <p:cTn id="60" dur="10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circle(in)">
                                      <p:cBhvr>
                                        <p:cTn id="65" dur="1000"/>
                                        <p:tgtEl>
                                          <p:spTgt spid="25"/>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1000"/>
                                        <p:tgtEl>
                                          <p:spTgt spid="29"/>
                                        </p:tgtEl>
                                      </p:cBhvr>
                                    </p:animEffect>
                                  </p:childTnLst>
                                </p:cTn>
                              </p:par>
                            </p:childTnLst>
                          </p:cTn>
                        </p:par>
                        <p:par>
                          <p:cTn id="70" fill="hold">
                            <p:stCondLst>
                              <p:cond delay="200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childTnLst>
                                </p:cTn>
                              </p:par>
                            </p:childTnLst>
                          </p:cTn>
                        </p:par>
                        <p:par>
                          <p:cTn id="74" fill="hold">
                            <p:stCondLst>
                              <p:cond delay="3000"/>
                            </p:stCondLst>
                            <p:childTnLst>
                              <p:par>
                                <p:cTn id="75" presetID="6" presetClass="entr" presetSubtype="16"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circle(in)">
                                      <p:cBhvr>
                                        <p:cTn id="77" dur="1000"/>
                                        <p:tgtEl>
                                          <p:spTgt spid="21"/>
                                        </p:tgtEl>
                                      </p:cBhvr>
                                    </p:animEffect>
                                  </p:childTnLst>
                                </p:cTn>
                              </p:par>
                            </p:childTnLst>
                          </p:cTn>
                        </p:par>
                        <p:par>
                          <p:cTn id="78" fill="hold">
                            <p:stCondLst>
                              <p:cond delay="4000"/>
                            </p:stCondLst>
                            <p:childTnLst>
                              <p:par>
                                <p:cTn id="79" presetID="22" presetClass="entr" presetSubtype="2"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right)">
                                      <p:cBhvr>
                                        <p:cTn id="81" dur="10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circle(in)">
                                      <p:cBhvr>
                                        <p:cTn id="86" dur="1000"/>
                                        <p:tgtEl>
                                          <p:spTgt spid="23"/>
                                        </p:tgtEl>
                                      </p:cBhvr>
                                    </p:animEffect>
                                  </p:childTnLst>
                                </p:cTn>
                              </p:par>
                              <p:par>
                                <p:cTn id="87" presetID="22" presetClass="entr" presetSubtype="8" fill="hold"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1000"/>
                                        <p:tgtEl>
                                          <p:spTgt spid="30"/>
                                        </p:tgtEl>
                                      </p:cBhvr>
                                    </p:animEffect>
                                  </p:childTnLst>
                                </p:cTn>
                              </p:par>
                            </p:childTnLst>
                          </p:cTn>
                        </p:par>
                        <p:par>
                          <p:cTn id="90" fill="hold">
                            <p:stCondLst>
                              <p:cond delay="1000"/>
                            </p:stCondLst>
                            <p:childTnLst>
                              <p:par>
                                <p:cTn id="91" presetID="6" presetClass="entr" presetSubtype="16"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circle(in)">
                                      <p:cBhvr>
                                        <p:cTn id="93" dur="10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up)">
                                      <p:cBhvr>
                                        <p:cTn id="98" dur="1000"/>
                                        <p:tgtEl>
                                          <p:spTgt spid="3"/>
                                        </p:tgtEl>
                                      </p:cBhvr>
                                    </p:animEffect>
                                  </p:childTnLst>
                                </p:cTn>
                              </p:par>
                              <p:par>
                                <p:cTn id="99" presetID="10" presetClass="entr" presetSubtype="0" fill="hold" nodeType="withEffect">
                                  <p:stCondLst>
                                    <p:cond delay="0"/>
                                  </p:stCondLst>
                                  <p:childTnLst>
                                    <p:set>
                                      <p:cBhvr>
                                        <p:cTn id="100" dur="1" fill="hold">
                                          <p:stCondLst>
                                            <p:cond delay="0"/>
                                          </p:stCondLst>
                                        </p:cTn>
                                        <p:tgtEl>
                                          <p:spTgt spid="3">
                                            <p:txEl>
                                              <p:pRg st="0" end="0"/>
                                            </p:txEl>
                                          </p:spTgt>
                                        </p:tgtEl>
                                        <p:attrNameLst>
                                          <p:attrName>style.visibility</p:attrName>
                                        </p:attrNameLst>
                                      </p:cBhvr>
                                      <p:to>
                                        <p:strVal val="visible"/>
                                      </p:to>
                                    </p:set>
                                    <p:animEffect transition="in" filter="fade">
                                      <p:cBhvr>
                                        <p:cTn id="101" dur="500"/>
                                        <p:tgtEl>
                                          <p:spTgt spid="3">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
                                            <p:txEl>
                                              <p:pRg st="1" end="1"/>
                                            </p:txEl>
                                          </p:spTgt>
                                        </p:tgtEl>
                                        <p:attrNameLst>
                                          <p:attrName>style.visibility</p:attrName>
                                        </p:attrNameLst>
                                      </p:cBhvr>
                                      <p:to>
                                        <p:strVal val="visible"/>
                                      </p:to>
                                    </p:set>
                                    <p:animEffect transition="in" filter="fade">
                                      <p:cBhvr>
                                        <p:cTn id="10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31" grpId="0" animBg="1"/>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Time of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altLang="en-US" dirty="0"/>
                  <a:t>The time complexity of the algorithm is : </a:t>
                </a:r>
                <a14:m>
                  <m:oMath xmlns:m="http://schemas.openxmlformats.org/officeDocument/2006/math">
                    <m:r>
                      <a:rPr lang="en-US" altLang="en-US" b="0" i="0" dirty="0" smtClean="0">
                        <a:solidFill>
                          <a:srgbClr val="A71160"/>
                        </a:solidFill>
                        <a:latin typeface="Cambria Math" panose="02040503050406030204" pitchFamily="18" charset="0"/>
                      </a:rPr>
                      <m:t> </m:t>
                    </m:r>
                    <m:r>
                      <a:rPr lang="en-GB" altLang="en-US" b="1" i="1" dirty="0" smtClean="0">
                        <a:solidFill>
                          <a:srgbClr val="A71160"/>
                        </a:solidFill>
                        <a:latin typeface="Cambria Math" panose="02040503050406030204" pitchFamily="18" charset="0"/>
                      </a:rPr>
                      <m:t>𝒇</m:t>
                    </m:r>
                    <m:d>
                      <m:dPr>
                        <m:ctrlPr>
                          <a:rPr lang="en-GB" altLang="en-US" b="1" i="1" dirty="0">
                            <a:solidFill>
                              <a:srgbClr val="A71160"/>
                            </a:solidFill>
                            <a:latin typeface="Cambria Math" panose="02040503050406030204" pitchFamily="18" charset="0"/>
                          </a:rPr>
                        </m:ctrlPr>
                      </m:dPr>
                      <m:e>
                        <m:r>
                          <a:rPr lang="en-US" altLang="en-US" b="1" i="1" dirty="0">
                            <a:solidFill>
                              <a:srgbClr val="A71160"/>
                            </a:solidFill>
                            <a:latin typeface="Cambria Math" panose="02040503050406030204" pitchFamily="18" charset="0"/>
                          </a:rPr>
                          <m:t>𝒏</m:t>
                        </m:r>
                      </m:e>
                    </m:d>
                    <m:r>
                      <a:rPr lang="en-GB" altLang="en-US" b="1" i="1" dirty="0">
                        <a:solidFill>
                          <a:srgbClr val="A71160"/>
                        </a:solidFill>
                        <a:latin typeface="Cambria Math" panose="02040503050406030204" pitchFamily="18" charset="0"/>
                      </a:rPr>
                      <m:t>= </m:t>
                    </m:r>
                    <m:r>
                      <a:rPr lang="en-GB" altLang="en-US" b="1" i="1" dirty="0">
                        <a:solidFill>
                          <a:srgbClr val="A71160"/>
                        </a:solidFill>
                        <a:latin typeface="Cambria Math" panose="02040503050406030204" pitchFamily="18" charset="0"/>
                      </a:rPr>
                      <m:t>𝟐</m:t>
                    </m:r>
                    <m:r>
                      <a:rPr lang="en-US" altLang="en-US" b="1" i="1" dirty="0">
                        <a:solidFill>
                          <a:srgbClr val="A71160"/>
                        </a:solidFill>
                        <a:latin typeface="Cambria Math" panose="02040503050406030204" pitchFamily="18" charset="0"/>
                      </a:rPr>
                      <m:t> </m:t>
                    </m:r>
                    <m:r>
                      <a:rPr lang="en-US" altLang="en-US" b="1" i="1" dirty="0">
                        <a:solidFill>
                          <a:srgbClr val="A71160"/>
                        </a:solidFill>
                        <a:latin typeface="Cambria Math" panose="02040503050406030204" pitchFamily="18" charset="0"/>
                        <a:ea typeface="Cambria Math" panose="02040503050406030204" pitchFamily="18" charset="0"/>
                      </a:rPr>
                      <m:t>∙</m:t>
                    </m:r>
                    <m:r>
                      <a:rPr lang="en-US" altLang="en-US" b="1" i="1" dirty="0">
                        <a:solidFill>
                          <a:srgbClr val="A71160"/>
                        </a:solidFill>
                        <a:latin typeface="Cambria Math" panose="02040503050406030204" pitchFamily="18" charset="0"/>
                      </a:rPr>
                      <m:t>𝒏</m:t>
                    </m:r>
                    <m:r>
                      <a:rPr lang="en-GB" altLang="en-US" b="1" i="1" dirty="0">
                        <a:solidFill>
                          <a:srgbClr val="A71160"/>
                        </a:solidFill>
                        <a:latin typeface="Cambria Math" panose="02040503050406030204" pitchFamily="18" charset="0"/>
                      </a:rPr>
                      <m:t> +</m:t>
                    </m:r>
                    <m:r>
                      <a:rPr lang="en-US" altLang="en-US" b="1" i="1" dirty="0">
                        <a:solidFill>
                          <a:srgbClr val="A71160"/>
                        </a:solidFill>
                        <a:latin typeface="Cambria Math" panose="02040503050406030204" pitchFamily="18" charset="0"/>
                      </a:rPr>
                      <m:t>𝟑</m:t>
                    </m:r>
                  </m:oMath>
                </a14:m>
                <a:endParaRPr lang="en-GB" altLang="en-US" b="1" dirty="0">
                  <a:solidFill>
                    <a:srgbClr val="A71160"/>
                  </a:solidFill>
                </a:endParaRPr>
              </a:p>
              <a:p>
                <a:r>
                  <a:rPr lang="en-US" dirty="0"/>
                  <a:t>Estimated running time for different values of </a:t>
                </a:r>
                <a:r>
                  <a:rPr lang="en-US" b="1" dirty="0">
                    <a:solidFill>
                      <a:srgbClr val="A71160"/>
                    </a:solidFill>
                  </a:rPr>
                  <a:t>𝑛 </a:t>
                </a:r>
                <a:r>
                  <a:rPr lang="en-US" dirty="0"/>
                  <a:t>:</a:t>
                </a:r>
              </a:p>
              <a:p>
                <a:endParaRPr lang="en-US" dirty="0"/>
              </a:p>
              <a:p>
                <a:endParaRPr lang="en-US" dirty="0"/>
              </a:p>
              <a:p>
                <a:endParaRPr lang="en-US" dirty="0"/>
              </a:p>
              <a:p>
                <a:endParaRPr lang="en-US" dirty="0"/>
              </a:p>
              <a:p>
                <a:endParaRPr lang="en-US" dirty="0"/>
              </a:p>
              <a:p>
                <a:endParaRPr lang="en-US" dirty="0"/>
              </a:p>
              <a:p>
                <a:r>
                  <a:rPr lang="en-US" dirty="0"/>
                  <a:t>As 𝑛 grows, the number of steps grow </a:t>
                </a:r>
                <a:r>
                  <a:rPr lang="en-US" dirty="0">
                    <a:solidFill>
                      <a:srgbClr val="A71160"/>
                    </a:solidFill>
                  </a:rPr>
                  <a:t>in linear proportion to</a:t>
                </a:r>
                <a:r>
                  <a:rPr lang="en-US" dirty="0"/>
                  <a:t> </a:t>
                </a:r>
                <a:r>
                  <a:rPr lang="en-US" b="1" dirty="0">
                    <a:solidFill>
                      <a:srgbClr val="A71160"/>
                    </a:solidFill>
                  </a:rPr>
                  <a:t>𝑛</a:t>
                </a:r>
                <a:r>
                  <a:rPr lang="en-US" dirty="0"/>
                  <a:t> for the given algorithm Sum.</a:t>
                </a:r>
              </a:p>
              <a:p>
                <a:r>
                  <a:rPr lang="en-US" dirty="0"/>
                  <a:t>The dominating term in the function of time complexity is </a:t>
                </a:r>
                <a14:m>
                  <m:oMath xmlns:m="http://schemas.openxmlformats.org/officeDocument/2006/math">
                    <m:r>
                      <a:rPr lang="en-US" b="1" i="1" dirty="0" smtClean="0">
                        <a:solidFill>
                          <a:srgbClr val="A71160"/>
                        </a:solidFill>
                        <a:latin typeface="Cambria Math" panose="02040503050406030204" pitchFamily="18" charset="0"/>
                      </a:rPr>
                      <m:t>𝒏</m:t>
                    </m:r>
                  </m:oMath>
                </a14:m>
                <a:r>
                  <a:rPr lang="en-US" dirty="0">
                    <a:solidFill>
                      <a:srgbClr val="A71160"/>
                    </a:solidFill>
                  </a:rPr>
                  <a:t>: </a:t>
                </a:r>
                <a:r>
                  <a:rPr lang="en-US" sz="2200" dirty="0"/>
                  <a:t>As </a:t>
                </a:r>
                <a14:m>
                  <m:oMath xmlns:m="http://schemas.openxmlformats.org/officeDocument/2006/math">
                    <m:r>
                      <a:rPr lang="en-US" sz="2200" i="1" dirty="0">
                        <a:latin typeface="Cambria Math" panose="02040503050406030204" pitchFamily="18" charset="0"/>
                      </a:rPr>
                      <m:t>𝑛</m:t>
                    </m:r>
                  </m:oMath>
                </a14:m>
                <a:r>
                  <a:rPr lang="en-US" sz="2200" dirty="0"/>
                  <a:t> gets large, the </a:t>
                </a:r>
                <a14:m>
                  <m:oMath xmlns:m="http://schemas.openxmlformats.org/officeDocument/2006/math">
                    <m:r>
                      <a:rPr lang="en-US" sz="2200" i="1" dirty="0">
                        <a:latin typeface="Cambria Math" panose="02040503050406030204" pitchFamily="18" charset="0"/>
                      </a:rPr>
                      <m:t>+3</m:t>
                    </m:r>
                  </m:oMath>
                </a14:m>
                <a:r>
                  <a:rPr lang="en-US" sz="2200" dirty="0"/>
                  <a:t> becomes insignificant.</a:t>
                </a:r>
              </a:p>
              <a:p>
                <a:r>
                  <a:rPr lang="en-GB" altLang="en-US" sz="2200" b="1" dirty="0">
                    <a:solidFill>
                      <a:srgbClr val="A71160"/>
                    </a:solidFill>
                    <a:cs typeface="Times New Roman" panose="02020603050405020304" pitchFamily="18" charset="0"/>
                  </a:rPr>
                  <a:t>The time is linear in proportion to </a:t>
                </a:r>
                <a14:m>
                  <m:oMath xmlns:m="http://schemas.openxmlformats.org/officeDocument/2006/math">
                    <m:r>
                      <a:rPr lang="en-GB" altLang="en-US" sz="2200" b="1" i="1" dirty="0">
                        <a:solidFill>
                          <a:srgbClr val="A71160"/>
                        </a:solidFill>
                        <a:latin typeface="Cambria Math" panose="02040503050406030204" pitchFamily="18" charset="0"/>
                        <a:cs typeface="Times New Roman" panose="02020603050405020304" pitchFamily="18" charset="0"/>
                      </a:rPr>
                      <m:t>𝒏</m:t>
                    </m:r>
                  </m:oMath>
                </a14:m>
                <a:r>
                  <a:rPr lang="en-GB" altLang="en-US" sz="2200" b="1" dirty="0">
                    <a:solidFill>
                      <a:srgbClr val="A71160"/>
                    </a:solidFill>
                    <a:cs typeface="Times New Roman" panose="02020603050405020304" pitchFamily="18" charset="0"/>
                  </a:rPr>
                  <a:t>.</a:t>
                </a:r>
                <a:endParaRPr lang="en-US" sz="2200" b="1" dirty="0">
                  <a:solidFill>
                    <a:srgbClr val="A7116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114795" y="2026027"/>
                <a:ext cx="1447800"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en-US" sz="2000" b="1" i="1" dirty="0" smtClean="0">
                          <a:solidFill>
                            <a:srgbClr val="424242"/>
                          </a:solidFill>
                          <a:latin typeface="Cambria Math" panose="02040503050406030204" pitchFamily="18" charset="0"/>
                        </a:rPr>
                        <m:t>𝒏</m:t>
                      </m:r>
                      <m:r>
                        <a:rPr lang="en-US" altLang="en-US" sz="2000" b="1" i="1" dirty="0" smtClean="0">
                          <a:solidFill>
                            <a:srgbClr val="424242"/>
                          </a:solidFill>
                          <a:latin typeface="Cambria Math" panose="02040503050406030204" pitchFamily="18" charset="0"/>
                        </a:rPr>
                        <m:t>=</m:t>
                      </m:r>
                      <m:r>
                        <a:rPr lang="en-US" altLang="en-US" sz="2000" b="1" i="1" dirty="0" smtClean="0">
                          <a:solidFill>
                            <a:srgbClr val="424242"/>
                          </a:solidFill>
                          <a:latin typeface="Cambria Math" panose="02040503050406030204" pitchFamily="18" charset="0"/>
                        </a:rPr>
                        <m:t>𝟏𝟎</m:t>
                      </m:r>
                    </m:oMath>
                  </m:oMathPara>
                </a14:m>
                <a:endParaRPr lang="en-US" sz="2000" b="1" dirty="0">
                  <a:solidFill>
                    <a:srgbClr val="424242"/>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114795" y="2026027"/>
                <a:ext cx="1447800" cy="457200"/>
              </a:xfrm>
              <a:prstGeom prst="rect">
                <a:avLst/>
              </a:prstGeom>
              <a:blipFill>
                <a:blip r:embed="rId3"/>
                <a:stretch>
                  <a:fillRect/>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562595" y="2026027"/>
                <a:ext cx="1641764"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dirty="0" smtClean="0">
                        <a:solidFill>
                          <a:srgbClr val="C00000"/>
                        </a:solidFill>
                        <a:latin typeface="Cambria Math" panose="02040503050406030204" pitchFamily="18" charset="0"/>
                      </a:rPr>
                      <m:t>23</m:t>
                    </m:r>
                  </m:oMath>
                </a14:m>
                <a:r>
                  <a:rPr lang="en-US" sz="2000" dirty="0">
                    <a:solidFill>
                      <a:srgbClr val="C00000"/>
                    </a:solidFill>
                  </a:rPr>
                  <a:t> steps</a:t>
                </a:r>
              </a:p>
            </p:txBody>
          </p:sp>
        </mc:Choice>
        <mc:Fallback xmlns="">
          <p:sp>
            <p:nvSpPr>
              <p:cNvPr id="5" name="Rectangle 4"/>
              <p:cNvSpPr>
                <a:spLocks noRot="1" noChangeAspect="1" noMove="1" noResize="1" noEditPoints="1" noAdjustHandles="1" noChangeArrowheads="1" noChangeShapeType="1" noTextEdit="1"/>
              </p:cNvSpPr>
              <p:nvPr/>
            </p:nvSpPr>
            <p:spPr>
              <a:xfrm>
                <a:off x="5562595" y="2026027"/>
                <a:ext cx="1641764" cy="457200"/>
              </a:xfrm>
              <a:prstGeom prst="rect">
                <a:avLst/>
              </a:prstGeom>
              <a:blipFill>
                <a:blip r:embed="rId4"/>
                <a:stretch>
                  <a:fillRect b="-16883"/>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114795" y="2559427"/>
                <a:ext cx="1447800"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en-US" sz="2000" b="1" i="1" dirty="0" smtClean="0">
                          <a:solidFill>
                            <a:srgbClr val="424242"/>
                          </a:solidFill>
                          <a:latin typeface="Cambria Math" panose="02040503050406030204" pitchFamily="18" charset="0"/>
                        </a:rPr>
                        <m:t>𝒏</m:t>
                      </m:r>
                      <m:r>
                        <a:rPr lang="en-US" altLang="en-US" sz="2000" b="1" i="1" dirty="0" smtClean="0">
                          <a:solidFill>
                            <a:srgbClr val="424242"/>
                          </a:solidFill>
                          <a:latin typeface="Cambria Math" panose="02040503050406030204" pitchFamily="18" charset="0"/>
                        </a:rPr>
                        <m:t>=</m:t>
                      </m:r>
                      <m:r>
                        <a:rPr lang="en-US" altLang="en-US" sz="2000" b="1" i="1" dirty="0" smtClean="0">
                          <a:solidFill>
                            <a:srgbClr val="424242"/>
                          </a:solidFill>
                          <a:latin typeface="Cambria Math" panose="02040503050406030204" pitchFamily="18" charset="0"/>
                        </a:rPr>
                        <m:t>𝟏𝟎𝟎</m:t>
                      </m:r>
                    </m:oMath>
                  </m:oMathPara>
                </a14:m>
                <a:endParaRPr lang="en-US" sz="2000" b="1" dirty="0">
                  <a:solidFill>
                    <a:srgbClr val="424242"/>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114795" y="2559427"/>
                <a:ext cx="1447800" cy="457200"/>
              </a:xfrm>
              <a:prstGeom prst="rect">
                <a:avLst/>
              </a:prstGeom>
              <a:blipFill>
                <a:blip r:embed="rId5"/>
                <a:stretch>
                  <a:fillRect/>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562595" y="2559427"/>
                <a:ext cx="1641764"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dirty="0" smtClean="0">
                        <a:solidFill>
                          <a:srgbClr val="C00000"/>
                        </a:solidFill>
                        <a:latin typeface="Cambria Math" panose="02040503050406030204" pitchFamily="18" charset="0"/>
                      </a:rPr>
                      <m:t>203</m:t>
                    </m:r>
                  </m:oMath>
                </a14:m>
                <a:r>
                  <a:rPr lang="en-US" sz="2000" dirty="0">
                    <a:solidFill>
                      <a:srgbClr val="C00000"/>
                    </a:solidFill>
                  </a:rPr>
                  <a:t> steps</a:t>
                </a:r>
              </a:p>
            </p:txBody>
          </p:sp>
        </mc:Choice>
        <mc:Fallback xmlns="">
          <p:sp>
            <p:nvSpPr>
              <p:cNvPr id="7" name="Rectangle 6"/>
              <p:cNvSpPr>
                <a:spLocks noRot="1" noChangeAspect="1" noMove="1" noResize="1" noEditPoints="1" noAdjustHandles="1" noChangeArrowheads="1" noChangeShapeType="1" noTextEdit="1"/>
              </p:cNvSpPr>
              <p:nvPr/>
            </p:nvSpPr>
            <p:spPr>
              <a:xfrm>
                <a:off x="5562595" y="2559427"/>
                <a:ext cx="1641764" cy="457200"/>
              </a:xfrm>
              <a:prstGeom prst="rect">
                <a:avLst/>
              </a:prstGeom>
              <a:blipFill>
                <a:blip r:embed="rId6"/>
                <a:stretch>
                  <a:fillRect b="-16883"/>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114795" y="3092827"/>
                <a:ext cx="1447800"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en-US" sz="2000" b="1" i="1" dirty="0" smtClean="0">
                          <a:solidFill>
                            <a:srgbClr val="424242"/>
                          </a:solidFill>
                          <a:latin typeface="Cambria Math" panose="02040503050406030204" pitchFamily="18" charset="0"/>
                        </a:rPr>
                        <m:t>𝒏</m:t>
                      </m:r>
                      <m:r>
                        <a:rPr lang="en-US" altLang="en-US" sz="2000" b="1" i="1" dirty="0" smtClean="0">
                          <a:solidFill>
                            <a:srgbClr val="424242"/>
                          </a:solidFill>
                          <a:latin typeface="Cambria Math" panose="02040503050406030204" pitchFamily="18" charset="0"/>
                        </a:rPr>
                        <m:t>=</m:t>
                      </m:r>
                      <m:r>
                        <a:rPr lang="en-US" altLang="en-US" sz="2000" b="1" i="1" dirty="0" smtClean="0">
                          <a:solidFill>
                            <a:srgbClr val="424242"/>
                          </a:solidFill>
                          <a:latin typeface="Cambria Math" panose="02040503050406030204" pitchFamily="18" charset="0"/>
                        </a:rPr>
                        <m:t>𝟏𝟎𝟎𝟎</m:t>
                      </m:r>
                    </m:oMath>
                  </m:oMathPara>
                </a14:m>
                <a:endParaRPr lang="en-US" sz="2000" b="1" dirty="0">
                  <a:solidFill>
                    <a:srgbClr val="424242"/>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114795" y="3092827"/>
                <a:ext cx="1447800" cy="457200"/>
              </a:xfrm>
              <a:prstGeom prst="rect">
                <a:avLst/>
              </a:prstGeom>
              <a:blipFill>
                <a:blip r:embed="rId7"/>
                <a:stretch>
                  <a:fillRect/>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562595" y="3092827"/>
                <a:ext cx="1641764"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dirty="0" smtClean="0">
                        <a:solidFill>
                          <a:srgbClr val="C00000"/>
                        </a:solidFill>
                        <a:latin typeface="Cambria Math" panose="02040503050406030204" pitchFamily="18" charset="0"/>
                      </a:rPr>
                      <m:t>2,003</m:t>
                    </m:r>
                  </m:oMath>
                </a14:m>
                <a:r>
                  <a:rPr lang="en-US" sz="2000" dirty="0">
                    <a:solidFill>
                      <a:srgbClr val="C00000"/>
                    </a:solidFill>
                  </a:rPr>
                  <a:t> steps</a:t>
                </a:r>
              </a:p>
            </p:txBody>
          </p:sp>
        </mc:Choice>
        <mc:Fallback xmlns="">
          <p:sp>
            <p:nvSpPr>
              <p:cNvPr id="9" name="Rectangle 8"/>
              <p:cNvSpPr>
                <a:spLocks noRot="1" noChangeAspect="1" noMove="1" noResize="1" noEditPoints="1" noAdjustHandles="1" noChangeArrowheads="1" noChangeShapeType="1" noTextEdit="1"/>
              </p:cNvSpPr>
              <p:nvPr/>
            </p:nvSpPr>
            <p:spPr>
              <a:xfrm>
                <a:off x="5562595" y="3092827"/>
                <a:ext cx="1641764" cy="457200"/>
              </a:xfrm>
              <a:prstGeom prst="rect">
                <a:avLst/>
              </a:prstGeom>
              <a:blipFill>
                <a:blip r:embed="rId8"/>
                <a:stretch>
                  <a:fillRect b="-16883"/>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114795" y="3626227"/>
                <a:ext cx="1447800"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en-US" sz="2000" b="1" i="1" dirty="0" smtClean="0">
                          <a:solidFill>
                            <a:srgbClr val="424242"/>
                          </a:solidFill>
                          <a:latin typeface="Cambria Math" panose="02040503050406030204" pitchFamily="18" charset="0"/>
                        </a:rPr>
                        <m:t>𝒏</m:t>
                      </m:r>
                      <m:r>
                        <a:rPr lang="en-US" altLang="en-US" sz="2000" b="1" i="0" dirty="0" smtClean="0">
                          <a:solidFill>
                            <a:srgbClr val="424242"/>
                          </a:solidFill>
                          <a:latin typeface="Cambria Math" panose="02040503050406030204" pitchFamily="18" charset="0"/>
                        </a:rPr>
                        <m:t>=</m:t>
                      </m:r>
                      <m:r>
                        <a:rPr lang="en-US" altLang="en-US" sz="2000" b="1" i="0" dirty="0" smtClean="0">
                          <a:solidFill>
                            <a:srgbClr val="424242"/>
                          </a:solidFill>
                          <a:latin typeface="Cambria Math" panose="02040503050406030204" pitchFamily="18" charset="0"/>
                        </a:rPr>
                        <m:t>𝟏𝟎𝟎𝟎𝟎</m:t>
                      </m:r>
                    </m:oMath>
                  </m:oMathPara>
                </a14:m>
                <a:endParaRPr lang="en-US" sz="2000" b="1" dirty="0">
                  <a:solidFill>
                    <a:srgbClr val="42424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4114795" y="3626227"/>
                <a:ext cx="1447800" cy="457200"/>
              </a:xfrm>
              <a:prstGeom prst="rect">
                <a:avLst/>
              </a:prstGeom>
              <a:blipFill>
                <a:blip r:embed="rId9"/>
                <a:stretch>
                  <a:fillRect/>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62595" y="3626227"/>
                <a:ext cx="1641764" cy="457200"/>
              </a:xfrm>
              <a:prstGeom prst="rect">
                <a:avLst/>
              </a:prstGeom>
              <a:solidFill>
                <a:schemeClr val="bg2"/>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b="0" i="1" dirty="0" smtClean="0">
                        <a:solidFill>
                          <a:srgbClr val="C00000"/>
                        </a:solidFill>
                        <a:latin typeface="Cambria Math" panose="02040503050406030204" pitchFamily="18" charset="0"/>
                      </a:rPr>
                      <m:t>20,003</m:t>
                    </m:r>
                  </m:oMath>
                </a14:m>
                <a:r>
                  <a:rPr lang="en-US" sz="2000" dirty="0">
                    <a:solidFill>
                      <a:srgbClr val="C00000"/>
                    </a:solidFill>
                  </a:rPr>
                  <a:t> steps</a:t>
                </a:r>
              </a:p>
            </p:txBody>
          </p:sp>
        </mc:Choice>
        <mc:Fallback xmlns="">
          <p:sp>
            <p:nvSpPr>
              <p:cNvPr id="11" name="Rectangle 10"/>
              <p:cNvSpPr>
                <a:spLocks noRot="1" noChangeAspect="1" noMove="1" noResize="1" noEditPoints="1" noAdjustHandles="1" noChangeArrowheads="1" noChangeShapeType="1" noTextEdit="1"/>
              </p:cNvSpPr>
              <p:nvPr/>
            </p:nvSpPr>
            <p:spPr>
              <a:xfrm>
                <a:off x="5562595" y="3626227"/>
                <a:ext cx="1641764" cy="457200"/>
              </a:xfrm>
              <a:prstGeom prst="rect">
                <a:avLst/>
              </a:prstGeom>
              <a:blipFill>
                <a:blip r:embed="rId10"/>
                <a:stretch>
                  <a:fillRect r="-735" b="-16883"/>
                </a:stretch>
              </a:blipFill>
              <a:ln w="12700"/>
            </p:spPr>
            <p:txBody>
              <a:bodyPr/>
              <a:lstStyle/>
              <a:p>
                <a:r>
                  <a:rPr lang="en-US">
                    <a:noFill/>
                  </a:rPr>
                  <a:t> </a:t>
                </a:r>
              </a:p>
            </p:txBody>
          </p:sp>
        </mc:Fallback>
      </mc:AlternateContent>
      <p:sp>
        <p:nvSpPr>
          <p:cNvPr id="12" name="Oval 11"/>
          <p:cNvSpPr/>
          <p:nvPr/>
        </p:nvSpPr>
        <p:spPr>
          <a:xfrm>
            <a:off x="6934194" y="894794"/>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52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500"/>
                                        <p:tgtEl>
                                          <p:spTgt spid="3">
                                            <p:txEl>
                                              <p:pRg st="9" end="9"/>
                                            </p:txEl>
                                          </p:spTgt>
                                        </p:tgtEl>
                                      </p:cBhvr>
                                    </p:animEffect>
                                  </p:childTnLst>
                                </p:cTn>
                              </p:par>
                            </p:childTnLst>
                          </p:cTn>
                        </p:par>
                        <p:par>
                          <p:cTn id="60" fill="hold">
                            <p:stCondLst>
                              <p:cond delay="500"/>
                            </p:stCondLst>
                            <p:childTnLst>
                              <p:par>
                                <p:cTn id="61" presetID="21" presetClass="entr" presetSubtype="1"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heel(1)">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Control Statements</a:t>
            </a:r>
          </a:p>
        </p:txBody>
      </p:sp>
      <p:sp>
        <p:nvSpPr>
          <p:cNvPr id="4" name="TextBox 3"/>
          <p:cNvSpPr txBox="1"/>
          <p:nvPr/>
        </p:nvSpPr>
        <p:spPr>
          <a:xfrm>
            <a:off x="374468" y="868680"/>
            <a:ext cx="1363981" cy="400110"/>
          </a:xfrm>
          <a:prstGeom prst="rect">
            <a:avLst/>
          </a:prstGeom>
          <a:noFill/>
          <a:ln w="28575">
            <a:solidFill>
              <a:schemeClr val="tx1"/>
            </a:solidFill>
          </a:ln>
        </p:spPr>
        <p:txBody>
          <a:bodyPr wrap="square" rtlCol="0">
            <a:spAutoFit/>
          </a:bodyPr>
          <a:lstStyle/>
          <a:p>
            <a:r>
              <a:rPr lang="en-IN" sz="2000" b="1" dirty="0"/>
              <a:t>Example 1:</a:t>
            </a:r>
            <a:endParaRPr lang="en-US" sz="2000" b="1" dirty="0"/>
          </a:p>
        </p:txBody>
      </p:sp>
      <mc:AlternateContent xmlns:mc="http://schemas.openxmlformats.org/markup-compatibility/2006" xmlns:a14="http://schemas.microsoft.com/office/drawing/2010/main">
        <mc:Choice Requires="a14">
          <p:sp>
            <p:nvSpPr>
              <p:cNvPr id="5" name="TextBox 4"/>
              <p:cNvSpPr txBox="1"/>
              <p:nvPr/>
            </p:nvSpPr>
            <p:spPr>
              <a:xfrm>
                <a:off x="374468" y="1334202"/>
                <a:ext cx="5029200" cy="1561133"/>
              </a:xfrm>
              <a:prstGeom prst="rect">
                <a:avLst/>
              </a:prstGeom>
              <a:solidFill>
                <a:schemeClr val="bg2"/>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𝑠𝑢𝑚</m:t>
                      </m:r>
                      <m:r>
                        <a:rPr lang="en-US" sz="2400" i="1" dirty="0" smtClean="0">
                          <a:solidFill>
                            <a:srgbClr val="0070C0"/>
                          </a:solidFill>
                          <a:latin typeface="Cambria Math" panose="02040503050406030204" pitchFamily="18" charset="0"/>
                        </a:rPr>
                        <m:t>=</m:t>
                      </m:r>
                      <m:r>
                        <a:rPr lang="en-US" sz="2400" i="1" dirty="0" smtClean="0">
                          <a:solidFill>
                            <a:srgbClr val="0070C0"/>
                          </a:solidFill>
                          <a:latin typeface="Cambria Math" panose="02040503050406030204" pitchFamily="18" charset="0"/>
                        </a:rPr>
                        <m:t>𝑎</m:t>
                      </m:r>
                      <m:r>
                        <a:rPr lang="en-US" sz="2400" i="1" dirty="0" smtClean="0">
                          <a:solidFill>
                            <a:srgbClr val="0070C0"/>
                          </a:solidFill>
                          <a:latin typeface="Cambria Math" panose="02040503050406030204" pitchFamily="18" charset="0"/>
                        </a:rPr>
                        <m:t>+</m:t>
                      </m:r>
                      <m:r>
                        <a:rPr lang="en-US" sz="2400" i="1" dirty="0" smtClean="0">
                          <a:solidFill>
                            <a:srgbClr val="0070C0"/>
                          </a:solidFill>
                          <a:latin typeface="Cambria Math" panose="02040503050406030204" pitchFamily="18" charset="0"/>
                        </a:rPr>
                        <m:t>𝑏</m:t>
                      </m:r>
                      <m:r>
                        <a:rPr lang="en-US" sz="2400" b="0" i="1" dirty="0" smtClean="0">
                          <a:solidFill>
                            <a:srgbClr val="0070C0"/>
                          </a:solidFill>
                          <a:latin typeface="Cambria Math" panose="02040503050406030204" pitchFamily="18" charset="0"/>
                        </a:rPr>
                        <m:t>;</m:t>
                      </m:r>
                    </m:oMath>
                  </m:oMathPara>
                </a14:m>
                <a:endParaRPr lang="en-US" sz="2400" b="0" dirty="0">
                  <a:solidFill>
                    <a:srgbClr val="0070C0"/>
                  </a:solidFill>
                </a:endParaRPr>
              </a:p>
              <a:p>
                <a:pPr marL="342900" indent="-342900" algn="just">
                  <a:buFont typeface="Wingdings" panose="05000000000000000000" pitchFamily="2" charset="2"/>
                  <a:buChar char="§"/>
                </a:pPr>
                <a:r>
                  <a:rPr lang="en-US" sz="2400" dirty="0"/>
                  <a:t>Statement is executed once only</a:t>
                </a:r>
              </a:p>
              <a:p>
                <a:pPr marL="342900" indent="-342900" algn="just">
                  <a:buFont typeface="Wingdings" panose="05000000000000000000" pitchFamily="2" charset="2"/>
                  <a:buChar char="§"/>
                </a:pPr>
                <a:r>
                  <a:rPr lang="en-US" sz="2400" dirty="0"/>
                  <a:t>So, </a:t>
                </a:r>
                <a:r>
                  <a:rPr lang="en-US" sz="2400" dirty="0">
                    <a:solidFill>
                      <a:schemeClr val="tx1"/>
                    </a:solidFill>
                  </a:rPr>
                  <a:t>The execution time </a:t>
                </a:r>
                <a14:m>
                  <m:oMath xmlns:m="http://schemas.openxmlformats.org/officeDocument/2006/math">
                    <m:r>
                      <a:rPr lang="en-US" sz="2400" i="1" dirty="0">
                        <a:solidFill>
                          <a:schemeClr val="tx1"/>
                        </a:solidFill>
                        <a:latin typeface="Cambria Math" panose="02040503050406030204" pitchFamily="18" charset="0"/>
                      </a:rPr>
                      <m:t>𝑇</m:t>
                    </m:r>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𝑛</m:t>
                    </m:r>
                    <m:r>
                      <a:rPr lang="en-US" sz="2400" i="1" dirty="0">
                        <a:solidFill>
                          <a:schemeClr val="tx1"/>
                        </a:solidFill>
                        <a:latin typeface="Cambria Math" panose="02040503050406030204" pitchFamily="18" charset="0"/>
                      </a:rPr>
                      <m:t>)</m:t>
                    </m:r>
                  </m:oMath>
                </a14:m>
                <a:r>
                  <a:rPr lang="en-US" sz="2400" dirty="0">
                    <a:solidFill>
                      <a:schemeClr val="tx1"/>
                    </a:solidFill>
                  </a:rPr>
                  <a:t> is some constant </a:t>
                </a:r>
                <a14:m>
                  <m:oMath xmlns:m="http://schemas.openxmlformats.org/officeDocument/2006/math">
                    <m:r>
                      <a:rPr lang="en-US" sz="2400" b="1" i="0" dirty="0">
                        <a:solidFill>
                          <a:srgbClr val="A71160"/>
                        </a:solidFill>
                        <a:latin typeface="Cambria Math" panose="02040503050406030204" pitchFamily="18" charset="0"/>
                      </a:rPr>
                      <m:t>𝐜</m:t>
                    </m:r>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𝑶</m:t>
                    </m:r>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𝟏</m:t>
                    </m:r>
                    <m:r>
                      <a:rPr lang="en-US" sz="2400" b="1" i="1" dirty="0" smtClean="0">
                        <a:solidFill>
                          <a:srgbClr val="A71160"/>
                        </a:solidFill>
                        <a:latin typeface="Cambria Math" panose="02040503050406030204" pitchFamily="18" charset="0"/>
                      </a:rPr>
                      <m:t>)</m:t>
                    </m:r>
                  </m:oMath>
                </a14:m>
                <a:r>
                  <a:rPr lang="en-US" sz="2400" b="1"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374468" y="1334202"/>
                <a:ext cx="5029200" cy="1561133"/>
              </a:xfrm>
              <a:prstGeom prst="rect">
                <a:avLst/>
              </a:prstGeom>
              <a:blipFill>
                <a:blip r:embed="rId2"/>
                <a:stretch>
                  <a:fillRect l="-1576" r="-1939" b="-89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ular Callout 12"/>
              <p:cNvSpPr/>
              <p:nvPr/>
            </p:nvSpPr>
            <p:spPr>
              <a:xfrm>
                <a:off x="4074458" y="4491318"/>
                <a:ext cx="1322275" cy="484094"/>
              </a:xfrm>
              <a:prstGeom prst="wedgeRoundRectCallout">
                <a:avLst>
                  <a:gd name="adj1" fmla="val -72423"/>
                  <a:gd name="adj2" fmla="val -51289"/>
                  <a:gd name="adj3" fmla="val 16667"/>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1" i="1" dirty="0" smtClean="0">
                              <a:solidFill>
                                <a:srgbClr val="A71160"/>
                              </a:solidFill>
                              <a:latin typeface="Cambria Math" panose="02040503050406030204" pitchFamily="18" charset="0"/>
                            </a:rPr>
                          </m:ctrlPr>
                        </m:sSubPr>
                        <m:e>
                          <m:r>
                            <a:rPr lang="en-US" sz="2400" b="1" i="0" dirty="0" smtClean="0">
                              <a:solidFill>
                                <a:srgbClr val="A71160"/>
                              </a:solidFill>
                              <a:latin typeface="Cambria Math" panose="02040503050406030204" pitchFamily="18" charset="0"/>
                            </a:rPr>
                            <m:t>𝐜</m:t>
                          </m:r>
                        </m:e>
                        <m:sub>
                          <m:r>
                            <a:rPr lang="en-US" sz="2400" b="1" i="0" dirty="0" smtClean="0">
                              <a:solidFill>
                                <a:srgbClr val="A71160"/>
                              </a:solidFill>
                              <a:latin typeface="Cambria Math" panose="02040503050406030204" pitchFamily="18" charset="0"/>
                            </a:rPr>
                            <m:t>𝟐</m:t>
                          </m:r>
                        </m:sub>
                      </m:sSub>
                    </m:oMath>
                  </m:oMathPara>
                </a14:m>
                <a:endParaRPr lang="en-US" sz="2400" b="1" dirty="0">
                  <a:solidFill>
                    <a:srgbClr val="A71160"/>
                  </a:solidFill>
                </a:endParaRPr>
              </a:p>
            </p:txBody>
          </p:sp>
        </mc:Choice>
        <mc:Fallback xmlns="">
          <p:sp>
            <p:nvSpPr>
              <p:cNvPr id="13" name="Rounded Rectangular Callout 12"/>
              <p:cNvSpPr>
                <a:spLocks noRot="1" noChangeAspect="1" noMove="1" noResize="1" noEditPoints="1" noAdjustHandles="1" noChangeArrowheads="1" noChangeShapeType="1" noTextEdit="1"/>
              </p:cNvSpPr>
              <p:nvPr/>
            </p:nvSpPr>
            <p:spPr>
              <a:xfrm>
                <a:off x="4074458" y="4491318"/>
                <a:ext cx="1322275" cy="484094"/>
              </a:xfrm>
              <a:prstGeom prst="wedgeRoundRectCallout">
                <a:avLst>
                  <a:gd name="adj1" fmla="val -72423"/>
                  <a:gd name="adj2" fmla="val -51289"/>
                  <a:gd name="adj3" fmla="val 16667"/>
                </a:avLst>
              </a:prstGeom>
              <a:blipFill>
                <a:blip r:embed="rId3"/>
                <a:stretch>
                  <a:fillRect/>
                </a:stretch>
              </a:blipFill>
              <a:ln w="63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ular Callout 13"/>
              <p:cNvSpPr/>
              <p:nvPr/>
            </p:nvSpPr>
            <p:spPr>
              <a:xfrm>
                <a:off x="4196490" y="3879669"/>
                <a:ext cx="1799360" cy="461665"/>
              </a:xfrm>
              <a:prstGeom prst="wedgeRoundRectCallout">
                <a:avLst>
                  <a:gd name="adj1" fmla="val -59254"/>
                  <a:gd name="adj2" fmla="val 11654"/>
                  <a:gd name="adj3" fmla="val 16667"/>
                </a:avLst>
              </a:prstGeom>
              <a:solidFill>
                <a:schemeClr val="accent1">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1" i="1" dirty="0" smtClean="0">
                              <a:solidFill>
                                <a:srgbClr val="A71160"/>
                              </a:solidFill>
                              <a:latin typeface="Cambria Math" panose="02040503050406030204" pitchFamily="18" charset="0"/>
                            </a:rPr>
                          </m:ctrlPr>
                        </m:sSubPr>
                        <m:e>
                          <m:r>
                            <a:rPr lang="en-US" sz="2400" b="1" i="0" dirty="0" smtClean="0">
                              <a:solidFill>
                                <a:srgbClr val="A71160"/>
                              </a:solidFill>
                              <a:latin typeface="Cambria Math" panose="02040503050406030204" pitchFamily="18" charset="0"/>
                            </a:rPr>
                            <m:t>𝐜</m:t>
                          </m:r>
                        </m:e>
                        <m:sub>
                          <m:r>
                            <a:rPr lang="en-US" sz="2400" b="1" i="0" dirty="0" smtClean="0">
                              <a:solidFill>
                                <a:srgbClr val="A71160"/>
                              </a:solidFill>
                              <a:latin typeface="Cambria Math" panose="02040503050406030204" pitchFamily="18" charset="0"/>
                            </a:rPr>
                            <m:t>𝟏</m:t>
                          </m:r>
                        </m:sub>
                      </m:sSub>
                    </m:oMath>
                  </m:oMathPara>
                </a14:m>
                <a:endParaRPr lang="en-US" sz="2400" b="1" dirty="0">
                  <a:solidFill>
                    <a:srgbClr val="A71160"/>
                  </a:solidFill>
                </a:endParaRPr>
              </a:p>
            </p:txBody>
          </p:sp>
        </mc:Choice>
        <mc:Fallback xmlns="">
          <p:sp>
            <p:nvSpPr>
              <p:cNvPr id="14" name="Rounded Rectangular Callout 13"/>
              <p:cNvSpPr>
                <a:spLocks noRot="1" noChangeAspect="1" noMove="1" noResize="1" noEditPoints="1" noAdjustHandles="1" noChangeArrowheads="1" noChangeShapeType="1" noTextEdit="1"/>
              </p:cNvSpPr>
              <p:nvPr/>
            </p:nvSpPr>
            <p:spPr>
              <a:xfrm>
                <a:off x="4196490" y="3879669"/>
                <a:ext cx="1799360" cy="461665"/>
              </a:xfrm>
              <a:prstGeom prst="wedgeRoundRectCallout">
                <a:avLst>
                  <a:gd name="adj1" fmla="val -59254"/>
                  <a:gd name="adj2" fmla="val 11654"/>
                  <a:gd name="adj3" fmla="val 16667"/>
                </a:avLst>
              </a:prstGeom>
              <a:blipFill>
                <a:blip r:embed="rId4"/>
                <a:stretch>
                  <a:fillRect b="-2597"/>
                </a:stretch>
              </a:blipFill>
              <a:ln w="63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12691" y="3900652"/>
                <a:ext cx="14746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m:t>
                      </m:r>
                      <m:d>
                        <m:dPr>
                          <m:ctrlPr>
                            <a:rPr lang="en-US" sz="2400" b="1" i="1" dirty="0" smtClean="0">
                              <a:solidFill>
                                <a:srgbClr val="A71160"/>
                              </a:solidFill>
                              <a:latin typeface="Cambria Math" panose="02040503050406030204" pitchFamily="18" charset="0"/>
                            </a:rPr>
                          </m:ctrlPr>
                        </m:dPr>
                        <m:e>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𝟏</m:t>
                          </m:r>
                        </m:e>
                      </m:d>
                    </m:oMath>
                  </m:oMathPara>
                </a14:m>
                <a:endParaRPr lang="en-US" sz="2400" b="1" i="1" dirty="0">
                  <a:solidFill>
                    <a:srgbClr val="A7116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12691" y="3900652"/>
                <a:ext cx="147464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378897" y="4491976"/>
                <a:ext cx="1039291" cy="463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m:t>
                      </m:r>
                      <m:d>
                        <m:dPr>
                          <m:ctrlPr>
                            <a:rPr lang="en-US" sz="2400" b="1" i="1" dirty="0" smtClean="0">
                              <a:solidFill>
                                <a:srgbClr val="A71160"/>
                              </a:solidFill>
                              <a:latin typeface="Cambria Math" panose="02040503050406030204" pitchFamily="18" charset="0"/>
                            </a:rPr>
                          </m:ctrlPr>
                        </m:dPr>
                        <m:e>
                          <m:r>
                            <a:rPr lang="en-US" sz="2400" b="1" i="1" dirty="0" smtClean="0">
                              <a:solidFill>
                                <a:srgbClr val="A71160"/>
                              </a:solidFill>
                              <a:latin typeface="Cambria Math" panose="02040503050406030204" pitchFamily="18" charset="0"/>
                            </a:rPr>
                            <m:t>𝒏</m:t>
                          </m:r>
                        </m:e>
                      </m:d>
                    </m:oMath>
                  </m:oMathPara>
                </a14:m>
                <a:endParaRPr lang="en-US" sz="2400" b="1" dirty="0">
                  <a:solidFill>
                    <a:srgbClr val="A7116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378897" y="4491976"/>
                <a:ext cx="1039291" cy="4637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74468" y="3882330"/>
                <a:ext cx="5029200" cy="23083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𝑓𝑜𝑟</m:t>
                      </m:r>
                      <m:r>
                        <a:rPr lang="en-US" sz="2400" i="1" dirty="0" smtClean="0">
                          <a:solidFill>
                            <a:srgbClr val="0070C0"/>
                          </a:solidFill>
                          <a:latin typeface="Cambria Math" panose="02040503050406030204" pitchFamily="18" charset="0"/>
                        </a:rPr>
                        <m:t> </m:t>
                      </m:r>
                      <m:r>
                        <a:rPr lang="en-US" sz="2400" i="1" dirty="0" err="1">
                          <a:solidFill>
                            <a:srgbClr val="0070C0"/>
                          </a:solidFill>
                          <a:latin typeface="Cambria Math" panose="02040503050406030204" pitchFamily="18" charset="0"/>
                        </a:rPr>
                        <m:t>𝑖</m:t>
                      </m:r>
                      <m:r>
                        <a:rPr lang="en-US" sz="2400" i="1" dirty="0">
                          <a:solidFill>
                            <a:srgbClr val="0070C0"/>
                          </a:solidFill>
                          <a:latin typeface="Cambria Math" panose="02040503050406030204" pitchFamily="18" charset="0"/>
                        </a:rPr>
                        <m:t>=1 </m:t>
                      </m:r>
                      <m:r>
                        <a:rPr lang="en-US" sz="2400" i="1" dirty="0">
                          <a:solidFill>
                            <a:srgbClr val="0070C0"/>
                          </a:solidFill>
                          <a:latin typeface="Cambria Math" panose="02040503050406030204" pitchFamily="18" charset="0"/>
                        </a:rPr>
                        <m:t>𝑡𝑜</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𝑛</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𝑑𝑜</m:t>
                      </m:r>
                    </m:oMath>
                  </m:oMathPara>
                </a14:m>
                <a:endParaRPr lang="en-US" sz="2400" dirty="0">
                  <a:solidFill>
                    <a:srgbClr val="0070C0"/>
                  </a:solidFill>
                </a:endParaRPr>
              </a:p>
              <a:p>
                <a:pPr algn="ctr"/>
                <a14:m>
                  <m:oMathPara xmlns:m="http://schemas.openxmlformats.org/officeDocument/2006/math">
                    <m:oMathParaPr>
                      <m:jc m:val="centerGroup"/>
                    </m:oMathParaPr>
                    <m:oMath xmlns:m="http://schemas.openxmlformats.org/officeDocument/2006/math">
                      <m:r>
                        <a:rPr lang="en-US" sz="2400" i="1" dirty="0">
                          <a:solidFill>
                            <a:srgbClr val="0070C0"/>
                          </a:solidFill>
                          <a:latin typeface="Cambria Math" panose="02040503050406030204" pitchFamily="18" charset="0"/>
                        </a:rPr>
                        <m:t>𝑠𝑢𝑚</m:t>
                      </m:r>
                      <m:r>
                        <a:rPr lang="en-US" sz="2400" i="1" dirty="0">
                          <a:solidFill>
                            <a:srgbClr val="0070C0"/>
                          </a:solidFill>
                          <a:latin typeface="Cambria Math" panose="02040503050406030204" pitchFamily="18" charset="0"/>
                        </a:rPr>
                        <m:t>=</m:t>
                      </m:r>
                      <m:r>
                        <a:rPr lang="en-US" sz="2400" i="1" dirty="0">
                          <a:solidFill>
                            <a:srgbClr val="0070C0"/>
                          </a:solidFill>
                          <a:latin typeface="Cambria Math" panose="02040503050406030204" pitchFamily="18" charset="0"/>
                        </a:rPr>
                        <m:t>𝑎</m:t>
                      </m:r>
                      <m:r>
                        <a:rPr lang="en-US" sz="2400" i="1" dirty="0">
                          <a:solidFill>
                            <a:srgbClr val="0070C0"/>
                          </a:solidFill>
                          <a:latin typeface="Cambria Math" panose="02040503050406030204" pitchFamily="18" charset="0"/>
                        </a:rPr>
                        <m:t>+</m:t>
                      </m:r>
                      <m:r>
                        <a:rPr lang="en-US" sz="2400" i="1" dirty="0">
                          <a:solidFill>
                            <a:srgbClr val="0070C0"/>
                          </a:solidFill>
                          <a:latin typeface="Cambria Math" panose="02040503050406030204" pitchFamily="18" charset="0"/>
                        </a:rPr>
                        <m:t>𝑏</m:t>
                      </m:r>
                      <m:r>
                        <a:rPr lang="en-US" sz="2400" i="1" dirty="0">
                          <a:solidFill>
                            <a:srgbClr val="0070C0"/>
                          </a:solidFill>
                          <a:latin typeface="Cambria Math" panose="02040503050406030204" pitchFamily="18" charset="0"/>
                        </a:rPr>
                        <m:t>;</m:t>
                      </m:r>
                    </m:oMath>
                  </m:oMathPara>
                </a14:m>
                <a:endParaRPr lang="en-US" sz="2400" dirty="0">
                  <a:solidFill>
                    <a:srgbClr val="0070C0"/>
                  </a:solidFill>
                </a:endParaRP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Total time is denoted as, </a:t>
                </a:r>
              </a:p>
              <a:p>
                <a:pPr lvl="1" algn="ctr"/>
                <a14:m>
                  <m:oMathPara xmlns:m="http://schemas.openxmlformats.org/officeDocument/2006/math">
                    <m:oMathParaPr>
                      <m:jc m:val="left"/>
                    </m:oMathParaPr>
                    <m:oMath xmlns:m="http://schemas.openxmlformats.org/officeDocument/2006/math">
                      <m:r>
                        <a:rPr lang="en-US" sz="2400" b="1" i="1" dirty="0" smtClean="0">
                          <a:solidFill>
                            <a:schemeClr val="tx1"/>
                          </a:solidFill>
                          <a:latin typeface="Cambria Math" panose="02040503050406030204" pitchFamily="18" charset="0"/>
                        </a:rPr>
                        <m:t>𝑻</m:t>
                      </m:r>
                      <m:d>
                        <m:dPr>
                          <m:ctrlPr>
                            <a:rPr lang="en-US" sz="2400" b="1" i="1" dirty="0">
                              <a:solidFill>
                                <a:schemeClr val="tx1"/>
                              </a:solidFill>
                              <a:latin typeface="Cambria Math" panose="02040503050406030204" pitchFamily="18" charset="0"/>
                            </a:rPr>
                          </m:ctrlPr>
                        </m:dPr>
                        <m:e>
                          <m:r>
                            <a:rPr lang="en-US" sz="2400" b="1" i="1" dirty="0">
                              <a:solidFill>
                                <a:schemeClr val="tx1"/>
                              </a:solidFill>
                              <a:latin typeface="Cambria Math" panose="02040503050406030204" pitchFamily="18" charset="0"/>
                            </a:rPr>
                            <m:t>𝒏</m:t>
                          </m:r>
                        </m:e>
                      </m:d>
                      <m:r>
                        <a:rPr lang="en-US" sz="2400" b="1" i="1" dirty="0">
                          <a:solidFill>
                            <a:schemeClr val="tx1"/>
                          </a:solidFill>
                          <a:latin typeface="Cambria Math" panose="02040503050406030204" pitchFamily="18" charset="0"/>
                        </a:rPr>
                        <m:t>=</m:t>
                      </m:r>
                      <m:sSub>
                        <m:sSubPr>
                          <m:ctrlPr>
                            <a:rPr lang="en-US" sz="2400" b="1" i="1" dirty="0">
                              <a:solidFill>
                                <a:schemeClr val="tx1"/>
                              </a:solidFill>
                              <a:latin typeface="Cambria Math" panose="02040503050406030204" pitchFamily="18" charset="0"/>
                            </a:rPr>
                          </m:ctrlPr>
                        </m:sSubPr>
                        <m:e>
                          <m:r>
                            <a:rPr lang="en-US" sz="2400" b="1" i="1" dirty="0">
                              <a:solidFill>
                                <a:schemeClr val="tx1"/>
                              </a:solidFill>
                              <a:latin typeface="Cambria Math" panose="02040503050406030204" pitchFamily="18" charset="0"/>
                            </a:rPr>
                            <m:t>𝒄</m:t>
                          </m:r>
                        </m:e>
                        <m:sub>
                          <m:r>
                            <a:rPr lang="en-US" sz="2400" b="1" i="1" dirty="0">
                              <a:solidFill>
                                <a:schemeClr val="tx1"/>
                              </a:solidFill>
                              <a:latin typeface="Cambria Math" panose="02040503050406030204" pitchFamily="18" charset="0"/>
                            </a:rPr>
                            <m:t>𝟏</m:t>
                          </m:r>
                        </m:sub>
                      </m:sSub>
                      <m:r>
                        <a:rPr lang="en-US" sz="2400" b="1" i="1" dirty="0">
                          <a:solidFill>
                            <a:schemeClr val="tx1"/>
                          </a:solidFill>
                          <a:latin typeface="Cambria Math" panose="02040503050406030204" pitchFamily="18" charset="0"/>
                        </a:rPr>
                        <m:t>𝒏</m:t>
                      </m:r>
                      <m:r>
                        <a:rPr lang="en-US" sz="2400" b="1" i="1" dirty="0">
                          <a:solidFill>
                            <a:schemeClr val="tx1"/>
                          </a:solidFill>
                          <a:latin typeface="Cambria Math" panose="02040503050406030204" pitchFamily="18" charset="0"/>
                        </a:rPr>
                        <m:t>+</m:t>
                      </m:r>
                      <m:sSub>
                        <m:sSubPr>
                          <m:ctrlPr>
                            <a:rPr lang="en-US" sz="2400" b="1" i="1" dirty="0">
                              <a:solidFill>
                                <a:schemeClr val="tx1"/>
                              </a:solidFill>
                              <a:latin typeface="Cambria Math" panose="02040503050406030204" pitchFamily="18" charset="0"/>
                            </a:rPr>
                          </m:ctrlPr>
                        </m:sSubPr>
                        <m:e>
                          <m:r>
                            <a:rPr lang="en-US" sz="2400" b="1" i="1" dirty="0">
                              <a:solidFill>
                                <a:schemeClr val="tx1"/>
                              </a:solidFill>
                              <a:latin typeface="Cambria Math" panose="02040503050406030204" pitchFamily="18" charset="0"/>
                            </a:rPr>
                            <m:t>𝒄</m:t>
                          </m:r>
                        </m:e>
                        <m:sub>
                          <m:r>
                            <a:rPr lang="en-US" sz="2400" b="1" i="1" dirty="0">
                              <a:solidFill>
                                <a:schemeClr val="tx1"/>
                              </a:solidFill>
                              <a:latin typeface="Cambria Math" panose="02040503050406030204" pitchFamily="18" charset="0"/>
                            </a:rPr>
                            <m:t>𝟏</m:t>
                          </m:r>
                        </m:sub>
                      </m:sSub>
                      <m:r>
                        <a:rPr lang="en-US" sz="2400" b="1" i="1" dirty="0">
                          <a:solidFill>
                            <a:schemeClr val="tx1"/>
                          </a:solidFill>
                          <a:latin typeface="Cambria Math" panose="02040503050406030204" pitchFamily="18" charset="0"/>
                        </a:rPr>
                        <m:t>+</m:t>
                      </m:r>
                      <m:sSub>
                        <m:sSubPr>
                          <m:ctrlPr>
                            <a:rPr lang="en-US" sz="2400" b="1" i="1" dirty="0">
                              <a:solidFill>
                                <a:schemeClr val="tx1"/>
                              </a:solidFill>
                              <a:latin typeface="Cambria Math" panose="02040503050406030204" pitchFamily="18" charset="0"/>
                            </a:rPr>
                          </m:ctrlPr>
                        </m:sSubPr>
                        <m:e>
                          <m:r>
                            <a:rPr lang="en-US" sz="2400" b="1" i="1" dirty="0">
                              <a:solidFill>
                                <a:schemeClr val="tx1"/>
                              </a:solidFill>
                              <a:latin typeface="Cambria Math" panose="02040503050406030204" pitchFamily="18" charset="0"/>
                            </a:rPr>
                            <m:t>𝒄</m:t>
                          </m:r>
                        </m:e>
                        <m:sub>
                          <m:r>
                            <a:rPr lang="en-US" sz="2400" b="1" i="1" dirty="0">
                              <a:solidFill>
                                <a:schemeClr val="tx1"/>
                              </a:solidFill>
                              <a:latin typeface="Cambria Math" panose="02040503050406030204" pitchFamily="18" charset="0"/>
                            </a:rPr>
                            <m:t>𝟐</m:t>
                          </m:r>
                        </m:sub>
                      </m:sSub>
                      <m:r>
                        <a:rPr lang="en-US" sz="2400" b="1" i="1" dirty="0">
                          <a:solidFill>
                            <a:schemeClr val="tx1"/>
                          </a:solidFill>
                          <a:latin typeface="Cambria Math" panose="02040503050406030204" pitchFamily="18" charset="0"/>
                        </a:rPr>
                        <m:t>𝒏</m:t>
                      </m:r>
                    </m:oMath>
                  </m:oMathPara>
                </a14:m>
                <a:endParaRPr lang="en-US" sz="2400" b="1" i="1" dirty="0">
                  <a:solidFill>
                    <a:schemeClr val="tx1"/>
                  </a:solidFill>
                </a:endParaRPr>
              </a:p>
              <a:p>
                <a:pPr lvl="1" algn="ctr"/>
                <a14:m>
                  <m:oMathPara xmlns:m="http://schemas.openxmlformats.org/officeDocument/2006/math">
                    <m:oMathParaPr>
                      <m:jc m:val="left"/>
                    </m:oMathParaPr>
                    <m:oMath xmlns:m="http://schemas.openxmlformats.org/officeDocument/2006/math">
                      <m:r>
                        <a:rPr lang="en-US" sz="2400" b="1" i="1" dirty="0" smtClean="0">
                          <a:solidFill>
                            <a:srgbClr val="A71160"/>
                          </a:solidFill>
                          <a:latin typeface="Cambria Math" panose="02040503050406030204" pitchFamily="18" charset="0"/>
                        </a:rPr>
                        <m:t>𝑻</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sSub>
                        <m:sSubPr>
                          <m:ctrlPr>
                            <a:rPr lang="en-US" sz="2400" b="1" i="1" dirty="0">
                              <a:solidFill>
                                <a:srgbClr val="A71160"/>
                              </a:solidFill>
                              <a:latin typeface="Cambria Math" panose="02040503050406030204" pitchFamily="18" charset="0"/>
                            </a:rPr>
                          </m:ctrlPr>
                        </m:sSubPr>
                        <m:e>
                          <m:r>
                            <a:rPr lang="en-US" sz="2400" b="1" i="1" dirty="0">
                              <a:solidFill>
                                <a:srgbClr val="A71160"/>
                              </a:solidFill>
                              <a:latin typeface="Cambria Math" panose="02040503050406030204" pitchFamily="18" charset="0"/>
                            </a:rPr>
                            <m:t>𝒄</m:t>
                          </m:r>
                        </m:e>
                        <m:sub>
                          <m:r>
                            <a:rPr lang="en-US" sz="2400" b="1" i="1" dirty="0">
                              <a:solidFill>
                                <a:srgbClr val="A71160"/>
                              </a:solidFill>
                              <a:latin typeface="Cambria Math" panose="02040503050406030204" pitchFamily="18" charset="0"/>
                            </a:rPr>
                            <m:t>𝟏</m:t>
                          </m:r>
                        </m:sub>
                      </m:sSub>
                      <m:r>
                        <a:rPr lang="en-US" sz="2400" b="1" i="1" dirty="0">
                          <a:solidFill>
                            <a:srgbClr val="A71160"/>
                          </a:solidFill>
                          <a:latin typeface="Cambria Math" panose="02040503050406030204" pitchFamily="18" charset="0"/>
                        </a:rPr>
                        <m:t>+</m:t>
                      </m:r>
                      <m:sSub>
                        <m:sSubPr>
                          <m:ctrlPr>
                            <a:rPr lang="en-US" sz="2400" b="1" i="1" dirty="0">
                              <a:solidFill>
                                <a:srgbClr val="A71160"/>
                              </a:solidFill>
                              <a:latin typeface="Cambria Math" panose="02040503050406030204" pitchFamily="18" charset="0"/>
                            </a:rPr>
                          </m:ctrlPr>
                        </m:sSubPr>
                        <m:e>
                          <m:r>
                            <a:rPr lang="en-US" sz="2400" b="1" i="1" dirty="0">
                              <a:solidFill>
                                <a:srgbClr val="A71160"/>
                              </a:solidFill>
                              <a:latin typeface="Cambria Math" panose="02040503050406030204" pitchFamily="18" charset="0"/>
                            </a:rPr>
                            <m:t>𝒄</m:t>
                          </m:r>
                        </m:e>
                        <m:sub>
                          <m:r>
                            <a:rPr lang="en-US" sz="2400" b="1" i="1" dirty="0">
                              <a:solidFill>
                                <a:srgbClr val="A71160"/>
                              </a:solidFill>
                              <a:latin typeface="Cambria Math" panose="02040503050406030204" pitchFamily="18" charset="0"/>
                            </a:rPr>
                            <m:t>𝟐</m:t>
                          </m:r>
                        </m:sub>
                      </m:sSub>
                      <m:r>
                        <a:rPr lang="en-US" sz="2400" b="1" i="1" dirty="0">
                          <a:solidFill>
                            <a:srgbClr val="A71160"/>
                          </a:solidFill>
                          <a:latin typeface="Cambria Math" panose="02040503050406030204" pitchFamily="18" charset="0"/>
                        </a:rPr>
                        <m:t>)+</m:t>
                      </m:r>
                      <m:sSub>
                        <m:sSubPr>
                          <m:ctrlPr>
                            <a:rPr lang="en-US" sz="2400" b="1" i="1" dirty="0">
                              <a:solidFill>
                                <a:srgbClr val="A71160"/>
                              </a:solidFill>
                              <a:latin typeface="Cambria Math" panose="02040503050406030204" pitchFamily="18" charset="0"/>
                            </a:rPr>
                          </m:ctrlPr>
                        </m:sSubPr>
                        <m:e>
                          <m:r>
                            <a:rPr lang="en-US" sz="2400" b="1" i="1" dirty="0">
                              <a:solidFill>
                                <a:srgbClr val="A71160"/>
                              </a:solidFill>
                              <a:latin typeface="Cambria Math" panose="02040503050406030204" pitchFamily="18" charset="0"/>
                            </a:rPr>
                            <m:t>𝒄</m:t>
                          </m:r>
                        </m:e>
                        <m:sub>
                          <m:r>
                            <a:rPr lang="en-US" sz="2400" b="1" i="1" dirty="0">
                              <a:solidFill>
                                <a:srgbClr val="A71160"/>
                              </a:solidFill>
                              <a:latin typeface="Cambria Math" panose="02040503050406030204" pitchFamily="18" charset="0"/>
                            </a:rPr>
                            <m:t>𝟏</m:t>
                          </m:r>
                        </m:sub>
                      </m:sSub>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𝑶</m:t>
                      </m:r>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𝒏</m:t>
                      </m:r>
                      <m:r>
                        <a:rPr lang="en-US" sz="2400" b="1" i="1" dirty="0">
                          <a:solidFill>
                            <a:srgbClr val="A71160"/>
                          </a:solidFill>
                          <a:latin typeface="Cambria Math" panose="02040503050406030204" pitchFamily="18" charset="0"/>
                        </a:rPr>
                        <m:t>)</m:t>
                      </m:r>
                    </m:oMath>
                  </m:oMathPara>
                </a14:m>
                <a:endParaRPr lang="en-US" sz="2400" b="1" i="1" dirty="0">
                  <a:solidFill>
                    <a:srgbClr val="A7116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74468" y="3882330"/>
                <a:ext cx="5029200" cy="2308324"/>
              </a:xfrm>
              <a:prstGeom prst="rect">
                <a:avLst/>
              </a:prstGeom>
              <a:blipFill>
                <a:blip r:embed="rId7"/>
                <a:stretch>
                  <a:fillRect l="-1576" b="-2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711112" y="1414130"/>
                <a:ext cx="5029200" cy="4971939"/>
              </a:xfrm>
              <a:prstGeom prst="rect">
                <a:avLst/>
              </a:prstGeom>
              <a:solidFill>
                <a:schemeClr val="bg2"/>
              </a:solidFill>
            </p:spPr>
            <p:txBody>
              <a:bodyPr wrap="square" rtlCol="0">
                <a:spAutoFit/>
              </a:bodyPr>
              <a:lstStyle/>
              <a:p>
                <a:pPr lvl="1" algn="ctr"/>
                <a14:m>
                  <m:oMathPara xmlns:m="http://schemas.openxmlformats.org/officeDocument/2006/math">
                    <m:oMathParaPr>
                      <m:jc m:val="left"/>
                    </m:oMathParaPr>
                    <m:oMath xmlns:m="http://schemas.openxmlformats.org/officeDocument/2006/math">
                      <m:r>
                        <a:rPr lang="en-US" sz="2400" i="1" dirty="0" smtClean="0">
                          <a:solidFill>
                            <a:srgbClr val="0070C0"/>
                          </a:solidFill>
                          <a:latin typeface="Cambria Math" panose="02040503050406030204" pitchFamily="18" charset="0"/>
                        </a:rPr>
                        <m:t>𝑓𝑜𝑟</m:t>
                      </m:r>
                      <m:r>
                        <a:rPr lang="en-US" sz="2400" i="1" dirty="0" smtClean="0">
                          <a:solidFill>
                            <a:srgbClr val="0070C0"/>
                          </a:solidFill>
                          <a:latin typeface="Cambria Math" panose="02040503050406030204" pitchFamily="18" charset="0"/>
                        </a:rPr>
                        <m:t> </m:t>
                      </m:r>
                      <m:r>
                        <a:rPr lang="en-US" sz="2400" i="1" dirty="0" err="1">
                          <a:solidFill>
                            <a:srgbClr val="0070C0"/>
                          </a:solidFill>
                          <a:latin typeface="Cambria Math" panose="02040503050406030204" pitchFamily="18" charset="0"/>
                        </a:rPr>
                        <m:t>𝑖</m:t>
                      </m:r>
                      <m:r>
                        <a:rPr lang="en-US" sz="2400" i="1" dirty="0">
                          <a:solidFill>
                            <a:srgbClr val="0070C0"/>
                          </a:solidFill>
                          <a:latin typeface="Cambria Math" panose="02040503050406030204" pitchFamily="18" charset="0"/>
                        </a:rPr>
                        <m:t>=1 </m:t>
                      </m:r>
                      <m:r>
                        <a:rPr lang="en-US" sz="2400" i="1" dirty="0">
                          <a:solidFill>
                            <a:srgbClr val="0070C0"/>
                          </a:solidFill>
                          <a:latin typeface="Cambria Math" panose="02040503050406030204" pitchFamily="18" charset="0"/>
                        </a:rPr>
                        <m:t>𝑡𝑜</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𝑛</m:t>
                      </m:r>
                      <m:r>
                        <a:rPr lang="en-US" sz="2400" i="1" dirty="0">
                          <a:solidFill>
                            <a:srgbClr val="0070C0"/>
                          </a:solidFill>
                          <a:latin typeface="Cambria Math" panose="02040503050406030204" pitchFamily="18" charset="0"/>
                        </a:rPr>
                        <m:t> </m:t>
                      </m:r>
                      <m:r>
                        <a:rPr lang="en-US" sz="2400" i="1" dirty="0">
                          <a:solidFill>
                            <a:srgbClr val="0070C0"/>
                          </a:solidFill>
                          <a:latin typeface="Cambria Math" panose="02040503050406030204" pitchFamily="18" charset="0"/>
                        </a:rPr>
                        <m:t>𝑑𝑜</m:t>
                      </m:r>
                    </m:oMath>
                  </m:oMathPara>
                </a14:m>
                <a:endParaRPr lang="en-US" sz="2400" dirty="0">
                  <a:solidFill>
                    <a:srgbClr val="0070C0"/>
                  </a:solidFill>
                </a:endParaRPr>
              </a:p>
              <a:p>
                <a:pPr lvl="1" algn="ctr"/>
                <a14:m>
                  <m:oMathPara xmlns:m="http://schemas.openxmlformats.org/officeDocument/2006/math">
                    <m:oMathParaPr>
                      <m:jc m:val="centerGroup"/>
                    </m:oMathParaPr>
                    <m:oMath xmlns:m="http://schemas.openxmlformats.org/officeDocument/2006/math">
                      <m:r>
                        <a:rPr lang="en-US" sz="2400" b="0" i="1" dirty="0" smtClean="0">
                          <a:solidFill>
                            <a:srgbClr val="0070C0"/>
                          </a:solidFill>
                          <a:latin typeface="Cambria Math" panose="02040503050406030204" pitchFamily="18" charset="0"/>
                        </a:rPr>
                        <m:t>𝑓</m:t>
                      </m:r>
                      <m:r>
                        <a:rPr lang="en-US" sz="2400" i="1" dirty="0" smtClean="0">
                          <a:solidFill>
                            <a:srgbClr val="0070C0"/>
                          </a:solidFill>
                          <a:latin typeface="Cambria Math" panose="02040503050406030204" pitchFamily="18" charset="0"/>
                        </a:rPr>
                        <m:t>𝑜𝑟</m:t>
                      </m:r>
                      <m:r>
                        <a:rPr lang="en-US" sz="2400" i="1" dirty="0" smtClean="0">
                          <a:solidFill>
                            <a:srgbClr val="0070C0"/>
                          </a:solidFill>
                          <a:latin typeface="Cambria Math" panose="02040503050406030204" pitchFamily="18" charset="0"/>
                        </a:rPr>
                        <m:t> </m:t>
                      </m:r>
                      <m:r>
                        <a:rPr lang="en-US" sz="2400" i="1" dirty="0" smtClean="0">
                          <a:solidFill>
                            <a:srgbClr val="0070C0"/>
                          </a:solidFill>
                          <a:latin typeface="Cambria Math" panose="02040503050406030204" pitchFamily="18" charset="0"/>
                        </a:rPr>
                        <m:t>𝑗</m:t>
                      </m:r>
                      <m:r>
                        <a:rPr lang="en-US" sz="2400" i="1" dirty="0" smtClean="0">
                          <a:solidFill>
                            <a:srgbClr val="0070C0"/>
                          </a:solidFill>
                          <a:latin typeface="Cambria Math" panose="02040503050406030204" pitchFamily="18" charset="0"/>
                        </a:rPr>
                        <m:t> = 1 </m:t>
                      </m:r>
                      <m:r>
                        <a:rPr lang="en-US" sz="2400" i="1" dirty="0" smtClean="0">
                          <a:solidFill>
                            <a:srgbClr val="0070C0"/>
                          </a:solidFill>
                          <a:latin typeface="Cambria Math" panose="02040503050406030204" pitchFamily="18" charset="0"/>
                        </a:rPr>
                        <m:t>𝑡𝑜</m:t>
                      </m:r>
                      <m:r>
                        <a:rPr lang="en-US" sz="2400" i="1" dirty="0" smtClean="0">
                          <a:solidFill>
                            <a:srgbClr val="0070C0"/>
                          </a:solidFill>
                          <a:latin typeface="Cambria Math" panose="02040503050406030204" pitchFamily="18" charset="0"/>
                        </a:rPr>
                        <m:t> </m:t>
                      </m:r>
                      <m:r>
                        <a:rPr lang="en-US" sz="2400" i="1" dirty="0" smtClean="0">
                          <a:solidFill>
                            <a:srgbClr val="0070C0"/>
                          </a:solidFill>
                          <a:latin typeface="Cambria Math" panose="02040503050406030204" pitchFamily="18" charset="0"/>
                        </a:rPr>
                        <m:t>𝑛</m:t>
                      </m:r>
                      <m:r>
                        <a:rPr lang="en-US" sz="2400" i="1" dirty="0" smtClean="0">
                          <a:solidFill>
                            <a:srgbClr val="0070C0"/>
                          </a:solidFill>
                          <a:latin typeface="Cambria Math" panose="02040503050406030204" pitchFamily="18" charset="0"/>
                        </a:rPr>
                        <m:t> </m:t>
                      </m:r>
                      <m:r>
                        <a:rPr lang="en-US" sz="2400" i="1" dirty="0" smtClean="0">
                          <a:solidFill>
                            <a:srgbClr val="0070C0"/>
                          </a:solidFill>
                          <a:latin typeface="Cambria Math" panose="02040503050406030204" pitchFamily="18" charset="0"/>
                        </a:rPr>
                        <m:t>𝑑𝑜</m:t>
                      </m:r>
                    </m:oMath>
                  </m:oMathPara>
                </a14:m>
                <a:endParaRPr lang="en-US" sz="2400" dirty="0">
                  <a:solidFill>
                    <a:srgbClr val="0070C0"/>
                  </a:solidFill>
                </a:endParaRPr>
              </a:p>
              <a:p>
                <a:pPr lvl="1" algn="ctr"/>
                <a14:m>
                  <m:oMathPara xmlns:m="http://schemas.openxmlformats.org/officeDocument/2006/math">
                    <m:oMathParaPr>
                      <m:jc m:val="centerGroup"/>
                    </m:oMathParaPr>
                    <m:oMath xmlns:m="http://schemas.openxmlformats.org/officeDocument/2006/math">
                      <m:r>
                        <a:rPr lang="en-US" sz="2400" i="1" dirty="0" smtClean="0">
                          <a:solidFill>
                            <a:srgbClr val="0070C0"/>
                          </a:solidFill>
                          <a:latin typeface="Cambria Math" panose="02040503050406030204" pitchFamily="18" charset="0"/>
                        </a:rPr>
                        <m:t>𝑠𝑢𝑚</m:t>
                      </m:r>
                      <m:r>
                        <a:rPr lang="en-US" sz="2400" i="1" dirty="0">
                          <a:solidFill>
                            <a:srgbClr val="0070C0"/>
                          </a:solidFill>
                          <a:latin typeface="Cambria Math" panose="02040503050406030204" pitchFamily="18" charset="0"/>
                        </a:rPr>
                        <m:t>=</m:t>
                      </m:r>
                      <m:r>
                        <a:rPr lang="en-US" sz="2400" i="1" dirty="0">
                          <a:solidFill>
                            <a:srgbClr val="0070C0"/>
                          </a:solidFill>
                          <a:latin typeface="Cambria Math" panose="02040503050406030204" pitchFamily="18" charset="0"/>
                        </a:rPr>
                        <m:t>𝑎</m:t>
                      </m:r>
                      <m:r>
                        <a:rPr lang="en-US" sz="2400" i="1" dirty="0" smtClean="0">
                          <a:solidFill>
                            <a:srgbClr val="0070C0"/>
                          </a:solidFill>
                          <a:latin typeface="Cambria Math" panose="02040503050406030204" pitchFamily="18" charset="0"/>
                        </a:rPr>
                        <m:t>+</m:t>
                      </m:r>
                      <m:r>
                        <a:rPr lang="en-US" sz="2400" i="1" dirty="0">
                          <a:solidFill>
                            <a:srgbClr val="0070C0"/>
                          </a:solidFill>
                          <a:latin typeface="Cambria Math" panose="02040503050406030204" pitchFamily="18" charset="0"/>
                        </a:rPr>
                        <m:t>𝑏</m:t>
                      </m:r>
                      <m:r>
                        <a:rPr lang="en-US" sz="2400" i="1" dirty="0">
                          <a:solidFill>
                            <a:srgbClr val="0070C0"/>
                          </a:solidFill>
                          <a:latin typeface="Cambria Math" panose="02040503050406030204" pitchFamily="18" charset="0"/>
                        </a:rPr>
                        <m:t>;</m:t>
                      </m:r>
                    </m:oMath>
                  </m:oMathPara>
                </a14:m>
                <a:endParaRPr lang="en-US" sz="2400" dirty="0">
                  <a:solidFill>
                    <a:srgbClr val="0070C0"/>
                  </a:solidFill>
                </a:endParaRP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dirty="0"/>
                  <a:t>Analysis </a:t>
                </a:r>
              </a:p>
              <a:p>
                <a:pPr marL="0" lvl="1" algn="ctr"/>
                <a14:m>
                  <m:oMathPara xmlns:m="http://schemas.openxmlformats.org/officeDocument/2006/math">
                    <m:oMathParaPr>
                      <m:jc m:val="centerGroup"/>
                    </m:oMathParaPr>
                    <m:oMath xmlns:m="http://schemas.openxmlformats.org/officeDocument/2006/math">
                      <m:r>
                        <a:rPr lang="en-US" sz="2200" i="1" dirty="0">
                          <a:latin typeface="Cambria Math" panose="02040503050406030204" pitchFamily="18" charset="0"/>
                        </a:rPr>
                        <m:t>𝑇</m:t>
                      </m:r>
                      <m:d>
                        <m:dPr>
                          <m:ctrlPr>
                            <a:rPr lang="en-US" sz="2200" i="1" dirty="0">
                              <a:latin typeface="Cambria Math" panose="02040503050406030204" pitchFamily="18" charset="0"/>
                            </a:rPr>
                          </m:ctrlPr>
                        </m:dPr>
                        <m:e>
                          <m:r>
                            <a:rPr lang="en-US" sz="2200" i="1" dirty="0">
                              <a:latin typeface="Cambria Math" panose="02040503050406030204" pitchFamily="18" charset="0"/>
                            </a:rPr>
                            <m:t>𝑛</m:t>
                          </m:r>
                        </m:e>
                      </m:d>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1</m:t>
                          </m:r>
                        </m:sub>
                      </m:sSub>
                      <m:d>
                        <m:dPr>
                          <m:ctrlPr>
                            <a:rPr lang="en-US" sz="2200" i="1" dirty="0">
                              <a:latin typeface="Cambria Math" panose="02040503050406030204" pitchFamily="18" charset="0"/>
                            </a:rPr>
                          </m:ctrlPr>
                        </m:dPr>
                        <m:e>
                          <m:r>
                            <a:rPr lang="en-US" sz="2200" i="1" dirty="0">
                              <a:latin typeface="Cambria Math" panose="02040503050406030204" pitchFamily="18" charset="0"/>
                            </a:rPr>
                            <m:t>𝑛</m:t>
                          </m:r>
                          <m:r>
                            <a:rPr lang="en-US" sz="2200" i="1" dirty="0">
                              <a:latin typeface="Cambria Math" panose="02040503050406030204" pitchFamily="18" charset="0"/>
                            </a:rPr>
                            <m:t>+1</m:t>
                          </m:r>
                        </m:e>
                      </m:d>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2</m:t>
                          </m:r>
                        </m:sub>
                      </m:sSub>
                      <m:r>
                        <a:rPr lang="en-US" sz="2200" i="1" dirty="0">
                          <a:latin typeface="Cambria Math" panose="02040503050406030204" pitchFamily="18" charset="0"/>
                        </a:rPr>
                        <m:t>𝑛</m:t>
                      </m:r>
                      <m:d>
                        <m:dPr>
                          <m:ctrlPr>
                            <a:rPr lang="en-US" sz="2200" i="1" dirty="0">
                              <a:latin typeface="Cambria Math" panose="02040503050406030204" pitchFamily="18" charset="0"/>
                            </a:rPr>
                          </m:ctrlPr>
                        </m:dPr>
                        <m:e>
                          <m:r>
                            <a:rPr lang="en-US" sz="2200" i="1" dirty="0">
                              <a:latin typeface="Cambria Math" panose="02040503050406030204" pitchFamily="18" charset="0"/>
                            </a:rPr>
                            <m:t>𝑛</m:t>
                          </m:r>
                          <m:r>
                            <a:rPr lang="en-US" sz="2200" i="1" dirty="0">
                              <a:latin typeface="Cambria Math" panose="02040503050406030204" pitchFamily="18" charset="0"/>
                            </a:rPr>
                            <m:t>+1</m:t>
                          </m:r>
                        </m:e>
                      </m:d>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3</m:t>
                          </m:r>
                        </m:sub>
                      </m:sSub>
                      <m:r>
                        <a:rPr lang="en-US" sz="2200" i="1" dirty="0">
                          <a:latin typeface="Cambria Math" panose="02040503050406030204" pitchFamily="18" charset="0"/>
                        </a:rPr>
                        <m:t>𝑛</m:t>
                      </m:r>
                      <m:d>
                        <m:dPr>
                          <m:ctrlPr>
                            <a:rPr lang="en-US" sz="2200" i="1" dirty="0">
                              <a:latin typeface="Cambria Math" panose="02040503050406030204" pitchFamily="18" charset="0"/>
                            </a:rPr>
                          </m:ctrlPr>
                        </m:dPr>
                        <m:e>
                          <m:r>
                            <a:rPr lang="en-US" sz="2200" i="1" dirty="0">
                              <a:latin typeface="Cambria Math" panose="02040503050406030204" pitchFamily="18" charset="0"/>
                            </a:rPr>
                            <m:t>𝑛</m:t>
                          </m:r>
                        </m:e>
                      </m:d>
                    </m:oMath>
                  </m:oMathPara>
                </a14:m>
                <a:endParaRPr lang="en-US" sz="2200" dirty="0"/>
              </a:p>
              <a:p>
                <a:pPr marL="0" lvl="1" algn="ctr"/>
                <a14:m>
                  <m:oMathPara xmlns:m="http://schemas.openxmlformats.org/officeDocument/2006/math">
                    <m:oMathParaPr>
                      <m:jc m:val="centerGroup"/>
                    </m:oMathParaPr>
                    <m:oMath xmlns:m="http://schemas.openxmlformats.org/officeDocument/2006/math">
                      <m:r>
                        <a:rPr lang="en-US" sz="2200" i="1" dirty="0">
                          <a:latin typeface="Cambria Math" panose="02040503050406030204" pitchFamily="18" charset="0"/>
                        </a:rPr>
                        <m:t>𝑇</m:t>
                      </m:r>
                      <m:r>
                        <a:rPr lang="en-US" sz="2200" i="1" dirty="0">
                          <a:latin typeface="Cambria Math" panose="02040503050406030204" pitchFamily="18" charset="0"/>
                        </a:rPr>
                        <m:t>(</m:t>
                      </m:r>
                      <m:r>
                        <a:rPr lang="en-US" sz="2200" i="1" dirty="0">
                          <a:latin typeface="Cambria Math" panose="02040503050406030204" pitchFamily="18" charset="0"/>
                        </a:rPr>
                        <m:t>𝑛</m:t>
                      </m:r>
                      <m:r>
                        <a:rPr lang="en-US" sz="2200" i="1" dirty="0">
                          <a:latin typeface="Cambria Math" panose="02040503050406030204" pitchFamily="18" charset="0"/>
                        </a:rPr>
                        <m:t>) =</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1</m:t>
                          </m:r>
                        </m:sub>
                      </m:sSub>
                      <m:r>
                        <a:rPr lang="en-US" sz="2200" i="1" dirty="0">
                          <a:latin typeface="Cambria Math" panose="02040503050406030204" pitchFamily="18" charset="0"/>
                        </a:rPr>
                        <m:t>𝑛</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1</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2</m:t>
                          </m:r>
                        </m:sub>
                      </m:sSub>
                      <m:r>
                        <a:rPr lang="en-US" sz="2200" i="1" dirty="0">
                          <a:latin typeface="Cambria Math" panose="02040503050406030204" pitchFamily="18" charset="0"/>
                        </a:rPr>
                        <m:t>𝑛</m:t>
                      </m:r>
                      <m:r>
                        <a:rPr lang="en-US" sz="2200" i="1" baseline="30000" dirty="0">
                          <a:latin typeface="Cambria Math" panose="02040503050406030204" pitchFamily="18" charset="0"/>
                        </a:rPr>
                        <m:t>2</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2</m:t>
                          </m:r>
                        </m:sub>
                      </m:sSub>
                      <m:r>
                        <a:rPr lang="en-US" sz="2200" i="1" dirty="0">
                          <a:latin typeface="Cambria Math" panose="02040503050406030204" pitchFamily="18" charset="0"/>
                        </a:rPr>
                        <m:t>𝑛</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3</m:t>
                          </m:r>
                        </m:sub>
                      </m:sSub>
                      <m:r>
                        <a:rPr lang="en-US" sz="2200" i="1" dirty="0">
                          <a:latin typeface="Cambria Math" panose="02040503050406030204" pitchFamily="18" charset="0"/>
                        </a:rPr>
                        <m:t>𝑛</m:t>
                      </m:r>
                      <m:r>
                        <a:rPr lang="en-US" sz="2200" i="1" baseline="30000" dirty="0">
                          <a:latin typeface="Cambria Math" panose="02040503050406030204" pitchFamily="18" charset="0"/>
                        </a:rPr>
                        <m:t>2</m:t>
                      </m:r>
                      <m:r>
                        <a:rPr lang="en-US" sz="2200" i="1" dirty="0">
                          <a:latin typeface="Cambria Math" panose="02040503050406030204" pitchFamily="18" charset="0"/>
                        </a:rPr>
                        <m:t> </m:t>
                      </m:r>
                    </m:oMath>
                  </m:oMathPara>
                </a14:m>
                <a:endParaRPr lang="en-US" sz="2200" dirty="0"/>
              </a:p>
              <a:p>
                <a:pPr marL="0" lvl="1" algn="ctr"/>
                <a14:m>
                  <m:oMathPara xmlns:m="http://schemas.openxmlformats.org/officeDocument/2006/math">
                    <m:oMathParaPr>
                      <m:jc m:val="centerGroup"/>
                    </m:oMathParaPr>
                    <m:oMath xmlns:m="http://schemas.openxmlformats.org/officeDocument/2006/math">
                      <m:r>
                        <a:rPr lang="en-US" sz="2200" i="1" dirty="0">
                          <a:latin typeface="Cambria Math" panose="02040503050406030204" pitchFamily="18" charset="0"/>
                        </a:rPr>
                        <m:t>𝑇</m:t>
                      </m:r>
                      <m:r>
                        <a:rPr lang="en-US" sz="2200" i="1" dirty="0">
                          <a:latin typeface="Cambria Math" panose="02040503050406030204" pitchFamily="18" charset="0"/>
                        </a:rPr>
                        <m:t>(</m:t>
                      </m:r>
                      <m:r>
                        <a:rPr lang="en-US" sz="2200" i="1" dirty="0">
                          <a:latin typeface="Cambria Math" panose="02040503050406030204" pitchFamily="18" charset="0"/>
                        </a:rPr>
                        <m:t>𝑛</m:t>
                      </m:r>
                      <m:r>
                        <a:rPr lang="en-US" sz="2200" i="1" dirty="0">
                          <a:latin typeface="Cambria Math" panose="02040503050406030204" pitchFamily="18" charset="0"/>
                        </a:rPr>
                        <m:t>) =  </m:t>
                      </m:r>
                      <m:r>
                        <a:rPr lang="en-US" sz="2200" i="1" dirty="0">
                          <a:latin typeface="Cambria Math" panose="02040503050406030204" pitchFamily="18" charset="0"/>
                        </a:rPr>
                        <m:t>𝑛</m:t>
                      </m:r>
                      <m:r>
                        <a:rPr lang="en-US" sz="2200" i="1" baseline="30000" dirty="0">
                          <a:latin typeface="Cambria Math" panose="02040503050406030204" pitchFamily="18" charset="0"/>
                        </a:rPr>
                        <m:t>2</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2</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3</m:t>
                          </m:r>
                        </m:sub>
                      </m:sSub>
                      <m:r>
                        <a:rPr lang="en-US" sz="2200" i="1" dirty="0">
                          <a:latin typeface="Cambria Math" panose="02040503050406030204" pitchFamily="18" charset="0"/>
                        </a:rPr>
                        <m:t>) + </m:t>
                      </m:r>
                      <m:r>
                        <a:rPr lang="en-US" sz="2200" i="1" dirty="0">
                          <a:latin typeface="Cambria Math" panose="02040503050406030204" pitchFamily="18" charset="0"/>
                        </a:rPr>
                        <m:t>𝑛</m:t>
                      </m:r>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1</m:t>
                          </m:r>
                        </m:sub>
                      </m:sSub>
                      <m:r>
                        <a:rPr lang="en-US" sz="2200" i="1" dirty="0">
                          <a:latin typeface="Cambria Math" panose="02040503050406030204" pitchFamily="18" charset="0"/>
                        </a:rPr>
                        <m:t>+</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2</m:t>
                          </m:r>
                        </m:sub>
                      </m:sSub>
                      <m:r>
                        <a:rPr lang="en-US" sz="2200" i="1" dirty="0">
                          <a:latin typeface="Cambria Math" panose="02040503050406030204" pitchFamily="18" charset="0"/>
                        </a:rPr>
                        <m:t>) +</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𝑐</m:t>
                          </m:r>
                        </m:e>
                        <m:sub>
                          <m:r>
                            <a:rPr lang="en-US" sz="2200" i="1" dirty="0">
                              <a:latin typeface="Cambria Math" panose="02040503050406030204" pitchFamily="18" charset="0"/>
                            </a:rPr>
                            <m:t>1</m:t>
                          </m:r>
                        </m:sub>
                      </m:sSub>
                    </m:oMath>
                  </m:oMathPara>
                </a14:m>
                <a:endParaRPr lang="en-US" sz="2200" dirty="0"/>
              </a:p>
              <a:p>
                <a:pPr marL="0" lvl="1" algn="ctr"/>
                <a14:m>
                  <m:oMathPara xmlns:m="http://schemas.openxmlformats.org/officeDocument/2006/math">
                    <m:oMathParaPr>
                      <m:jc m:val="centerGroup"/>
                    </m:oMathParaPr>
                    <m:oMath xmlns:m="http://schemas.openxmlformats.org/officeDocument/2006/math">
                      <m:r>
                        <a:rPr lang="en-US" sz="2200" i="1" dirty="0">
                          <a:latin typeface="Cambria Math" panose="02040503050406030204" pitchFamily="18" charset="0"/>
                        </a:rPr>
                        <m:t>𝑇</m:t>
                      </m:r>
                      <m:r>
                        <a:rPr lang="en-US" sz="2200" i="1" dirty="0">
                          <a:latin typeface="Cambria Math" panose="02040503050406030204" pitchFamily="18" charset="0"/>
                        </a:rPr>
                        <m:t>(</m:t>
                      </m:r>
                      <m:r>
                        <a:rPr lang="en-US" sz="2200" i="1" dirty="0">
                          <a:latin typeface="Cambria Math" panose="02040503050406030204" pitchFamily="18" charset="0"/>
                        </a:rPr>
                        <m:t>𝑛</m:t>
                      </m:r>
                      <m:r>
                        <a:rPr lang="en-US" sz="2200" i="1" dirty="0">
                          <a:latin typeface="Cambria Math" panose="02040503050406030204" pitchFamily="18" charset="0"/>
                        </a:rPr>
                        <m:t>) = </m:t>
                      </m:r>
                      <m:r>
                        <a:rPr lang="en-US" sz="2200" i="1" dirty="0">
                          <a:latin typeface="Cambria Math" panose="02040503050406030204" pitchFamily="18" charset="0"/>
                        </a:rPr>
                        <m:t>𝑎𝑛</m:t>
                      </m:r>
                      <m:r>
                        <a:rPr lang="en-US" sz="2200" i="1" baseline="30000" dirty="0">
                          <a:latin typeface="Cambria Math" panose="02040503050406030204" pitchFamily="18" charset="0"/>
                        </a:rPr>
                        <m:t>2</m:t>
                      </m:r>
                      <m:r>
                        <a:rPr lang="en-US" sz="2200" i="1" dirty="0">
                          <a:latin typeface="Cambria Math" panose="02040503050406030204" pitchFamily="18" charset="0"/>
                        </a:rPr>
                        <m:t> + </m:t>
                      </m:r>
                      <m:r>
                        <a:rPr lang="en-US" sz="2200" i="1" dirty="0" err="1">
                          <a:latin typeface="Cambria Math" panose="02040503050406030204" pitchFamily="18" charset="0"/>
                        </a:rPr>
                        <m:t>𝑏𝑛</m:t>
                      </m:r>
                      <m:r>
                        <a:rPr lang="en-US" sz="2200" i="1" dirty="0">
                          <a:latin typeface="Cambria Math" panose="02040503050406030204" pitchFamily="18" charset="0"/>
                        </a:rPr>
                        <m:t> + </m:t>
                      </m:r>
                      <m:r>
                        <a:rPr lang="en-US" sz="2200" i="1" dirty="0">
                          <a:latin typeface="Cambria Math" panose="02040503050406030204" pitchFamily="18" charset="0"/>
                        </a:rPr>
                        <m:t>𝑐</m:t>
                      </m:r>
                    </m:oMath>
                  </m:oMathPara>
                </a14:m>
                <a:endParaRPr lang="en-US" sz="2200" dirty="0"/>
              </a:p>
              <a:p>
                <a:pPr marL="0" lvl="1" algn="ct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𝑻</m:t>
                      </m:r>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𝒏</m:t>
                      </m:r>
                      <m:r>
                        <a:rPr lang="en-US" sz="2400" b="1" i="1" dirty="0">
                          <a:solidFill>
                            <a:srgbClr val="A71160"/>
                          </a:solidFill>
                          <a:latin typeface="Cambria Math" panose="02040503050406030204" pitchFamily="18" charset="0"/>
                        </a:rPr>
                        <m:t>)=</m:t>
                      </m:r>
                      <m:r>
                        <a:rPr lang="en-US" sz="2400" b="1" i="1" dirty="0">
                          <a:solidFill>
                            <a:srgbClr val="A71160"/>
                          </a:solidFill>
                          <a:latin typeface="Cambria Math" panose="02040503050406030204" pitchFamily="18" charset="0"/>
                        </a:rPr>
                        <m:t>𝑶</m:t>
                      </m:r>
                      <m:d>
                        <m:dPr>
                          <m:ctrlPr>
                            <a:rPr lang="en-US" sz="2400" b="1" i="1" dirty="0">
                              <a:solidFill>
                                <a:srgbClr val="A71160"/>
                              </a:solidFill>
                              <a:latin typeface="Cambria Math" panose="02040503050406030204" pitchFamily="18" charset="0"/>
                            </a:rPr>
                          </m:ctrlPr>
                        </m:dPr>
                        <m:e>
                          <m:sSup>
                            <m:sSupPr>
                              <m:ctrlPr>
                                <a:rPr lang="en-US" sz="2400" b="1" i="1" dirty="0">
                                  <a:solidFill>
                                    <a:srgbClr val="A71160"/>
                                  </a:solidFill>
                                  <a:latin typeface="Cambria Math" panose="02040503050406030204" pitchFamily="18" charset="0"/>
                                </a:rPr>
                              </m:ctrlPr>
                            </m:sSupPr>
                            <m:e>
                              <m:r>
                                <a:rPr lang="en-US" sz="2400" b="1" i="1" dirty="0">
                                  <a:solidFill>
                                    <a:srgbClr val="A71160"/>
                                  </a:solidFill>
                                  <a:latin typeface="Cambria Math" panose="02040503050406030204" pitchFamily="18" charset="0"/>
                                </a:rPr>
                                <m:t>𝒏</m:t>
                              </m:r>
                            </m:e>
                            <m:sup>
                              <m:r>
                                <a:rPr lang="en-US" sz="2400" b="1" i="1" dirty="0">
                                  <a:solidFill>
                                    <a:srgbClr val="A71160"/>
                                  </a:solidFill>
                                  <a:latin typeface="Cambria Math" panose="02040503050406030204" pitchFamily="18" charset="0"/>
                                </a:rPr>
                                <m:t>𝟐</m:t>
                              </m:r>
                            </m:sup>
                          </m:sSup>
                        </m:e>
                      </m:d>
                    </m:oMath>
                  </m:oMathPara>
                </a14:m>
                <a:endParaRPr lang="en-US" sz="2400" dirty="0"/>
              </a:p>
              <a:p>
                <a:pPr marL="0" lvl="1" algn="ctr"/>
                <a:endParaRPr lang="en-US" sz="2200" dirty="0"/>
              </a:p>
              <a:p>
                <a:pPr marL="342900" lvl="1" indent="-342900" algn="just">
                  <a:buFont typeface="Wingdings" panose="05000000000000000000" pitchFamily="2" charset="2"/>
                  <a:buChar char="§"/>
                </a:pPr>
                <a:endParaRPr lang="en-US" dirty="0"/>
              </a:p>
              <a:p>
                <a:pPr marL="342900" lvl="1" indent="-342900" algn="just">
                  <a:buFont typeface="Wingdings" panose="05000000000000000000" pitchFamily="2" charset="2"/>
                  <a:buChar char="§"/>
                </a:pPr>
                <a:endParaRPr lang="en-US" dirty="0"/>
              </a:p>
              <a:p>
                <a:pPr marL="342900" indent="-342900" algn="just">
                  <a:buFont typeface="Wingdings" panose="05000000000000000000" pitchFamily="2" charset="2"/>
                  <a:buChar char="§"/>
                </a:pPr>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711112" y="1414130"/>
                <a:ext cx="5029200" cy="4971939"/>
              </a:xfrm>
              <a:prstGeom prst="rect">
                <a:avLst/>
              </a:prstGeom>
              <a:blipFill>
                <a:blip r:embed="rId8"/>
                <a:stretch>
                  <a:fillRect l="-1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ular Callout 26"/>
              <p:cNvSpPr/>
              <p:nvPr/>
            </p:nvSpPr>
            <p:spPr>
              <a:xfrm>
                <a:off x="9747628" y="1328132"/>
                <a:ext cx="1645920" cy="381000"/>
              </a:xfrm>
              <a:prstGeom prst="wedgeRoundRectCallout">
                <a:avLst>
                  <a:gd name="adj1" fmla="val -62856"/>
                  <a:gd name="adj2" fmla="val 38342"/>
                  <a:gd name="adj3" fmla="val 16667"/>
                </a:avLst>
              </a:prstGeom>
              <a:solidFill>
                <a:schemeClr val="accent1">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200" b="1" i="1" dirty="0" smtClean="0">
                              <a:solidFill>
                                <a:srgbClr val="A71160"/>
                              </a:solidFill>
                              <a:latin typeface="Cambria Math" panose="02040503050406030204" pitchFamily="18" charset="0"/>
                            </a:rPr>
                          </m:ctrlPr>
                        </m:sSubPr>
                        <m:e>
                          <m:r>
                            <a:rPr lang="en-US" sz="2200" b="1" i="1" dirty="0">
                              <a:solidFill>
                                <a:srgbClr val="A71160"/>
                              </a:solidFill>
                              <a:latin typeface="Cambria Math" panose="02040503050406030204" pitchFamily="18" charset="0"/>
                            </a:rPr>
                            <m:t>𝒄</m:t>
                          </m:r>
                        </m:e>
                        <m:sub>
                          <m:r>
                            <a:rPr lang="en-US" sz="2200" b="1" i="1" dirty="0">
                              <a:solidFill>
                                <a:srgbClr val="A71160"/>
                              </a:solidFill>
                              <a:latin typeface="Cambria Math" panose="02040503050406030204" pitchFamily="18" charset="0"/>
                            </a:rPr>
                            <m:t>𝟏</m:t>
                          </m:r>
                        </m:sub>
                      </m:sSub>
                      <m:r>
                        <a:rPr lang="en-US" sz="2200" b="1" i="1" dirty="0">
                          <a:solidFill>
                            <a:srgbClr val="A71160"/>
                          </a:solidFill>
                          <a:latin typeface="Cambria Math" panose="02040503050406030204" pitchFamily="18" charset="0"/>
                        </a:rPr>
                        <m:t> </m:t>
                      </m:r>
                      <m:d>
                        <m:dPr>
                          <m:ctrlPr>
                            <a:rPr lang="en-US" sz="2200" b="1" i="1" dirty="0">
                              <a:solidFill>
                                <a:srgbClr val="A71160"/>
                              </a:solidFill>
                              <a:latin typeface="Cambria Math" panose="02040503050406030204" pitchFamily="18" charset="0"/>
                            </a:rPr>
                          </m:ctrlPr>
                        </m:dPr>
                        <m:e>
                          <m:r>
                            <a:rPr lang="en-US" sz="2200" b="1" i="1" dirty="0">
                              <a:solidFill>
                                <a:srgbClr val="A71160"/>
                              </a:solidFill>
                              <a:latin typeface="Cambria Math" panose="02040503050406030204" pitchFamily="18" charset="0"/>
                            </a:rPr>
                            <m:t>𝒏</m:t>
                          </m:r>
                          <m:r>
                            <a:rPr lang="en-US" sz="2200" b="1" i="1" dirty="0">
                              <a:solidFill>
                                <a:srgbClr val="A71160"/>
                              </a:solidFill>
                              <a:latin typeface="Cambria Math" panose="02040503050406030204" pitchFamily="18" charset="0"/>
                            </a:rPr>
                            <m:t>+</m:t>
                          </m:r>
                          <m:r>
                            <a:rPr lang="en-US" sz="2200" b="1" i="1" dirty="0">
                              <a:solidFill>
                                <a:srgbClr val="A71160"/>
                              </a:solidFill>
                              <a:latin typeface="Cambria Math" panose="02040503050406030204" pitchFamily="18" charset="0"/>
                            </a:rPr>
                            <m:t>𝟏</m:t>
                          </m:r>
                        </m:e>
                      </m:d>
                    </m:oMath>
                  </m:oMathPara>
                </a14:m>
                <a:endParaRPr lang="en-US" sz="2200" b="1" dirty="0">
                  <a:solidFill>
                    <a:srgbClr val="A71160"/>
                  </a:solidFill>
                </a:endParaRPr>
              </a:p>
            </p:txBody>
          </p:sp>
        </mc:Choice>
        <mc:Fallback xmlns="">
          <p:sp>
            <p:nvSpPr>
              <p:cNvPr id="27" name="Rounded Rectangular Callout 26"/>
              <p:cNvSpPr>
                <a:spLocks noRot="1" noChangeAspect="1" noMove="1" noResize="1" noEditPoints="1" noAdjustHandles="1" noChangeArrowheads="1" noChangeShapeType="1" noTextEdit="1"/>
              </p:cNvSpPr>
              <p:nvPr/>
            </p:nvSpPr>
            <p:spPr>
              <a:xfrm>
                <a:off x="9747628" y="1328132"/>
                <a:ext cx="1645920" cy="381000"/>
              </a:xfrm>
              <a:prstGeom prst="wedgeRoundRectCallout">
                <a:avLst>
                  <a:gd name="adj1" fmla="val -62856"/>
                  <a:gd name="adj2" fmla="val 38342"/>
                  <a:gd name="adj3" fmla="val 16667"/>
                </a:avLst>
              </a:prstGeom>
              <a:blipFill>
                <a:blip r:embed="rId9"/>
                <a:stretch>
                  <a:fillRect b="-9375"/>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ular Callout 27"/>
              <p:cNvSpPr/>
              <p:nvPr/>
            </p:nvSpPr>
            <p:spPr>
              <a:xfrm>
                <a:off x="10386940" y="1819317"/>
                <a:ext cx="1778166" cy="381000"/>
              </a:xfrm>
              <a:prstGeom prst="wedgeRoundRectCallout">
                <a:avLst>
                  <a:gd name="adj1" fmla="val -58278"/>
                  <a:gd name="adj2" fmla="val -1661"/>
                  <a:gd name="adj3" fmla="val 16667"/>
                </a:avLst>
              </a:prstGeom>
              <a:solidFill>
                <a:schemeClr val="accent1">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200" b="1" i="1" dirty="0" smtClean="0">
                              <a:solidFill>
                                <a:srgbClr val="A71160"/>
                              </a:solidFill>
                              <a:latin typeface="Cambria Math" panose="02040503050406030204" pitchFamily="18" charset="0"/>
                            </a:rPr>
                          </m:ctrlPr>
                        </m:sSubPr>
                        <m:e>
                          <m:r>
                            <a:rPr lang="en-US" sz="2200" b="1" i="1" dirty="0">
                              <a:solidFill>
                                <a:srgbClr val="A71160"/>
                              </a:solidFill>
                              <a:latin typeface="Cambria Math" panose="02040503050406030204" pitchFamily="18" charset="0"/>
                            </a:rPr>
                            <m:t>𝒄</m:t>
                          </m:r>
                        </m:e>
                        <m:sub>
                          <m:r>
                            <a:rPr lang="en-US" sz="2200" b="1" i="1" dirty="0">
                              <a:solidFill>
                                <a:srgbClr val="A71160"/>
                              </a:solidFill>
                              <a:latin typeface="Cambria Math" panose="02040503050406030204" pitchFamily="18" charset="0"/>
                            </a:rPr>
                            <m:t>𝟐</m:t>
                          </m:r>
                        </m:sub>
                      </m:sSub>
                      <m:r>
                        <a:rPr lang="en-US" sz="2200" b="1" i="1" dirty="0">
                          <a:solidFill>
                            <a:srgbClr val="A71160"/>
                          </a:solidFill>
                          <a:latin typeface="Cambria Math" panose="02040503050406030204" pitchFamily="18" charset="0"/>
                        </a:rPr>
                        <m:t> </m:t>
                      </m:r>
                      <m:r>
                        <a:rPr lang="en-US" sz="2200" b="1" i="1" dirty="0">
                          <a:solidFill>
                            <a:srgbClr val="A71160"/>
                          </a:solidFill>
                          <a:latin typeface="Cambria Math" panose="02040503050406030204" pitchFamily="18" charset="0"/>
                        </a:rPr>
                        <m:t>𝒏</m:t>
                      </m:r>
                      <m:r>
                        <a:rPr lang="en-US" sz="2200" b="1" i="1" dirty="0">
                          <a:solidFill>
                            <a:srgbClr val="A71160"/>
                          </a:solidFill>
                          <a:latin typeface="Cambria Math" panose="02040503050406030204" pitchFamily="18" charset="0"/>
                        </a:rPr>
                        <m:t> </m:t>
                      </m:r>
                      <m:d>
                        <m:dPr>
                          <m:ctrlPr>
                            <a:rPr lang="en-US" sz="2200" b="1" i="1" dirty="0">
                              <a:solidFill>
                                <a:srgbClr val="A71160"/>
                              </a:solidFill>
                              <a:latin typeface="Cambria Math" panose="02040503050406030204" pitchFamily="18" charset="0"/>
                            </a:rPr>
                          </m:ctrlPr>
                        </m:dPr>
                        <m:e>
                          <m:r>
                            <a:rPr lang="en-US" sz="2200" b="1" i="1" dirty="0">
                              <a:solidFill>
                                <a:srgbClr val="A71160"/>
                              </a:solidFill>
                              <a:latin typeface="Cambria Math" panose="02040503050406030204" pitchFamily="18" charset="0"/>
                            </a:rPr>
                            <m:t>𝒏</m:t>
                          </m:r>
                          <m:r>
                            <a:rPr lang="en-US" sz="2200" b="1" i="1" dirty="0">
                              <a:solidFill>
                                <a:srgbClr val="A71160"/>
                              </a:solidFill>
                              <a:latin typeface="Cambria Math" panose="02040503050406030204" pitchFamily="18" charset="0"/>
                            </a:rPr>
                            <m:t>+</m:t>
                          </m:r>
                          <m:r>
                            <a:rPr lang="en-US" sz="2200" b="1" i="1" dirty="0">
                              <a:solidFill>
                                <a:srgbClr val="A71160"/>
                              </a:solidFill>
                              <a:latin typeface="Cambria Math" panose="02040503050406030204" pitchFamily="18" charset="0"/>
                            </a:rPr>
                            <m:t>𝟏</m:t>
                          </m:r>
                        </m:e>
                      </m:d>
                      <m:r>
                        <m:rPr>
                          <m:nor/>
                        </m:rPr>
                        <a:rPr lang="en-US" sz="2200" b="1" dirty="0">
                          <a:solidFill>
                            <a:srgbClr val="A71160"/>
                          </a:solidFill>
                        </a:rPr>
                        <m:t> </m:t>
                      </m:r>
                    </m:oMath>
                  </m:oMathPara>
                </a14:m>
                <a:endParaRPr lang="en-US" sz="2200" b="1" dirty="0">
                  <a:solidFill>
                    <a:srgbClr val="A71160"/>
                  </a:solidFill>
                </a:endParaRPr>
              </a:p>
            </p:txBody>
          </p:sp>
        </mc:Choice>
        <mc:Fallback xmlns="">
          <p:sp>
            <p:nvSpPr>
              <p:cNvPr id="28" name="Rounded Rectangular Callout 27"/>
              <p:cNvSpPr>
                <a:spLocks noRot="1" noChangeAspect="1" noMove="1" noResize="1" noEditPoints="1" noAdjustHandles="1" noChangeArrowheads="1" noChangeShapeType="1" noTextEdit="1"/>
              </p:cNvSpPr>
              <p:nvPr/>
            </p:nvSpPr>
            <p:spPr>
              <a:xfrm>
                <a:off x="10386940" y="1819317"/>
                <a:ext cx="1778166" cy="381000"/>
              </a:xfrm>
              <a:prstGeom prst="wedgeRoundRectCallout">
                <a:avLst>
                  <a:gd name="adj1" fmla="val -58278"/>
                  <a:gd name="adj2" fmla="val -1661"/>
                  <a:gd name="adj3" fmla="val 16667"/>
                </a:avLst>
              </a:prstGeom>
              <a:blipFill>
                <a:blip r:embed="rId10"/>
                <a:stretch>
                  <a:fillRect b="-7692"/>
                </a:stretch>
              </a:blipFill>
              <a:ln w="127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ounded Rectangular Callout 28"/>
              <p:cNvSpPr/>
              <p:nvPr/>
            </p:nvSpPr>
            <p:spPr>
              <a:xfrm>
                <a:off x="10179856" y="2318952"/>
                <a:ext cx="1485900" cy="381000"/>
              </a:xfrm>
              <a:prstGeom prst="wedgeRoundRectCallout">
                <a:avLst>
                  <a:gd name="adj1" fmla="val -69443"/>
                  <a:gd name="adj2" fmla="val -23523"/>
                  <a:gd name="adj3" fmla="val 16667"/>
                </a:avLst>
              </a:prstGeom>
              <a:solidFill>
                <a:schemeClr val="accent1">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200" b="1" i="1" dirty="0" smtClean="0">
                              <a:solidFill>
                                <a:srgbClr val="A71160"/>
                              </a:solidFill>
                              <a:latin typeface="Cambria Math" panose="02040503050406030204" pitchFamily="18" charset="0"/>
                            </a:rPr>
                          </m:ctrlPr>
                        </m:sSubPr>
                        <m:e>
                          <m:r>
                            <a:rPr lang="en-US" sz="2200" b="1" i="1" dirty="0">
                              <a:solidFill>
                                <a:srgbClr val="A71160"/>
                              </a:solidFill>
                              <a:latin typeface="Cambria Math" panose="02040503050406030204" pitchFamily="18" charset="0"/>
                            </a:rPr>
                            <m:t>𝒄</m:t>
                          </m:r>
                        </m:e>
                        <m:sub>
                          <m:r>
                            <a:rPr lang="en-US" sz="2200" b="1" i="1" dirty="0" smtClean="0">
                              <a:solidFill>
                                <a:srgbClr val="A71160"/>
                              </a:solidFill>
                              <a:latin typeface="Cambria Math" panose="02040503050406030204" pitchFamily="18" charset="0"/>
                            </a:rPr>
                            <m:t>𝟑</m:t>
                          </m:r>
                        </m:sub>
                      </m:sSub>
                      <m:r>
                        <a:rPr lang="en-US" sz="2200" b="1" i="1" dirty="0" smtClean="0">
                          <a:solidFill>
                            <a:srgbClr val="A71160"/>
                          </a:solidFill>
                          <a:latin typeface="Cambria Math" panose="02040503050406030204" pitchFamily="18" charset="0"/>
                        </a:rPr>
                        <m:t>∗</m:t>
                      </m:r>
                      <m:r>
                        <a:rPr lang="en-US" sz="2200" b="1" i="1" dirty="0" smtClean="0">
                          <a:solidFill>
                            <a:srgbClr val="A71160"/>
                          </a:solidFill>
                          <a:latin typeface="Cambria Math" panose="02040503050406030204" pitchFamily="18" charset="0"/>
                        </a:rPr>
                        <m:t>𝒏</m:t>
                      </m:r>
                      <m:r>
                        <a:rPr lang="en-US" sz="2200" b="1" i="1" dirty="0" smtClean="0">
                          <a:solidFill>
                            <a:srgbClr val="A71160"/>
                          </a:solidFill>
                          <a:latin typeface="Cambria Math" panose="02040503050406030204" pitchFamily="18" charset="0"/>
                        </a:rPr>
                        <m:t>∗</m:t>
                      </m:r>
                      <m:r>
                        <a:rPr lang="en-US" sz="2200" b="1" i="1" dirty="0" smtClean="0">
                          <a:solidFill>
                            <a:srgbClr val="A71160"/>
                          </a:solidFill>
                          <a:latin typeface="Cambria Math" panose="02040503050406030204" pitchFamily="18" charset="0"/>
                        </a:rPr>
                        <m:t>𝒏</m:t>
                      </m:r>
                    </m:oMath>
                  </m:oMathPara>
                </a14:m>
                <a:endParaRPr lang="en-US" sz="2200" b="1" dirty="0">
                  <a:solidFill>
                    <a:srgbClr val="A71160"/>
                  </a:solidFill>
                </a:endParaRPr>
              </a:p>
            </p:txBody>
          </p:sp>
        </mc:Choice>
        <mc:Fallback xmlns="">
          <p:sp>
            <p:nvSpPr>
              <p:cNvPr id="29" name="Rounded Rectangular Callout 28"/>
              <p:cNvSpPr>
                <a:spLocks noRot="1" noChangeAspect="1" noMove="1" noResize="1" noEditPoints="1" noAdjustHandles="1" noChangeArrowheads="1" noChangeShapeType="1" noTextEdit="1"/>
              </p:cNvSpPr>
              <p:nvPr/>
            </p:nvSpPr>
            <p:spPr>
              <a:xfrm>
                <a:off x="10179856" y="2318952"/>
                <a:ext cx="1485900" cy="381000"/>
              </a:xfrm>
              <a:prstGeom prst="wedgeRoundRectCallout">
                <a:avLst>
                  <a:gd name="adj1" fmla="val -69443"/>
                  <a:gd name="adj2" fmla="val -23523"/>
                  <a:gd name="adj3" fmla="val 16667"/>
                </a:avLst>
              </a:prstGeom>
              <a:blipFill>
                <a:blip r:embed="rId11"/>
                <a:stretch>
                  <a:fillRect b="-7692"/>
                </a:stretch>
              </a:blipFill>
              <a:ln w="12700"/>
            </p:spPr>
            <p:txBody>
              <a:bodyPr/>
              <a:lstStyle/>
              <a:p>
                <a:r>
                  <a:rPr lang="en-US">
                    <a:noFill/>
                  </a:rPr>
                  <a:t> </a:t>
                </a:r>
              </a:p>
            </p:txBody>
          </p:sp>
        </mc:Fallback>
      </mc:AlternateContent>
      <p:cxnSp>
        <p:nvCxnSpPr>
          <p:cNvPr id="6" name="Straight Connector 5"/>
          <p:cNvCxnSpPr/>
          <p:nvPr/>
        </p:nvCxnSpPr>
        <p:spPr>
          <a:xfrm>
            <a:off x="1737360" y="1267097"/>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ounded Rectangular Callout 32"/>
              <p:cNvSpPr/>
              <p:nvPr/>
            </p:nvSpPr>
            <p:spPr>
              <a:xfrm>
                <a:off x="3918855" y="1358537"/>
                <a:ext cx="457200" cy="365760"/>
              </a:xfrm>
              <a:prstGeom prst="wedgeRoundRectCallout">
                <a:avLst>
                  <a:gd name="adj1" fmla="val -81349"/>
                  <a:gd name="adj2" fmla="val 118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dirty="0" smtClean="0">
                          <a:solidFill>
                            <a:srgbClr val="A71160"/>
                          </a:solidFill>
                          <a:latin typeface="Cambria Math" panose="02040503050406030204" pitchFamily="18" charset="0"/>
                        </a:rPr>
                        <m:t>𝐜</m:t>
                      </m:r>
                    </m:oMath>
                  </m:oMathPara>
                </a14:m>
                <a:endParaRPr lang="en-US" sz="2400" b="1" dirty="0">
                  <a:solidFill>
                    <a:srgbClr val="A71160"/>
                  </a:solidFill>
                </a:endParaRPr>
              </a:p>
            </p:txBody>
          </p:sp>
        </mc:Choice>
        <mc:Fallback xmlns="">
          <p:sp>
            <p:nvSpPr>
              <p:cNvPr id="33" name="Rounded Rectangular Callout 32"/>
              <p:cNvSpPr>
                <a:spLocks noRot="1" noChangeAspect="1" noMove="1" noResize="1" noEditPoints="1" noAdjustHandles="1" noChangeArrowheads="1" noChangeShapeType="1" noTextEdit="1"/>
              </p:cNvSpPr>
              <p:nvPr/>
            </p:nvSpPr>
            <p:spPr>
              <a:xfrm>
                <a:off x="3918855" y="1358537"/>
                <a:ext cx="457200" cy="365760"/>
              </a:xfrm>
              <a:prstGeom prst="wedgeRoundRectCallout">
                <a:avLst>
                  <a:gd name="adj1" fmla="val -81349"/>
                  <a:gd name="adj2" fmla="val 11887"/>
                  <a:gd name="adj3" fmla="val 16667"/>
                </a:avLst>
              </a:prstGeom>
              <a:blipFill>
                <a:blip r:embed="rId12"/>
                <a:stretch>
                  <a:fillRect/>
                </a:stretch>
              </a:blipFill>
            </p:spPr>
            <p:txBody>
              <a:bodyPr/>
              <a:lstStyle/>
              <a:p>
                <a:r>
                  <a:rPr lang="en-US">
                    <a:noFill/>
                  </a:rPr>
                  <a:t> </a:t>
                </a:r>
              </a:p>
            </p:txBody>
          </p:sp>
        </mc:Fallback>
      </mc:AlternateContent>
      <p:sp>
        <p:nvSpPr>
          <p:cNvPr id="34" name="TextBox 33"/>
          <p:cNvSpPr txBox="1"/>
          <p:nvPr/>
        </p:nvSpPr>
        <p:spPr>
          <a:xfrm>
            <a:off x="374468" y="3359336"/>
            <a:ext cx="1363981" cy="400110"/>
          </a:xfrm>
          <a:prstGeom prst="rect">
            <a:avLst/>
          </a:prstGeom>
          <a:noFill/>
          <a:ln w="28575">
            <a:solidFill>
              <a:schemeClr val="tx1"/>
            </a:solidFill>
          </a:ln>
        </p:spPr>
        <p:txBody>
          <a:bodyPr wrap="square" rtlCol="0">
            <a:spAutoFit/>
          </a:bodyPr>
          <a:lstStyle/>
          <a:p>
            <a:r>
              <a:rPr lang="en-IN" sz="2000" b="1" dirty="0"/>
              <a:t>Example 2:</a:t>
            </a:r>
            <a:endParaRPr lang="en-US" sz="2000" b="1" dirty="0"/>
          </a:p>
        </p:txBody>
      </p:sp>
      <p:cxnSp>
        <p:nvCxnSpPr>
          <p:cNvPr id="35" name="Straight Connector 34"/>
          <p:cNvCxnSpPr/>
          <p:nvPr/>
        </p:nvCxnSpPr>
        <p:spPr>
          <a:xfrm>
            <a:off x="1680752" y="3757753"/>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666427" y="868680"/>
            <a:ext cx="1363981" cy="400110"/>
          </a:xfrm>
          <a:prstGeom prst="rect">
            <a:avLst/>
          </a:prstGeom>
          <a:noFill/>
          <a:ln w="28575">
            <a:solidFill>
              <a:schemeClr val="tx1"/>
            </a:solidFill>
          </a:ln>
        </p:spPr>
        <p:txBody>
          <a:bodyPr wrap="square" rtlCol="0">
            <a:spAutoFit/>
          </a:bodyPr>
          <a:lstStyle/>
          <a:p>
            <a:r>
              <a:rPr lang="en-IN" sz="2000" b="1" dirty="0"/>
              <a:t>Example 3:</a:t>
            </a:r>
            <a:endParaRPr lang="en-US" sz="2000" b="1" dirty="0"/>
          </a:p>
        </p:txBody>
      </p:sp>
      <p:cxnSp>
        <p:nvCxnSpPr>
          <p:cNvPr id="37" name="Straight Connector 36"/>
          <p:cNvCxnSpPr/>
          <p:nvPr/>
        </p:nvCxnSpPr>
        <p:spPr>
          <a:xfrm>
            <a:off x="8029319" y="1267097"/>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150212" y="882567"/>
            <a:ext cx="100584" cy="5531399"/>
            <a:chOff x="4406940" y="815332"/>
            <a:chExt cx="100584" cy="5531399"/>
          </a:xfrm>
        </p:grpSpPr>
        <p:cxnSp>
          <p:nvCxnSpPr>
            <p:cNvPr id="39" name="Straight Connector 38"/>
            <p:cNvCxnSpPr/>
            <p:nvPr/>
          </p:nvCxnSpPr>
          <p:spPr>
            <a:xfrm flipH="1">
              <a:off x="4457031" y="860331"/>
              <a:ext cx="0" cy="5486400"/>
            </a:xfrm>
            <a:prstGeom prst="line">
              <a:avLst/>
            </a:prstGeom>
            <a:solidFill>
              <a:srgbClr val="F19D19"/>
            </a:solidFill>
            <a:ln w="28575">
              <a:solidFill>
                <a:srgbClr val="F19D19"/>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4406940" y="815332"/>
              <a:ext cx="100584" cy="91440"/>
            </a:xfrm>
            <a:prstGeom prst="ellipse">
              <a:avLst/>
            </a:prstGeom>
            <a:solidFill>
              <a:srgbClr val="F19D19"/>
            </a:solidFill>
            <a:ln>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Oval 40"/>
          <p:cNvSpPr/>
          <p:nvPr/>
        </p:nvSpPr>
        <p:spPr>
          <a:xfrm>
            <a:off x="8848164" y="4254917"/>
            <a:ext cx="457200" cy="45720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Tree>
    <p:extLst>
      <p:ext uri="{BB962C8B-B14F-4D97-AF65-F5344CB8AC3E}">
        <p14:creationId xmlns:p14="http://schemas.microsoft.com/office/powerpoint/2010/main" val="153457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righ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fade">
                                      <p:cBhvr>
                                        <p:cTn id="49" dur="500"/>
                                        <p:tgtEl>
                                          <p:spTgt spid="17">
                                            <p:txEl>
                                              <p:pRg st="0" end="0"/>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Effect transition="in" filter="fade">
                                      <p:cBhvr>
                                        <p:cTn id="53" dur="500"/>
                                        <p:tgtEl>
                                          <p:spTgt spid="17">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right)">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7">
                                            <p:txEl>
                                              <p:pRg st="3" end="3"/>
                                            </p:txEl>
                                          </p:spTgt>
                                        </p:tgtEl>
                                        <p:attrNameLst>
                                          <p:attrName>style.visibility</p:attrName>
                                        </p:attrNameLst>
                                      </p:cBhvr>
                                      <p:to>
                                        <p:strVal val="visible"/>
                                      </p:to>
                                    </p:set>
                                    <p:animEffect transition="in" filter="fade">
                                      <p:cBhvr>
                                        <p:cTn id="78" dur="500"/>
                                        <p:tgtEl>
                                          <p:spTgt spid="17">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xEl>
                                              <p:pRg st="4" end="4"/>
                                            </p:txEl>
                                          </p:spTgt>
                                        </p:tgtEl>
                                        <p:attrNameLst>
                                          <p:attrName>style.visibility</p:attrName>
                                        </p:attrNameLst>
                                      </p:cBhvr>
                                      <p:to>
                                        <p:strVal val="visible"/>
                                      </p:to>
                                    </p:set>
                                    <p:animEffect transition="in" filter="fade">
                                      <p:cBhvr>
                                        <p:cTn id="83" dur="500"/>
                                        <p:tgtEl>
                                          <p:spTgt spid="17">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7">
                                            <p:txEl>
                                              <p:pRg st="5" end="5"/>
                                            </p:txEl>
                                          </p:spTgt>
                                        </p:tgtEl>
                                        <p:attrNameLst>
                                          <p:attrName>style.visibility</p:attrName>
                                        </p:attrNameLst>
                                      </p:cBhvr>
                                      <p:to>
                                        <p:strVal val="visible"/>
                                      </p:to>
                                    </p:set>
                                    <p:animEffect transition="in" filter="fade">
                                      <p:cBhvr>
                                        <p:cTn id="88" dur="500"/>
                                        <p:tgtEl>
                                          <p:spTgt spid="17">
                                            <p:txEl>
                                              <p:pRg st="5" end="5"/>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up)">
                                      <p:cBhvr>
                                        <p:cTn id="93" dur="500"/>
                                        <p:tgtEl>
                                          <p:spTgt spid="38"/>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500"/>
                                        <p:tgtEl>
                                          <p:spTgt spid="2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0">
                                            <p:txEl>
                                              <p:pRg st="0" end="0"/>
                                            </p:txEl>
                                          </p:spTgt>
                                        </p:tgtEl>
                                        <p:attrNameLst>
                                          <p:attrName>style.visibility</p:attrName>
                                        </p:attrNameLst>
                                      </p:cBhvr>
                                      <p:to>
                                        <p:strVal val="visible"/>
                                      </p:to>
                                    </p:set>
                                    <p:animEffect transition="in" filter="fade">
                                      <p:cBhvr>
                                        <p:cTn id="111" dur="500"/>
                                        <p:tgtEl>
                                          <p:spTgt spid="20">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0">
                                            <p:txEl>
                                              <p:pRg st="1" end="1"/>
                                            </p:txEl>
                                          </p:spTgt>
                                        </p:tgtEl>
                                        <p:attrNameLst>
                                          <p:attrName>style.visibility</p:attrName>
                                        </p:attrNameLst>
                                      </p:cBhvr>
                                      <p:to>
                                        <p:strVal val="visible"/>
                                      </p:to>
                                    </p:set>
                                    <p:animEffect transition="in" filter="fade">
                                      <p:cBhvr>
                                        <p:cTn id="116" dur="500"/>
                                        <p:tgtEl>
                                          <p:spTgt spid="20">
                                            <p:txEl>
                                              <p:pRg st="1" end="1"/>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0">
                                            <p:txEl>
                                              <p:pRg st="2" end="2"/>
                                            </p:txEl>
                                          </p:spTgt>
                                        </p:tgtEl>
                                        <p:attrNameLst>
                                          <p:attrName>style.visibility</p:attrName>
                                        </p:attrNameLst>
                                      </p:cBhvr>
                                      <p:to>
                                        <p:strVal val="visible"/>
                                      </p:to>
                                    </p:set>
                                    <p:animEffect transition="in" filter="fade">
                                      <p:cBhvr>
                                        <p:cTn id="121" dur="500"/>
                                        <p:tgtEl>
                                          <p:spTgt spid="20">
                                            <p:txEl>
                                              <p:pRg st="2" end="2"/>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right)">
                                      <p:cBhvr>
                                        <p:cTn id="126" dur="1000"/>
                                        <p:tgtEl>
                                          <p:spTgt spid="27"/>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2"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right)">
                                      <p:cBhvr>
                                        <p:cTn id="131" dur="10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2"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wipe(right)">
                                      <p:cBhvr>
                                        <p:cTn id="136" dur="10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0">
                                            <p:txEl>
                                              <p:pRg st="4" end="4"/>
                                            </p:txEl>
                                          </p:spTgt>
                                        </p:tgtEl>
                                        <p:attrNameLst>
                                          <p:attrName>style.visibility</p:attrName>
                                        </p:attrNameLst>
                                      </p:cBhvr>
                                      <p:to>
                                        <p:strVal val="visible"/>
                                      </p:to>
                                    </p:set>
                                    <p:animEffect transition="in" filter="fade">
                                      <p:cBhvr>
                                        <p:cTn id="141" dur="500"/>
                                        <p:tgtEl>
                                          <p:spTgt spid="20">
                                            <p:txEl>
                                              <p:pRg st="4" end="4"/>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0">
                                            <p:txEl>
                                              <p:pRg st="5" end="5"/>
                                            </p:txEl>
                                          </p:spTgt>
                                        </p:tgtEl>
                                        <p:attrNameLst>
                                          <p:attrName>style.visibility</p:attrName>
                                        </p:attrNameLst>
                                      </p:cBhvr>
                                      <p:to>
                                        <p:strVal val="visible"/>
                                      </p:to>
                                    </p:set>
                                    <p:animEffect transition="in" filter="fade">
                                      <p:cBhvr>
                                        <p:cTn id="146" dur="500"/>
                                        <p:tgtEl>
                                          <p:spTgt spid="20">
                                            <p:txEl>
                                              <p:pRg st="5" end="5"/>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0">
                                            <p:txEl>
                                              <p:pRg st="6" end="6"/>
                                            </p:txEl>
                                          </p:spTgt>
                                        </p:tgtEl>
                                        <p:attrNameLst>
                                          <p:attrName>style.visibility</p:attrName>
                                        </p:attrNameLst>
                                      </p:cBhvr>
                                      <p:to>
                                        <p:strVal val="visible"/>
                                      </p:to>
                                    </p:set>
                                    <p:animEffect transition="in" filter="fade">
                                      <p:cBhvr>
                                        <p:cTn id="151" dur="500"/>
                                        <p:tgtEl>
                                          <p:spTgt spid="20">
                                            <p:txEl>
                                              <p:pRg st="6" end="6"/>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0">
                                            <p:txEl>
                                              <p:pRg st="7" end="7"/>
                                            </p:txEl>
                                          </p:spTgt>
                                        </p:tgtEl>
                                        <p:attrNameLst>
                                          <p:attrName>style.visibility</p:attrName>
                                        </p:attrNameLst>
                                      </p:cBhvr>
                                      <p:to>
                                        <p:strVal val="visible"/>
                                      </p:to>
                                    </p:set>
                                    <p:animEffect transition="in" filter="fade">
                                      <p:cBhvr>
                                        <p:cTn id="156" dur="500"/>
                                        <p:tgtEl>
                                          <p:spTgt spid="20">
                                            <p:txEl>
                                              <p:pRg st="7" end="7"/>
                                            </p:tx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0">
                                            <p:txEl>
                                              <p:pRg st="8" end="8"/>
                                            </p:txEl>
                                          </p:spTgt>
                                        </p:tgtEl>
                                        <p:attrNameLst>
                                          <p:attrName>style.visibility</p:attrName>
                                        </p:attrNameLst>
                                      </p:cBhvr>
                                      <p:to>
                                        <p:strVal val="visible"/>
                                      </p:to>
                                    </p:set>
                                    <p:animEffect transition="in" filter="fade">
                                      <p:cBhvr>
                                        <p:cTn id="161" dur="500"/>
                                        <p:tgtEl>
                                          <p:spTgt spid="20">
                                            <p:txEl>
                                              <p:pRg st="8" end="8"/>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6" presetClass="entr" presetSubtype="16" fill="hold" grpId="0" nodeType="click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circle(in)">
                                      <p:cBhvr>
                                        <p:cTn id="166" dur="2000"/>
                                        <p:tgtEl>
                                          <p:spTgt spid="41"/>
                                        </p:tgtEl>
                                      </p:cBhvr>
                                    </p:animEffect>
                                  </p:childTnLst>
                                </p:cTn>
                              </p:par>
                              <p:par>
                                <p:cTn id="167" presetID="10" presetClass="entr" presetSubtype="0" fill="hold" nodeType="withEffect">
                                  <p:stCondLst>
                                    <p:cond delay="0"/>
                                  </p:stCondLst>
                                  <p:childTnLst>
                                    <p:set>
                                      <p:cBhvr>
                                        <p:cTn id="168" dur="1" fill="hold">
                                          <p:stCondLst>
                                            <p:cond delay="0"/>
                                          </p:stCondLst>
                                        </p:cTn>
                                        <p:tgtEl>
                                          <p:spTgt spid="20">
                                            <p:txEl>
                                              <p:pRg st="9" end="9"/>
                                            </p:txEl>
                                          </p:spTgt>
                                        </p:tgtEl>
                                        <p:attrNameLst>
                                          <p:attrName>style.visibility</p:attrName>
                                        </p:attrNameLst>
                                      </p:cBhvr>
                                      <p:to>
                                        <p:strVal val="visible"/>
                                      </p:to>
                                    </p:set>
                                    <p:animEffect transition="in" filter="fade">
                                      <p:cBhvr>
                                        <p:cTn id="169" dur="500"/>
                                        <p:tgtEl>
                                          <p:spTgt spid="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14" grpId="0" animBg="1"/>
      <p:bldP spid="15" grpId="0"/>
      <p:bldP spid="16" grpId="0"/>
      <p:bldP spid="17" grpId="0"/>
      <p:bldP spid="20" grpId="0" animBg="1"/>
      <p:bldP spid="27" grpId="0" animBg="1"/>
      <p:bldP spid="28" grpId="0" animBg="1"/>
      <p:bldP spid="29" grpId="0" animBg="1"/>
      <p:bldP spid="33" grpId="0" animBg="1"/>
      <p:bldP spid="34" grpId="0" animBg="1"/>
      <p:bldP spid="36" grpId="0" animBg="1"/>
      <p:bldP spid="4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Analyzing Control Statements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74468" y="1265928"/>
                <a:ext cx="4846320" cy="2286000"/>
              </a:xfrm>
              <a:prstGeom prst="rect">
                <a:avLst/>
              </a:prstGeom>
              <a:ln>
                <a:solidFill>
                  <a:schemeClr val="tx1">
                    <a:lumMod val="50000"/>
                    <a:lumOff val="50000"/>
                  </a:schemeClr>
                </a:solidFill>
              </a:ln>
            </p:spPr>
            <p:style>
              <a:lnRef idx="0">
                <a:scrgbClr r="0" g="0" b="0"/>
              </a:lnRef>
              <a:fillRef idx="1001">
                <a:schemeClr val="lt2"/>
              </a:fillRef>
              <a:effectRef idx="0">
                <a:scrgbClr r="0" g="0" b="0"/>
              </a:effectRef>
              <a:fontRef idx="major"/>
            </p:style>
            <p:txBody>
              <a:bodyPr wrap="square" rtlCol="0">
                <a:spAutoFit/>
              </a:bodyPr>
              <a:lstStyle/>
              <a:p>
                <a:pPr/>
                <a14:m>
                  <m:oMathPara xmlns:m="http://schemas.openxmlformats.org/officeDocument/2006/math">
                    <m:oMathParaPr>
                      <m:jc m:val="left"/>
                    </m:oMathParaPr>
                    <m:oMath xmlns:m="http://schemas.openxmlformats.org/officeDocument/2006/math">
                      <m:r>
                        <a:rPr lang="en-US" sz="2200" i="1" dirty="0" smtClean="0">
                          <a:solidFill>
                            <a:srgbClr val="0070C0"/>
                          </a:solidFill>
                          <a:latin typeface="Cambria Math" panose="02040503050406030204" pitchFamily="18" charset="0"/>
                        </a:rPr>
                        <m:t>𝑙</m:t>
                      </m:r>
                      <m:r>
                        <a:rPr lang="en-US" sz="2200" i="1" dirty="0" smtClean="0">
                          <a:solidFill>
                            <a:srgbClr val="0070C0"/>
                          </a:solidFill>
                          <a:latin typeface="Cambria Math" panose="02040503050406030204" pitchFamily="18" charset="0"/>
                        </a:rPr>
                        <m:t> = 0 </m:t>
                      </m:r>
                    </m:oMath>
                  </m:oMathPara>
                </a14:m>
                <a:endParaRPr lang="en-US" sz="220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𝑖</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𝑛</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𝑗</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𝑖</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r>
                        <a:rPr lang="en-US" sz="2200" i="1" dirty="0">
                          <a:solidFill>
                            <a:srgbClr val="0070C0"/>
                          </a:solidFill>
                          <a:latin typeface="Cambria Math" panose="02040503050406030204" pitchFamily="18" charset="0"/>
                        </a:rPr>
                        <m:t> </m:t>
                      </m:r>
                    </m:oMath>
                  </m:oMathPara>
                </a14:m>
                <a:endParaRPr lang="en-US" sz="2200" i="1" dirty="0">
                  <a:solidFill>
                    <a:srgbClr val="0070C0"/>
                  </a:solidFill>
                  <a:latin typeface="Cambria" pitchFamily="18" charset="0"/>
                </a:endParaRPr>
              </a:p>
              <a:p>
                <a:pPr marL="914400" lvl="3"/>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𝑘</m:t>
                      </m:r>
                      <m:r>
                        <a:rPr lang="en-US" sz="2200" i="1" dirty="0">
                          <a:solidFill>
                            <a:srgbClr val="0070C0"/>
                          </a:solidFill>
                          <a:latin typeface="Cambria Math" panose="02040503050406030204" pitchFamily="18" charset="0"/>
                        </a:rPr>
                        <m:t> = </m:t>
                      </m:r>
                      <m:r>
                        <a:rPr lang="en-US" sz="2200" i="1" dirty="0">
                          <a:solidFill>
                            <a:srgbClr val="0070C0"/>
                          </a:solidFill>
                          <a:latin typeface="Cambria Math" panose="02040503050406030204" pitchFamily="18" charset="0"/>
                        </a:rPr>
                        <m:t>𝑗</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𝑛</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pitchFamily="18" charset="0"/>
                </a:endParaRPr>
              </a:p>
              <a:p>
                <a:pPr marL="1371600" lvl="4"/>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 </m:t>
                      </m:r>
                      <m:r>
                        <a:rPr lang="en-US" sz="2200" i="1" dirty="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+ 1</m:t>
                      </m:r>
                    </m:oMath>
                  </m:oMathPara>
                </a14:m>
                <a:endParaRPr lang="en-IN" sz="2200" b="1" dirty="0">
                  <a:solidFill>
                    <a:srgbClr val="0070C0"/>
                  </a:solidFill>
                  <a:latin typeface="Consolas" pitchFamily="49" charset="0"/>
                  <a:cs typeface="Consolas" pitchFamily="49" charset="0"/>
                </a:endParaRPr>
              </a:p>
              <a:p>
                <a:pPr marL="1371600" lvl="4"/>
                <a:endParaRPr lang="en-IN" sz="2200" b="1" dirty="0">
                  <a:solidFill>
                    <a:srgbClr val="0070C0"/>
                  </a:solidFill>
                  <a:latin typeface="Consolas" pitchFamily="49" charset="0"/>
                  <a:cs typeface="Consolas" pitchFamily="49" charset="0"/>
                </a:endParaRPr>
              </a:p>
              <a:p>
                <a:pPr marL="1371600" lvl="4"/>
                <a:endParaRPr lang="en-IN" sz="2200" b="1" dirty="0">
                  <a:solidFill>
                    <a:srgbClr val="0070C0"/>
                  </a:solidFill>
                  <a:latin typeface="Consolas" pitchFamily="49" charset="0"/>
                  <a:cs typeface="Consolas" pitchFamily="49"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4468" y="1265928"/>
                <a:ext cx="4846320" cy="2286000"/>
              </a:xfrm>
              <a:prstGeom prst="rect">
                <a:avLst/>
              </a:prstGeom>
              <a:blipFill>
                <a:blip r:embed="rId2"/>
                <a:stretch>
                  <a:fillRect l="-627"/>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74468" y="4262063"/>
                <a:ext cx="4846320" cy="2286000"/>
              </a:xfrm>
              <a:prstGeom prst="rect">
                <a:avLst/>
              </a:prstGeom>
              <a:ln>
                <a:solidFill>
                  <a:schemeClr val="tx1">
                    <a:lumMod val="50000"/>
                    <a:lumOff val="50000"/>
                  </a:schemeClr>
                </a:solidFill>
              </a:ln>
            </p:spPr>
            <p:style>
              <a:lnRef idx="0">
                <a:scrgbClr r="0" g="0" b="0"/>
              </a:lnRef>
              <a:fillRef idx="1001">
                <a:schemeClr val="lt2"/>
              </a:fillRef>
              <a:effectRef idx="0">
                <a:scrgbClr r="0" g="0" b="0"/>
              </a:effectRef>
              <a:fontRef idx="major"/>
            </p:style>
            <p:txBody>
              <a:bodyPr wrap="square" rtlCol="0">
                <a:spAutoFit/>
              </a:bodyPr>
              <a:lstStyle/>
              <a:p>
                <a:pPr/>
                <a14:m>
                  <m:oMathPara xmlns:m="http://schemas.openxmlformats.org/officeDocument/2006/math">
                    <m:oMathParaPr>
                      <m:jc m:val="left"/>
                    </m:oMathParaPr>
                    <m:oMath xmlns:m="http://schemas.openxmlformats.org/officeDocument/2006/math">
                      <m:r>
                        <a:rPr lang="en-US" sz="2200" i="1" dirty="0" smtClean="0">
                          <a:solidFill>
                            <a:srgbClr val="0070C0"/>
                          </a:solidFill>
                          <a:latin typeface="Cambria Math" panose="02040503050406030204" pitchFamily="18" charset="0"/>
                        </a:rPr>
                        <m:t>𝑙</m:t>
                      </m:r>
                      <m:r>
                        <a:rPr lang="en-US" sz="2200" i="1" dirty="0" smtClean="0">
                          <a:solidFill>
                            <a:srgbClr val="0070C0"/>
                          </a:solidFill>
                          <a:latin typeface="Cambria Math" panose="02040503050406030204" pitchFamily="18" charset="0"/>
                        </a:rPr>
                        <m:t> = 0 </m:t>
                      </m:r>
                    </m:oMath>
                  </m:oMathPara>
                </a14:m>
                <a:endParaRPr lang="en-US" sz="220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𝑖</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𝑛</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𝑗</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sSup>
                        <m:sSupPr>
                          <m:ctrlPr>
                            <a:rPr lang="en-US" sz="2200" i="1" dirty="0" smtClean="0">
                              <a:solidFill>
                                <a:srgbClr val="0070C0"/>
                              </a:solidFill>
                              <a:latin typeface="Cambria Math" panose="02040503050406030204" pitchFamily="18" charset="0"/>
                            </a:rPr>
                          </m:ctrlPr>
                        </m:sSupPr>
                        <m:e>
                          <m:r>
                            <a:rPr lang="en-US" sz="2200" b="0" i="1" dirty="0" smtClean="0">
                              <a:solidFill>
                                <a:srgbClr val="0070C0"/>
                              </a:solidFill>
                              <a:latin typeface="Cambria Math" panose="02040503050406030204" pitchFamily="18" charset="0"/>
                            </a:rPr>
                            <m:t>𝑛</m:t>
                          </m:r>
                        </m:e>
                        <m:sup>
                          <m:r>
                            <a:rPr lang="en-US" sz="2200" b="0" i="1" dirty="0" smtClean="0">
                              <a:solidFill>
                                <a:srgbClr val="0070C0"/>
                              </a:solidFill>
                              <a:latin typeface="Cambria Math" panose="02040503050406030204" pitchFamily="18" charset="0"/>
                            </a:rPr>
                            <m:t>2</m:t>
                          </m:r>
                        </m:sup>
                      </m:sSup>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r>
                        <a:rPr lang="en-US" sz="2200" i="1" dirty="0">
                          <a:solidFill>
                            <a:srgbClr val="0070C0"/>
                          </a:solidFill>
                          <a:latin typeface="Cambria Math" panose="02040503050406030204" pitchFamily="18" charset="0"/>
                        </a:rPr>
                        <m:t> </m:t>
                      </m:r>
                    </m:oMath>
                  </m:oMathPara>
                </a14:m>
                <a:endParaRPr lang="en-US" sz="2200" i="1" dirty="0">
                  <a:solidFill>
                    <a:srgbClr val="0070C0"/>
                  </a:solidFill>
                  <a:latin typeface="Cambria" pitchFamily="18" charset="0"/>
                </a:endParaRPr>
              </a:p>
              <a:p>
                <a:pPr marL="914400" lvl="3"/>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𝑘</m:t>
                      </m:r>
                      <m:r>
                        <a:rPr lang="en-US" sz="2200" i="1" dirty="0">
                          <a:solidFill>
                            <a:srgbClr val="0070C0"/>
                          </a:solidFill>
                          <a:latin typeface="Cambria Math" panose="02040503050406030204" pitchFamily="18" charset="0"/>
                        </a:rPr>
                        <m:t>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sSup>
                        <m:sSupPr>
                          <m:ctrlPr>
                            <a:rPr lang="en-US" sz="2200" i="1" dirty="0" smtClean="0">
                              <a:solidFill>
                                <a:srgbClr val="0070C0"/>
                              </a:solidFill>
                              <a:latin typeface="Cambria Math" panose="02040503050406030204" pitchFamily="18" charset="0"/>
                            </a:rPr>
                          </m:ctrlPr>
                        </m:sSupPr>
                        <m:e>
                          <m:r>
                            <a:rPr lang="en-US" sz="2200" b="0" i="1" dirty="0" smtClean="0">
                              <a:solidFill>
                                <a:srgbClr val="0070C0"/>
                              </a:solidFill>
                              <a:latin typeface="Cambria Math" panose="02040503050406030204" pitchFamily="18" charset="0"/>
                            </a:rPr>
                            <m:t>𝑛</m:t>
                          </m:r>
                        </m:e>
                        <m:sup>
                          <m:r>
                            <a:rPr lang="en-US" sz="2200" b="0" i="1" dirty="0" smtClean="0">
                              <a:solidFill>
                                <a:srgbClr val="0070C0"/>
                              </a:solidFill>
                              <a:latin typeface="Cambria Math" panose="02040503050406030204" pitchFamily="18" charset="0"/>
                            </a:rPr>
                            <m:t>3</m:t>
                          </m:r>
                        </m:sup>
                      </m:sSup>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pitchFamily="18" charset="0"/>
                </a:endParaRPr>
              </a:p>
              <a:p>
                <a:pPr marL="1371600" lvl="4"/>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 </m:t>
                      </m:r>
                      <m:r>
                        <a:rPr lang="en-US" sz="2200" i="1" dirty="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+ 1</m:t>
                      </m:r>
                    </m:oMath>
                  </m:oMathPara>
                </a14:m>
                <a:endParaRPr lang="en-IN" sz="2200" b="1" dirty="0">
                  <a:solidFill>
                    <a:srgbClr val="0070C0"/>
                  </a:solidFill>
                  <a:latin typeface="Consolas" pitchFamily="49" charset="0"/>
                  <a:cs typeface="Consolas" pitchFamily="49" charset="0"/>
                </a:endParaRPr>
              </a:p>
              <a:p>
                <a:pPr marL="1371600" lvl="4"/>
                <a:endParaRPr lang="en-IN" sz="2200" b="1" dirty="0">
                  <a:solidFill>
                    <a:srgbClr val="0070C0"/>
                  </a:solidFill>
                  <a:latin typeface="Consolas" pitchFamily="49" charset="0"/>
                  <a:cs typeface="Consolas" pitchFamily="49"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74468" y="4262063"/>
                <a:ext cx="4846320" cy="2286000"/>
              </a:xfrm>
              <a:prstGeom prst="rect">
                <a:avLst/>
              </a:prstGeom>
              <a:blipFill>
                <a:blip r:embed="rId3"/>
                <a:stretch>
                  <a:fillRect l="-627"/>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35039" y="1239801"/>
                <a:ext cx="5852160" cy="3931920"/>
              </a:xfrm>
              <a:prstGeom prst="rect">
                <a:avLst/>
              </a:prstGeom>
              <a:ln>
                <a:solidFill>
                  <a:schemeClr val="tx1">
                    <a:lumMod val="50000"/>
                    <a:lumOff val="50000"/>
                  </a:schemeClr>
                </a:solidFill>
              </a:ln>
            </p:spPr>
            <p:style>
              <a:lnRef idx="0">
                <a:scrgbClr r="0" g="0" b="0"/>
              </a:lnRef>
              <a:fillRef idx="1001">
                <a:schemeClr val="lt2"/>
              </a:fillRef>
              <a:effectRef idx="0">
                <a:scrgbClr r="0" g="0" b="0"/>
              </a:effectRef>
              <a:fontRef idx="major"/>
            </p:style>
            <p:txBody>
              <a:bodyPr wrap="square" rtlCol="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n-US" sz="2200" i="1" dirty="0" smtClean="0">
                          <a:solidFill>
                            <a:srgbClr val="0070C0"/>
                          </a:solidFill>
                          <a:latin typeface="Cambria Math" panose="02040503050406030204" pitchFamily="18" charset="0"/>
                        </a:rPr>
                        <m:t>𝑓𝑜𝑟</m:t>
                      </m:r>
                      <m:r>
                        <a:rPr lang="en-US" sz="2200" i="1" dirty="0" smtClean="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𝑗</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𝑛</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Math" panose="02040503050406030204" pitchFamily="18" charset="0"/>
                </a:endParaRPr>
              </a:p>
              <a:p>
                <a:pPr lvl="1">
                  <a:spcBef>
                    <a:spcPts val="600"/>
                  </a:spcBef>
                  <a:spcAft>
                    <a:spcPts val="600"/>
                  </a:spcAft>
                </a:pPr>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𝑘</m:t>
                      </m:r>
                      <m:r>
                        <a:rPr lang="en-US" sz="2200" i="1" dirty="0">
                          <a:solidFill>
                            <a:srgbClr val="0070C0"/>
                          </a:solidFill>
                          <a:latin typeface="Cambria Math" panose="02040503050406030204" pitchFamily="18" charset="0"/>
                        </a:rPr>
                        <m:t> = 1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𝑗</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Math" panose="02040503050406030204" pitchFamily="18" charset="0"/>
                </a:endParaRPr>
              </a:p>
              <a:p>
                <a:pPr lvl="2">
                  <a:spcBef>
                    <a:spcPts val="600"/>
                  </a:spcBef>
                  <a:spcAft>
                    <a:spcPts val="600"/>
                  </a:spcAft>
                </a:pPr>
                <a14:m>
                  <m:oMathPara xmlns:m="http://schemas.openxmlformats.org/officeDocument/2006/math">
                    <m:oMathParaPr>
                      <m:jc m:val="left"/>
                    </m:oMathParaPr>
                    <m:oMath xmlns:m="http://schemas.openxmlformats.org/officeDocument/2006/math">
                      <m:r>
                        <a:rPr lang="en-US" sz="2200" i="1" dirty="0" smtClean="0">
                          <a:solidFill>
                            <a:srgbClr val="0070C0"/>
                          </a:solidFill>
                          <a:latin typeface="Cambria Math" panose="02040503050406030204" pitchFamily="18" charset="0"/>
                        </a:rPr>
                        <m:t>𝑠𝑢𝑚</m:t>
                      </m:r>
                      <m:r>
                        <a:rPr lang="en-US" sz="2200" i="1" dirty="0" smtClean="0">
                          <a:solidFill>
                            <a:srgbClr val="0070C0"/>
                          </a:solidFill>
                          <a:latin typeface="Cambria Math" panose="02040503050406030204" pitchFamily="18" charset="0"/>
                        </a:rPr>
                        <m:t> = </m:t>
                      </m:r>
                      <m:r>
                        <a:rPr lang="en-US" sz="2200" i="1" dirty="0" smtClean="0">
                          <a:solidFill>
                            <a:srgbClr val="0070C0"/>
                          </a:solidFill>
                          <a:latin typeface="Cambria Math" panose="02040503050406030204" pitchFamily="18" charset="0"/>
                        </a:rPr>
                        <m:t>𝑠𝑢𝑚</m:t>
                      </m:r>
                      <m:r>
                        <a:rPr lang="en-US" sz="2200" i="1" dirty="0" smtClean="0">
                          <a:solidFill>
                            <a:srgbClr val="0070C0"/>
                          </a:solidFill>
                          <a:latin typeface="Cambria Math" panose="02040503050406030204" pitchFamily="18" charset="0"/>
                        </a:rPr>
                        <m:t> + </m:t>
                      </m:r>
                      <m:r>
                        <a:rPr lang="en-US" sz="2200" i="1" dirty="0" smtClean="0">
                          <a:solidFill>
                            <a:srgbClr val="0070C0"/>
                          </a:solidFill>
                          <a:latin typeface="Cambria Math" panose="02040503050406030204" pitchFamily="18" charset="0"/>
                        </a:rPr>
                        <m:t>𝑗</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𝑘</m:t>
                      </m:r>
                      <m:r>
                        <a:rPr lang="en-US" sz="2200" i="1" dirty="0">
                          <a:solidFill>
                            <a:srgbClr val="0070C0"/>
                          </a:solidFill>
                          <a:latin typeface="Cambria Math" panose="02040503050406030204" pitchFamily="18" charset="0"/>
                        </a:rPr>
                        <m:t> </m:t>
                      </m:r>
                    </m:oMath>
                  </m:oMathPara>
                </a14:m>
                <a:endParaRPr lang="en-US" sz="2200" i="1" dirty="0">
                  <a:solidFill>
                    <a:srgbClr val="0070C0"/>
                  </a:solidFill>
                  <a:latin typeface="Cambria Math" panose="02040503050406030204" pitchFamily="18" charset="0"/>
                </a:endParaRPr>
              </a:p>
              <a:p>
                <a:pPr>
                  <a:spcBef>
                    <a:spcPts val="600"/>
                  </a:spcBef>
                  <a:spcAft>
                    <a:spcPts val="600"/>
                  </a:spcAft>
                </a:pPr>
                <a14:m>
                  <m:oMathPara xmlns:m="http://schemas.openxmlformats.org/officeDocument/2006/math">
                    <m:oMathParaPr>
                      <m:jc m:val="left"/>
                    </m:oMathParaPr>
                    <m:oMath xmlns:m="http://schemas.openxmlformats.org/officeDocument/2006/math">
                      <m:r>
                        <a:rPr lang="en-US" sz="2200" i="1" dirty="0">
                          <a:solidFill>
                            <a:srgbClr val="0070C0"/>
                          </a:solidFill>
                          <a:latin typeface="Cambria Math" panose="02040503050406030204" pitchFamily="18" charset="0"/>
                        </a:rPr>
                        <m:t>𝑓𝑜𝑟</m:t>
                      </m:r>
                      <m:r>
                        <a:rPr lang="en-US" sz="2200" i="1" dirty="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m:t>
                      </m:r>
                      <m:r>
                        <a:rPr lang="en-US" sz="2200" b="0" i="1" dirty="0" smtClean="0">
                          <a:solidFill>
                            <a:srgbClr val="0070C0"/>
                          </a:solidFill>
                          <a:latin typeface="Cambria Math" panose="02040503050406030204" pitchFamily="18" charset="0"/>
                        </a:rPr>
                        <m:t>1</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𝑡𝑜</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𝑛</m:t>
                      </m:r>
                      <m:r>
                        <a:rPr lang="en-US" sz="2200" i="1" dirty="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𝑑𝑜</m:t>
                      </m:r>
                    </m:oMath>
                  </m:oMathPara>
                </a14:m>
                <a:endParaRPr lang="en-US" sz="2200" i="1" dirty="0">
                  <a:solidFill>
                    <a:srgbClr val="0070C0"/>
                  </a:solidFill>
                  <a:latin typeface="Cambria" pitchFamily="18" charset="0"/>
                </a:endParaRPr>
              </a:p>
              <a:p>
                <a:pPr marL="914400" lvl="3">
                  <a:spcBef>
                    <a:spcPts val="600"/>
                  </a:spcBef>
                  <a:spcAft>
                    <a:spcPts val="600"/>
                  </a:spcAft>
                </a:pPr>
                <a14:m>
                  <m:oMathPara xmlns:m="http://schemas.openxmlformats.org/officeDocument/2006/math">
                    <m:oMathParaPr>
                      <m:jc m:val="centerGroup"/>
                    </m:oMathParaPr>
                    <m:oMath xmlns:m="http://schemas.openxmlformats.org/officeDocument/2006/math">
                      <m:r>
                        <a:rPr lang="en-US" sz="2200" b="0" i="1" dirty="0" smtClean="0">
                          <a:solidFill>
                            <a:srgbClr val="0070C0"/>
                          </a:solidFill>
                          <a:latin typeface="Cambria Math" panose="02040503050406030204" pitchFamily="18" charset="0"/>
                        </a:rPr>
                        <m:t>𝑠𝑢𝑚</m:t>
                      </m:r>
                      <m:r>
                        <a:rPr lang="en-US" sz="2200" b="0" i="1" dirty="0" smtClean="0">
                          <a:solidFill>
                            <a:srgbClr val="0070C0"/>
                          </a:solidFill>
                          <a:latin typeface="Cambria Math" panose="02040503050406030204" pitchFamily="18" charset="0"/>
                        </a:rPr>
                        <m:t>=</m:t>
                      </m:r>
                      <m:r>
                        <a:rPr lang="en-US" sz="2200" b="0" i="1" dirty="0" smtClean="0">
                          <a:solidFill>
                            <a:srgbClr val="0070C0"/>
                          </a:solidFill>
                          <a:latin typeface="Cambria Math" panose="02040503050406030204" pitchFamily="18" charset="0"/>
                        </a:rPr>
                        <m:t>𝑠𝑢𝑚</m:t>
                      </m:r>
                      <m:r>
                        <a:rPr lang="en-US" sz="2200" b="0" i="1" dirty="0" smtClean="0">
                          <a:solidFill>
                            <a:srgbClr val="0070C0"/>
                          </a:solidFill>
                          <a:latin typeface="Cambria Math" panose="02040503050406030204" pitchFamily="18" charset="0"/>
                        </a:rPr>
                        <m:t>− </m:t>
                      </m:r>
                      <m:r>
                        <a:rPr lang="en-US" sz="2200" i="1" dirty="0">
                          <a:solidFill>
                            <a:srgbClr val="0070C0"/>
                          </a:solidFill>
                          <a:latin typeface="Cambria Math" panose="02040503050406030204" pitchFamily="18" charset="0"/>
                        </a:rPr>
                        <m:t>𝑙</m:t>
                      </m:r>
                      <m:r>
                        <a:rPr lang="en-US" sz="2200" i="1" dirty="0">
                          <a:solidFill>
                            <a:srgbClr val="0070C0"/>
                          </a:solidFill>
                          <a:latin typeface="Cambria Math" panose="02040503050406030204" pitchFamily="18" charset="0"/>
                        </a:rPr>
                        <m:t> + 1</m:t>
                      </m:r>
                    </m:oMath>
                  </m:oMathPara>
                </a14:m>
                <a:endParaRPr lang="en-IN" sz="2200" b="1" dirty="0">
                  <a:solidFill>
                    <a:srgbClr val="0070C0"/>
                  </a:solidFill>
                  <a:latin typeface="Consolas" pitchFamily="49" charset="0"/>
                  <a:cs typeface="Consolas" pitchFamily="49" charset="0"/>
                </a:endParaRPr>
              </a:p>
              <a:p>
                <a:pPr marL="0" lvl="1">
                  <a:spcBef>
                    <a:spcPts val="600"/>
                  </a:spcBef>
                  <a:spcAft>
                    <a:spcPts val="600"/>
                  </a:spcAft>
                </a:pPr>
                <a:r>
                  <a:rPr lang="en-IN" sz="2200" dirty="0" err="1">
                    <a:solidFill>
                      <a:srgbClr val="0070C0"/>
                    </a:solidFill>
                    <a:latin typeface="Consolas" pitchFamily="49" charset="0"/>
                    <a:cs typeface="Consolas" pitchFamily="49" charset="0"/>
                  </a:rPr>
                  <a:t>printf</a:t>
                </a:r>
                <a:r>
                  <a:rPr lang="en-IN" sz="2200" dirty="0">
                    <a:solidFill>
                      <a:srgbClr val="0070C0"/>
                    </a:solidFill>
                    <a:latin typeface="Consolas" pitchFamily="49" charset="0"/>
                    <a:cs typeface="Consolas" pitchFamily="49" charset="0"/>
                  </a:rPr>
                  <a:t>(“sum is now %d”,</a:t>
                </a:r>
                <a14:m>
                  <m:oMath xmlns:m="http://schemas.openxmlformats.org/officeDocument/2006/math">
                    <m:r>
                      <a:rPr lang="en-IN" sz="2200" b="1" i="1" dirty="0" smtClean="0">
                        <a:solidFill>
                          <a:srgbClr val="0070C0"/>
                        </a:solidFill>
                        <a:latin typeface="Cambria Math" panose="02040503050406030204" pitchFamily="18" charset="0"/>
                        <a:cs typeface="Consolas" pitchFamily="49" charset="0"/>
                      </a:rPr>
                      <m:t>𝒔𝒖𝒎</m:t>
                    </m:r>
                  </m:oMath>
                </a14:m>
                <a:r>
                  <a:rPr lang="en-IN" sz="2200" dirty="0">
                    <a:solidFill>
                      <a:srgbClr val="0070C0"/>
                    </a:solidFill>
                    <a:latin typeface="Consolas" pitchFamily="49" charset="0"/>
                    <a:cs typeface="Consolas" pitchFamily="49" charset="0"/>
                  </a:rPr>
                  <a:t>)</a:t>
                </a:r>
              </a:p>
            </p:txBody>
          </p:sp>
        </mc:Choice>
        <mc:Fallback xmlns="">
          <p:sp>
            <p:nvSpPr>
              <p:cNvPr id="11" name="TextBox 10"/>
              <p:cNvSpPr txBox="1">
                <a:spLocks noRot="1" noChangeAspect="1" noMove="1" noResize="1" noEditPoints="1" noAdjustHandles="1" noChangeArrowheads="1" noChangeShapeType="1" noTextEdit="1"/>
              </p:cNvSpPr>
              <p:nvPr/>
            </p:nvSpPr>
            <p:spPr>
              <a:xfrm>
                <a:off x="6035039" y="1239801"/>
                <a:ext cx="5852160" cy="3931920"/>
              </a:xfrm>
              <a:prstGeom prst="rect">
                <a:avLst/>
              </a:prstGeom>
              <a:blipFill>
                <a:blip r:embed="rId4"/>
                <a:stretch>
                  <a:fillRect l="-1247"/>
                </a:stretch>
              </a:blipFill>
              <a:ln>
                <a:solidFill>
                  <a:schemeClr val="tx1">
                    <a:lumMod val="50000"/>
                    <a:lumOff val="50000"/>
                  </a:schemeClr>
                </a:solidFill>
              </a:ln>
            </p:spPr>
            <p:txBody>
              <a:bodyPr/>
              <a:lstStyle/>
              <a:p>
                <a:r>
                  <a:rPr lang="en-US">
                    <a:noFill/>
                  </a:rPr>
                  <a:t> </a:t>
                </a:r>
              </a:p>
            </p:txBody>
          </p:sp>
        </mc:Fallback>
      </mc:AlternateContent>
      <p:sp>
        <p:nvSpPr>
          <p:cNvPr id="12" name="TextBox 11"/>
          <p:cNvSpPr txBox="1"/>
          <p:nvPr/>
        </p:nvSpPr>
        <p:spPr>
          <a:xfrm>
            <a:off x="6017803" y="868680"/>
            <a:ext cx="1371600" cy="365760"/>
          </a:xfrm>
          <a:prstGeom prst="rect">
            <a:avLst/>
          </a:prstGeom>
          <a:noFill/>
          <a:ln w="28575">
            <a:solidFill>
              <a:schemeClr val="tx1"/>
            </a:solidFill>
          </a:ln>
        </p:spPr>
        <p:txBody>
          <a:bodyPr wrap="square" rtlCol="0">
            <a:spAutoFit/>
          </a:bodyPr>
          <a:lstStyle/>
          <a:p>
            <a:r>
              <a:rPr lang="en-IN" sz="2000" b="1" dirty="0"/>
              <a:t>Example 6:</a:t>
            </a:r>
            <a:endParaRPr lang="en-US" sz="2000" b="1" dirty="0"/>
          </a:p>
        </p:txBody>
      </p:sp>
      <p:sp>
        <p:nvSpPr>
          <p:cNvPr id="13" name="Rounded Rectangle 12"/>
          <p:cNvSpPr/>
          <p:nvPr/>
        </p:nvSpPr>
        <p:spPr>
          <a:xfrm>
            <a:off x="6083114" y="1292054"/>
            <a:ext cx="4199656" cy="1188720"/>
          </a:xfrm>
          <a:prstGeom prst="round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083114" y="2539053"/>
            <a:ext cx="4199656" cy="731520"/>
          </a:xfrm>
          <a:prstGeom prst="round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083114" y="3328851"/>
            <a:ext cx="4297680" cy="457200"/>
          </a:xfrm>
          <a:prstGeom prst="round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p:cNvSpPr txBox="1"/>
              <p:nvPr/>
            </p:nvSpPr>
            <p:spPr>
              <a:xfrm>
                <a:off x="6787517" y="4339447"/>
                <a:ext cx="4294952" cy="8309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400" b="1" i="1">
                    <a:solidFill>
                      <a:srgbClr val="A71160"/>
                    </a:solidFill>
                    <a:latin typeface="Cambria Math" panose="02040503050406030204" pitchFamily="18" charset="0"/>
                    <a:ea typeface="Cambria Math" panose="020405030504060302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14:m>
                  <m:oMathPara xmlns:m="http://schemas.openxmlformats.org/officeDocument/2006/math">
                    <m:oMathParaPr>
                      <m:jc m:val="centerGroup"/>
                    </m:oMathParaPr>
                    <m:oMath xmlns:m="http://schemas.openxmlformats.org/officeDocument/2006/math">
                      <m:r>
                        <a:rPr lang="en-US" sz="2200" b="1" i="1">
                          <a:latin typeface="Cambria Math" panose="02040503050406030204" pitchFamily="18" charset="0"/>
                        </a:rPr>
                        <m:t>𝒕</m:t>
                      </m:r>
                      <m:d>
                        <m:dPr>
                          <m:ctrlPr>
                            <a:rPr lang="en-US" sz="2200" i="1">
                              <a:latin typeface="Cambria Math" panose="02040503050406030204" pitchFamily="18" charset="0"/>
                            </a:rPr>
                          </m:ctrlPr>
                        </m:dPr>
                        <m:e>
                          <m:r>
                            <a:rPr lang="en-US" sz="2200" b="1" i="1">
                              <a:latin typeface="Cambria Math" panose="02040503050406030204" pitchFamily="18" charset="0"/>
                            </a:rPr>
                            <m:t>𝒏</m:t>
                          </m:r>
                        </m:e>
                      </m:d>
                      <m:r>
                        <a:rPr lang="en-US" sz="2200" b="1">
                          <a:latin typeface="Cambria Math" panose="02040503050406030204" pitchFamily="18" charset="0"/>
                        </a:rPr>
                        <m:t>=</m:t>
                      </m:r>
                      <m:r>
                        <a:rPr lang="en-US" sz="2200" b="1" i="1">
                          <a:latin typeface="Cambria Math" panose="02040503050406030204" pitchFamily="18" charset="0"/>
                        </a:rPr>
                        <m:t>𝜽</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𝒏</m:t>
                              </m:r>
                            </m:e>
                            <m:sup>
                              <m:r>
                                <a:rPr lang="en-US" sz="2200" b="1" i="1">
                                  <a:latin typeface="Cambria Math" panose="02040503050406030204" pitchFamily="18" charset="0"/>
                                </a:rPr>
                                <m:t>𝟐</m:t>
                              </m:r>
                            </m:sup>
                          </m:sSup>
                        </m:e>
                      </m:d>
                      <m:r>
                        <a:rPr lang="en-US" sz="2200" b="1">
                          <a:latin typeface="Cambria Math" panose="02040503050406030204" pitchFamily="18" charset="0"/>
                        </a:rPr>
                        <m:t>+</m:t>
                      </m:r>
                      <m:r>
                        <a:rPr lang="en-US" sz="2200" b="1" i="1">
                          <a:latin typeface="Cambria Math" panose="02040503050406030204" pitchFamily="18" charset="0"/>
                        </a:rPr>
                        <m:t>𝜽</m:t>
                      </m:r>
                      <m:d>
                        <m:dPr>
                          <m:ctrlPr>
                            <a:rPr lang="en-US" sz="2200" i="1">
                              <a:latin typeface="Cambria Math" panose="02040503050406030204" pitchFamily="18" charset="0"/>
                            </a:rPr>
                          </m:ctrlPr>
                        </m:dPr>
                        <m:e>
                          <m:r>
                            <a:rPr lang="en-US" sz="2200" b="1" i="1">
                              <a:latin typeface="Cambria Math" panose="02040503050406030204" pitchFamily="18" charset="0"/>
                            </a:rPr>
                            <m:t>𝒏</m:t>
                          </m:r>
                        </m:e>
                      </m:d>
                      <m:r>
                        <a:rPr lang="en-US" sz="2200" b="1">
                          <a:latin typeface="Cambria Math" panose="02040503050406030204" pitchFamily="18" charset="0"/>
                        </a:rPr>
                        <m:t>+</m:t>
                      </m:r>
                      <m:r>
                        <a:rPr lang="en-US" sz="2200" b="1" i="1">
                          <a:latin typeface="Cambria Math" panose="02040503050406030204" pitchFamily="18" charset="0"/>
                        </a:rPr>
                        <m:t>𝜽</m:t>
                      </m:r>
                      <m:d>
                        <m:dPr>
                          <m:ctrlPr>
                            <a:rPr lang="en-US" sz="2200" i="1">
                              <a:latin typeface="Cambria Math" panose="02040503050406030204" pitchFamily="18" charset="0"/>
                            </a:rPr>
                          </m:ctrlPr>
                        </m:dPr>
                        <m:e>
                          <m:r>
                            <a:rPr lang="en-US" sz="2200" b="1" i="1">
                              <a:latin typeface="Cambria Math" panose="02040503050406030204" pitchFamily="18" charset="0"/>
                            </a:rPr>
                            <m:t>𝟏</m:t>
                          </m:r>
                        </m:e>
                      </m:d>
                    </m:oMath>
                  </m:oMathPara>
                </a14:m>
                <a:endParaRPr lang="en-US" sz="2200" dirty="0"/>
              </a:p>
              <a:p>
                <a:pPr/>
                <a14:m>
                  <m:oMathPara xmlns:m="http://schemas.openxmlformats.org/officeDocument/2006/math">
                    <m:oMathParaPr>
                      <m:jc m:val="centerGroup"/>
                    </m:oMathParaPr>
                    <m:oMath xmlns:m="http://schemas.openxmlformats.org/officeDocument/2006/math">
                      <m:r>
                        <a:rPr lang="en-US" sz="2200" b="1" i="1">
                          <a:latin typeface="Cambria Math" panose="02040503050406030204" pitchFamily="18" charset="0"/>
                        </a:rPr>
                        <m:t>𝒕</m:t>
                      </m:r>
                      <m:d>
                        <m:dPr>
                          <m:ctrlPr>
                            <a:rPr lang="en-US" sz="2200" i="1">
                              <a:latin typeface="Cambria Math" panose="02040503050406030204" pitchFamily="18" charset="0"/>
                            </a:rPr>
                          </m:ctrlPr>
                        </m:dPr>
                        <m:e>
                          <m:r>
                            <a:rPr lang="en-US" sz="2200" b="1" i="1">
                              <a:latin typeface="Cambria Math" panose="02040503050406030204" pitchFamily="18" charset="0"/>
                            </a:rPr>
                            <m:t>𝒏</m:t>
                          </m:r>
                        </m:e>
                      </m:d>
                      <m:r>
                        <a:rPr lang="en-US" sz="2200" b="1">
                          <a:latin typeface="Cambria Math" panose="02040503050406030204" pitchFamily="18" charset="0"/>
                        </a:rPr>
                        <m:t>=</m:t>
                      </m:r>
                      <m:r>
                        <a:rPr lang="en-US" sz="2200" b="1" i="1">
                          <a:latin typeface="Cambria Math" panose="02040503050406030204" pitchFamily="18" charset="0"/>
                        </a:rPr>
                        <m:t>𝜽</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𝒏</m:t>
                              </m:r>
                            </m:e>
                            <m:sup>
                              <m:r>
                                <a:rPr lang="en-US" sz="2200" b="1" i="1">
                                  <a:latin typeface="Cambria Math" panose="02040503050406030204" pitchFamily="18" charset="0"/>
                                </a:rPr>
                                <m:t>𝟐</m:t>
                              </m:r>
                            </m:sup>
                          </m:sSup>
                        </m:e>
                      </m:d>
                    </m:oMath>
                  </m:oMathPara>
                </a14:m>
                <a:endParaRPr lang="en-US" sz="22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787517" y="4339447"/>
                <a:ext cx="4294952" cy="830997"/>
              </a:xfrm>
              <a:prstGeom prst="rect">
                <a:avLst/>
              </a:prstGeom>
              <a:blipFill>
                <a:blip r:embed="rId5"/>
                <a:stretch>
                  <a:fillRect/>
                </a:stretch>
              </a:blipFill>
            </p:spPr>
            <p:txBody>
              <a:bodyPr/>
              <a:lstStyle/>
              <a:p>
                <a:r>
                  <a:rPr lang="en-US">
                    <a:noFill/>
                  </a:rPr>
                  <a:t> </a:t>
                </a:r>
              </a:p>
            </p:txBody>
          </p:sp>
        </mc:Fallback>
      </mc:AlternateContent>
      <p:sp>
        <p:nvSpPr>
          <p:cNvPr id="21" name="TextBox 20"/>
          <p:cNvSpPr txBox="1"/>
          <p:nvPr/>
        </p:nvSpPr>
        <p:spPr>
          <a:xfrm>
            <a:off x="374468" y="868680"/>
            <a:ext cx="1363981" cy="400110"/>
          </a:xfrm>
          <a:prstGeom prst="rect">
            <a:avLst/>
          </a:prstGeom>
          <a:noFill/>
          <a:ln w="28575">
            <a:solidFill>
              <a:schemeClr val="tx1"/>
            </a:solidFill>
          </a:ln>
        </p:spPr>
        <p:txBody>
          <a:bodyPr wrap="square" rtlCol="0">
            <a:spAutoFit/>
          </a:bodyPr>
          <a:lstStyle/>
          <a:p>
            <a:r>
              <a:rPr lang="en-IN" sz="2000" b="1" dirty="0"/>
              <a:t>Example 4:</a:t>
            </a:r>
            <a:endParaRPr lang="en-US" sz="2000" b="1" dirty="0"/>
          </a:p>
        </p:txBody>
      </p:sp>
      <mc:AlternateContent xmlns:mc="http://schemas.openxmlformats.org/markup-compatibility/2006" xmlns:a14="http://schemas.microsoft.com/office/drawing/2010/main">
        <mc:Choice Requires="a14">
          <p:sp>
            <p:nvSpPr>
              <p:cNvPr id="22" name="Rectangle 21"/>
              <p:cNvSpPr/>
              <p:nvPr/>
            </p:nvSpPr>
            <p:spPr>
              <a:xfrm>
                <a:off x="1791788" y="3044949"/>
                <a:ext cx="2011680" cy="5029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solidFill>
                            <a:srgbClr val="A71160"/>
                          </a:solidFill>
                          <a:latin typeface="Cambria Math" panose="02040503050406030204" pitchFamily="18" charset="0"/>
                          <a:ea typeface="Cambria Math" panose="02040503050406030204" pitchFamily="18" charset="0"/>
                        </a:rPr>
                        <m:t>𝒕</m:t>
                      </m:r>
                      <m:d>
                        <m:dPr>
                          <m:ctrlPr>
                            <a:rPr lang="en-US" sz="2400" b="1" i="1">
                              <a:solidFill>
                                <a:srgbClr val="A71160"/>
                              </a:solidFill>
                              <a:latin typeface="Cambria Math" panose="02040503050406030204" pitchFamily="18" charset="0"/>
                              <a:ea typeface="Cambria Math" panose="02040503050406030204" pitchFamily="18" charset="0"/>
                            </a:rPr>
                          </m:ctrlPr>
                        </m:dPr>
                        <m:e>
                          <m:r>
                            <a:rPr lang="en-US" sz="2400" b="1" i="1">
                              <a:solidFill>
                                <a:srgbClr val="A71160"/>
                              </a:solidFill>
                              <a:latin typeface="Cambria Math" panose="02040503050406030204" pitchFamily="18" charset="0"/>
                              <a:ea typeface="Cambria Math" panose="02040503050406030204" pitchFamily="18" charset="0"/>
                            </a:rPr>
                            <m:t>𝒏</m:t>
                          </m:r>
                        </m:e>
                      </m:d>
                      <m:r>
                        <a:rPr lang="en-US" sz="2400" b="1" i="1">
                          <a:solidFill>
                            <a:srgbClr val="A71160"/>
                          </a:solidFill>
                          <a:latin typeface="Cambria Math" panose="02040503050406030204" pitchFamily="18" charset="0"/>
                          <a:ea typeface="Cambria Math" panose="02040503050406030204" pitchFamily="18" charset="0"/>
                        </a:rPr>
                        <m:t>=</m:t>
                      </m:r>
                      <m:r>
                        <a:rPr lang="en-US" sz="2400" b="1" i="1">
                          <a:solidFill>
                            <a:srgbClr val="A71160"/>
                          </a:solidFill>
                          <a:latin typeface="Cambria Math" panose="02040503050406030204" pitchFamily="18" charset="0"/>
                          <a:ea typeface="Cambria Math" panose="02040503050406030204" pitchFamily="18" charset="0"/>
                        </a:rPr>
                        <m:t>𝜽</m:t>
                      </m:r>
                      <m:d>
                        <m:dPr>
                          <m:ctrlPr>
                            <a:rPr lang="en-US" sz="2400" b="1" i="1">
                              <a:solidFill>
                                <a:srgbClr val="A71160"/>
                              </a:solidFill>
                              <a:latin typeface="Cambria Math" panose="02040503050406030204" pitchFamily="18" charset="0"/>
                              <a:ea typeface="Cambria Math" panose="02040503050406030204" pitchFamily="18" charset="0"/>
                            </a:rPr>
                          </m:ctrlPr>
                        </m:dPr>
                        <m:e>
                          <m:sSup>
                            <m:sSupPr>
                              <m:ctrlPr>
                                <a:rPr lang="en-US" sz="2400" b="1" i="1">
                                  <a:solidFill>
                                    <a:srgbClr val="A71160"/>
                                  </a:solidFill>
                                  <a:latin typeface="Cambria Math" panose="02040503050406030204" pitchFamily="18" charset="0"/>
                                  <a:ea typeface="Cambria Math" panose="02040503050406030204" pitchFamily="18" charset="0"/>
                                </a:rPr>
                              </m:ctrlPr>
                            </m:sSupPr>
                            <m:e>
                              <m:r>
                                <a:rPr lang="en-US" sz="2400" b="1" i="1">
                                  <a:solidFill>
                                    <a:srgbClr val="A71160"/>
                                  </a:solidFill>
                                  <a:latin typeface="Cambria Math" panose="02040503050406030204" pitchFamily="18" charset="0"/>
                                  <a:ea typeface="Cambria Math" panose="02040503050406030204" pitchFamily="18" charset="0"/>
                                </a:rPr>
                                <m:t>𝒏</m:t>
                              </m:r>
                            </m:e>
                            <m:sup>
                              <m:r>
                                <a:rPr lang="en-US" sz="2400" b="1" i="1">
                                  <a:solidFill>
                                    <a:srgbClr val="A71160"/>
                                  </a:solidFill>
                                  <a:latin typeface="Cambria Math" panose="02040503050406030204" pitchFamily="18" charset="0"/>
                                  <a:ea typeface="Cambria Math" panose="02040503050406030204" pitchFamily="18" charset="0"/>
                                </a:rPr>
                                <m:t>𝟑</m:t>
                              </m:r>
                            </m:sup>
                          </m:sSup>
                        </m:e>
                      </m:d>
                    </m:oMath>
                  </m:oMathPara>
                </a14:m>
                <a:endParaRPr lang="en-US" sz="2400" b="1" dirty="0">
                  <a:solidFill>
                    <a:srgbClr val="A71160"/>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791788" y="3044949"/>
                <a:ext cx="2011680" cy="502920"/>
              </a:xfrm>
              <a:prstGeom prst="rect">
                <a:avLst/>
              </a:prstGeom>
              <a:blipFill>
                <a:blip r:embed="rId6"/>
                <a:stretch>
                  <a:fillRect/>
                </a:stretch>
              </a:blipFill>
            </p:spPr>
            <p:txBody>
              <a:bodyPr/>
              <a:lstStyle/>
              <a:p>
                <a:r>
                  <a:rPr lang="en-US">
                    <a:noFill/>
                  </a:rPr>
                  <a:t> </a:t>
                </a:r>
              </a:p>
            </p:txBody>
          </p:sp>
        </mc:Fallback>
      </mc:AlternateContent>
      <p:sp>
        <p:nvSpPr>
          <p:cNvPr id="23" name="TextBox 22"/>
          <p:cNvSpPr txBox="1"/>
          <p:nvPr/>
        </p:nvSpPr>
        <p:spPr>
          <a:xfrm>
            <a:off x="374468" y="3868782"/>
            <a:ext cx="1363981" cy="400110"/>
          </a:xfrm>
          <a:prstGeom prst="rect">
            <a:avLst/>
          </a:prstGeom>
          <a:noFill/>
          <a:ln w="28575">
            <a:solidFill>
              <a:schemeClr val="tx1"/>
            </a:solidFill>
          </a:ln>
        </p:spPr>
        <p:txBody>
          <a:bodyPr wrap="square" rtlCol="0">
            <a:spAutoFit/>
          </a:bodyPr>
          <a:lstStyle/>
          <a:p>
            <a:r>
              <a:rPr lang="en-IN" sz="2000" b="1" dirty="0"/>
              <a:t>Example 5:</a:t>
            </a:r>
            <a:endParaRPr lang="en-US" sz="2000" b="1" dirty="0"/>
          </a:p>
        </p:txBody>
      </p:sp>
      <mc:AlternateContent xmlns:mc="http://schemas.openxmlformats.org/markup-compatibility/2006" xmlns:a14="http://schemas.microsoft.com/office/drawing/2010/main">
        <mc:Choice Requires="a14">
          <p:sp>
            <p:nvSpPr>
              <p:cNvPr id="24" name="Rectangle 23"/>
              <p:cNvSpPr/>
              <p:nvPr/>
            </p:nvSpPr>
            <p:spPr>
              <a:xfrm>
                <a:off x="1791788" y="6023383"/>
                <a:ext cx="2011680" cy="50292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solidFill>
                            <a:srgbClr val="A71160"/>
                          </a:solidFill>
                          <a:latin typeface="Cambria Math" panose="02040503050406030204" pitchFamily="18" charset="0"/>
                          <a:ea typeface="Cambria Math" panose="02040503050406030204" pitchFamily="18" charset="0"/>
                        </a:rPr>
                        <m:t>𝒕</m:t>
                      </m:r>
                      <m:d>
                        <m:dPr>
                          <m:ctrlPr>
                            <a:rPr lang="en-US" sz="2400" b="1" i="1">
                              <a:solidFill>
                                <a:srgbClr val="A71160"/>
                              </a:solidFill>
                              <a:latin typeface="Cambria Math" panose="02040503050406030204" pitchFamily="18" charset="0"/>
                              <a:ea typeface="Cambria Math" panose="02040503050406030204" pitchFamily="18" charset="0"/>
                            </a:rPr>
                          </m:ctrlPr>
                        </m:dPr>
                        <m:e>
                          <m:r>
                            <a:rPr lang="en-US" sz="2400" b="1" i="1">
                              <a:solidFill>
                                <a:srgbClr val="A71160"/>
                              </a:solidFill>
                              <a:latin typeface="Cambria Math" panose="02040503050406030204" pitchFamily="18" charset="0"/>
                              <a:ea typeface="Cambria Math" panose="02040503050406030204" pitchFamily="18" charset="0"/>
                            </a:rPr>
                            <m:t>𝒏</m:t>
                          </m:r>
                        </m:e>
                      </m:d>
                      <m:r>
                        <a:rPr lang="en-US" sz="2400" b="1" i="1">
                          <a:solidFill>
                            <a:srgbClr val="A71160"/>
                          </a:solidFill>
                          <a:latin typeface="Cambria Math" panose="02040503050406030204" pitchFamily="18" charset="0"/>
                          <a:ea typeface="Cambria Math" panose="02040503050406030204" pitchFamily="18" charset="0"/>
                        </a:rPr>
                        <m:t>=</m:t>
                      </m:r>
                      <m:r>
                        <a:rPr lang="en-US" sz="2400" b="1" i="1">
                          <a:solidFill>
                            <a:srgbClr val="A71160"/>
                          </a:solidFill>
                          <a:latin typeface="Cambria Math" panose="02040503050406030204" pitchFamily="18" charset="0"/>
                          <a:ea typeface="Cambria Math" panose="02040503050406030204" pitchFamily="18" charset="0"/>
                        </a:rPr>
                        <m:t>𝜽</m:t>
                      </m:r>
                      <m:d>
                        <m:dPr>
                          <m:ctrlPr>
                            <a:rPr lang="en-US" sz="2400" b="1" i="1">
                              <a:solidFill>
                                <a:srgbClr val="A71160"/>
                              </a:solidFill>
                              <a:latin typeface="Cambria Math" panose="02040503050406030204" pitchFamily="18" charset="0"/>
                              <a:ea typeface="Cambria Math" panose="02040503050406030204" pitchFamily="18" charset="0"/>
                            </a:rPr>
                          </m:ctrlPr>
                        </m:dPr>
                        <m:e>
                          <m:sSup>
                            <m:sSupPr>
                              <m:ctrlPr>
                                <a:rPr lang="en-US" sz="2400" b="1" i="1">
                                  <a:solidFill>
                                    <a:srgbClr val="A71160"/>
                                  </a:solidFill>
                                  <a:latin typeface="Cambria Math" panose="02040503050406030204" pitchFamily="18" charset="0"/>
                                  <a:ea typeface="Cambria Math" panose="02040503050406030204" pitchFamily="18" charset="0"/>
                                </a:rPr>
                              </m:ctrlPr>
                            </m:sSupPr>
                            <m:e>
                              <m:r>
                                <a:rPr lang="en-US" sz="2400" b="1" i="1">
                                  <a:solidFill>
                                    <a:srgbClr val="A71160"/>
                                  </a:solidFill>
                                  <a:latin typeface="Cambria Math" panose="02040503050406030204" pitchFamily="18" charset="0"/>
                                  <a:ea typeface="Cambria Math" panose="02040503050406030204" pitchFamily="18" charset="0"/>
                                </a:rPr>
                                <m:t>𝒏</m:t>
                              </m:r>
                            </m:e>
                            <m:sup>
                              <m:r>
                                <a:rPr lang="en-US" sz="2400" b="1" i="1" smtClean="0">
                                  <a:solidFill>
                                    <a:srgbClr val="A71160"/>
                                  </a:solidFill>
                                  <a:latin typeface="Cambria Math" panose="02040503050406030204" pitchFamily="18" charset="0"/>
                                  <a:ea typeface="Cambria Math" panose="02040503050406030204" pitchFamily="18" charset="0"/>
                                </a:rPr>
                                <m:t>𝟔</m:t>
                              </m:r>
                            </m:sup>
                          </m:sSup>
                        </m:e>
                      </m:d>
                    </m:oMath>
                  </m:oMathPara>
                </a14:m>
                <a:endParaRPr lang="en-US" sz="2400" b="1" dirty="0">
                  <a:solidFill>
                    <a:srgbClr val="A7116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1791788" y="6023383"/>
                <a:ext cx="2011680" cy="5029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p:cNvSpPr/>
              <p:nvPr/>
            </p:nvSpPr>
            <p:spPr>
              <a:xfrm>
                <a:off x="10519950" y="1645920"/>
                <a:ext cx="914400" cy="365760"/>
              </a:xfrm>
              <a:prstGeom prst="wedgeRoundRectCallout">
                <a:avLst>
                  <a:gd name="adj1" fmla="val -74206"/>
                  <a:gd name="adj2" fmla="val -9540"/>
                  <a:gd name="adj3" fmla="val 1666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solidFill>
                            <a:srgbClr val="A71160"/>
                          </a:solidFill>
                          <a:latin typeface="Cambria Math" panose="02040503050406030204" pitchFamily="18" charset="0"/>
                          <a:ea typeface="Cambria Math" panose="02040503050406030204" pitchFamily="18" charset="0"/>
                        </a:rPr>
                        <m:t>𝜽</m:t>
                      </m:r>
                      <m:d>
                        <m:dPr>
                          <m:ctrlPr>
                            <a:rPr lang="en-US" sz="2400" b="1" i="1">
                              <a:solidFill>
                                <a:srgbClr val="A71160"/>
                              </a:solidFill>
                              <a:latin typeface="Cambria Math" panose="02040503050406030204" pitchFamily="18" charset="0"/>
                              <a:ea typeface="Cambria Math" panose="02040503050406030204" pitchFamily="18" charset="0"/>
                            </a:rPr>
                          </m:ctrlPr>
                        </m:dPr>
                        <m:e>
                          <m:sSup>
                            <m:sSupPr>
                              <m:ctrlPr>
                                <a:rPr lang="en-US" sz="2400" b="1" i="1">
                                  <a:solidFill>
                                    <a:srgbClr val="A71160"/>
                                  </a:solidFill>
                                  <a:latin typeface="Cambria Math" panose="02040503050406030204" pitchFamily="18" charset="0"/>
                                  <a:ea typeface="Cambria Math" panose="02040503050406030204" pitchFamily="18" charset="0"/>
                                </a:rPr>
                              </m:ctrlPr>
                            </m:sSupPr>
                            <m:e>
                              <m:r>
                                <a:rPr lang="en-US" sz="2400" b="1" i="1">
                                  <a:solidFill>
                                    <a:srgbClr val="A71160"/>
                                  </a:solidFill>
                                  <a:latin typeface="Cambria Math" panose="02040503050406030204" pitchFamily="18" charset="0"/>
                                  <a:ea typeface="Cambria Math" panose="02040503050406030204" pitchFamily="18" charset="0"/>
                                </a:rPr>
                                <m:t>𝒏</m:t>
                              </m:r>
                            </m:e>
                            <m:sup>
                              <m:r>
                                <a:rPr lang="en-US" sz="2400" b="1" i="1">
                                  <a:solidFill>
                                    <a:srgbClr val="A71160"/>
                                  </a:solidFill>
                                  <a:latin typeface="Cambria Math" panose="02040503050406030204" pitchFamily="18" charset="0"/>
                                  <a:ea typeface="Cambria Math" panose="02040503050406030204" pitchFamily="18" charset="0"/>
                                </a:rPr>
                                <m:t>𝟐</m:t>
                              </m:r>
                            </m:sup>
                          </m:sSup>
                        </m:e>
                      </m:d>
                    </m:oMath>
                  </m:oMathPara>
                </a14:m>
                <a:endParaRPr lang="en-US" sz="2400" b="1" dirty="0">
                  <a:solidFill>
                    <a:srgbClr val="A71160"/>
                  </a:solidFill>
                </a:endParaRPr>
              </a:p>
            </p:txBody>
          </p:sp>
        </mc:Choice>
        <mc:Fallback xmlns="">
          <p:sp>
            <p:nvSpPr>
              <p:cNvPr id="25" name="Rounded Rectangular Callout 24"/>
              <p:cNvSpPr>
                <a:spLocks noRot="1" noChangeAspect="1" noMove="1" noResize="1" noEditPoints="1" noAdjustHandles="1" noChangeArrowheads="1" noChangeShapeType="1" noTextEdit="1"/>
              </p:cNvSpPr>
              <p:nvPr/>
            </p:nvSpPr>
            <p:spPr>
              <a:xfrm>
                <a:off x="10519950" y="1645920"/>
                <a:ext cx="914400" cy="365760"/>
              </a:xfrm>
              <a:prstGeom prst="wedgeRoundRectCallout">
                <a:avLst>
                  <a:gd name="adj1" fmla="val -74206"/>
                  <a:gd name="adj2" fmla="val -9540"/>
                  <a:gd name="adj3" fmla="val 16667"/>
                </a:avLst>
              </a:prstGeom>
              <a:blipFill>
                <a:blip r:embed="rId8"/>
                <a:stretch>
                  <a:fillRect b="-4839"/>
                </a:stretch>
              </a:blipFill>
              <a:ln>
                <a:solidFill>
                  <a:schemeClr val="accent5"/>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ounded Rectangular Callout 25"/>
              <p:cNvSpPr/>
              <p:nvPr/>
            </p:nvSpPr>
            <p:spPr>
              <a:xfrm>
                <a:off x="10519948" y="2536371"/>
                <a:ext cx="914402" cy="365760"/>
              </a:xfrm>
              <a:prstGeom prst="wedgeRoundRectCallout">
                <a:avLst>
                  <a:gd name="adj1" fmla="val -75634"/>
                  <a:gd name="adj2" fmla="val 4745"/>
                  <a:gd name="adj3" fmla="val 16667"/>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solidFill>
                            <a:srgbClr val="A71160"/>
                          </a:solidFill>
                          <a:latin typeface="Cambria Math" panose="02040503050406030204" pitchFamily="18" charset="0"/>
                          <a:ea typeface="Cambria Math" panose="02040503050406030204" pitchFamily="18" charset="0"/>
                        </a:rPr>
                        <m:t>𝜽</m:t>
                      </m:r>
                      <m:d>
                        <m:dPr>
                          <m:ctrlPr>
                            <a:rPr lang="en-US" sz="2400" b="1" i="1">
                              <a:solidFill>
                                <a:srgbClr val="A71160"/>
                              </a:solidFill>
                              <a:latin typeface="Cambria Math" panose="02040503050406030204" pitchFamily="18" charset="0"/>
                              <a:ea typeface="Cambria Math" panose="02040503050406030204" pitchFamily="18" charset="0"/>
                            </a:rPr>
                          </m:ctrlPr>
                        </m:dPr>
                        <m:e>
                          <m:r>
                            <a:rPr lang="en-US" sz="2400" b="1" i="1">
                              <a:solidFill>
                                <a:srgbClr val="A71160"/>
                              </a:solidFill>
                              <a:latin typeface="Cambria Math" panose="02040503050406030204" pitchFamily="18" charset="0"/>
                              <a:ea typeface="Cambria Math" panose="02040503050406030204" pitchFamily="18" charset="0"/>
                            </a:rPr>
                            <m:t>𝒏</m:t>
                          </m:r>
                        </m:e>
                      </m:d>
                    </m:oMath>
                  </m:oMathPara>
                </a14:m>
                <a:endParaRPr lang="en-US" sz="2400" b="1" dirty="0">
                  <a:solidFill>
                    <a:srgbClr val="A71160"/>
                  </a:solidFill>
                </a:endParaRPr>
              </a:p>
            </p:txBody>
          </p:sp>
        </mc:Choice>
        <mc:Fallback xmlns="">
          <p:sp>
            <p:nvSpPr>
              <p:cNvPr id="26" name="Rounded Rectangular Callout 25"/>
              <p:cNvSpPr>
                <a:spLocks noRot="1" noChangeAspect="1" noMove="1" noResize="1" noEditPoints="1" noAdjustHandles="1" noChangeArrowheads="1" noChangeShapeType="1" noTextEdit="1"/>
              </p:cNvSpPr>
              <p:nvPr/>
            </p:nvSpPr>
            <p:spPr>
              <a:xfrm>
                <a:off x="10519948" y="2536371"/>
                <a:ext cx="914402" cy="365760"/>
              </a:xfrm>
              <a:prstGeom prst="wedgeRoundRectCallout">
                <a:avLst>
                  <a:gd name="adj1" fmla="val -75634"/>
                  <a:gd name="adj2" fmla="val 4745"/>
                  <a:gd name="adj3" fmla="val 16667"/>
                </a:avLst>
              </a:prstGeom>
              <a:blipFill>
                <a:blip r:embed="rId9"/>
                <a:stretch>
                  <a:fillRect b="-8065"/>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ounded Rectangular Callout 27"/>
              <p:cNvSpPr/>
              <p:nvPr/>
            </p:nvSpPr>
            <p:spPr>
              <a:xfrm>
                <a:off x="10519948" y="3426823"/>
                <a:ext cx="914402" cy="365760"/>
              </a:xfrm>
              <a:prstGeom prst="wedgeRoundRectCallout">
                <a:avLst>
                  <a:gd name="adj1" fmla="val -64206"/>
                  <a:gd name="adj2" fmla="val -16683"/>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solidFill>
                            <a:srgbClr val="A71160"/>
                          </a:solidFill>
                          <a:latin typeface="Cambria Math" panose="02040503050406030204" pitchFamily="18" charset="0"/>
                          <a:ea typeface="Cambria Math" panose="02040503050406030204" pitchFamily="18" charset="0"/>
                        </a:rPr>
                        <m:t>𝜽</m:t>
                      </m:r>
                      <m:d>
                        <m:dPr>
                          <m:ctrlPr>
                            <a:rPr lang="en-US" sz="2400" b="1" i="1">
                              <a:solidFill>
                                <a:srgbClr val="A71160"/>
                              </a:solidFill>
                              <a:latin typeface="Cambria Math" panose="02040503050406030204" pitchFamily="18" charset="0"/>
                              <a:ea typeface="Cambria Math" panose="02040503050406030204" pitchFamily="18" charset="0"/>
                            </a:rPr>
                          </m:ctrlPr>
                        </m:dPr>
                        <m:e>
                          <m:r>
                            <a:rPr lang="en-US" sz="2400" b="1" i="1" smtClean="0">
                              <a:solidFill>
                                <a:srgbClr val="A71160"/>
                              </a:solidFill>
                              <a:latin typeface="Cambria Math" panose="02040503050406030204" pitchFamily="18" charset="0"/>
                              <a:ea typeface="Cambria Math" panose="02040503050406030204" pitchFamily="18" charset="0"/>
                            </a:rPr>
                            <m:t>𝟏</m:t>
                          </m:r>
                        </m:e>
                      </m:d>
                    </m:oMath>
                  </m:oMathPara>
                </a14:m>
                <a:endParaRPr lang="en-US" sz="2400" b="1" dirty="0">
                  <a:solidFill>
                    <a:srgbClr val="A71160"/>
                  </a:solidFill>
                </a:endParaRPr>
              </a:p>
            </p:txBody>
          </p:sp>
        </mc:Choice>
        <mc:Fallback xmlns="">
          <p:sp>
            <p:nvSpPr>
              <p:cNvPr id="28" name="Rounded Rectangular Callout 27"/>
              <p:cNvSpPr>
                <a:spLocks noRot="1" noChangeAspect="1" noMove="1" noResize="1" noEditPoints="1" noAdjustHandles="1" noChangeArrowheads="1" noChangeShapeType="1" noTextEdit="1"/>
              </p:cNvSpPr>
              <p:nvPr/>
            </p:nvSpPr>
            <p:spPr>
              <a:xfrm>
                <a:off x="10519948" y="3426823"/>
                <a:ext cx="914402" cy="365760"/>
              </a:xfrm>
              <a:prstGeom prst="wedgeRoundRectCallout">
                <a:avLst>
                  <a:gd name="adj1" fmla="val -64206"/>
                  <a:gd name="adj2" fmla="val -16683"/>
                  <a:gd name="adj3" fmla="val 16667"/>
                </a:avLst>
              </a:prstGeom>
              <a:blipFill>
                <a:blip r:embed="rId10"/>
                <a:stretch>
                  <a:fillRect b="-8065"/>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18707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500"/>
                                        <p:tgtEl>
                                          <p:spTgt spid="5"/>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
                                            <p:txEl>
                                              <p:pRg st="1" end="1"/>
                                            </p:txEl>
                                          </p:spTgt>
                                        </p:tgtEl>
                                        <p:attrNameLst>
                                          <p:attrName>style.visibility</p:attrName>
                                        </p:attrNameLst>
                                      </p:cBhvr>
                                      <p:to>
                                        <p:strVal val="visible"/>
                                      </p:to>
                                    </p:set>
                                    <p:animEffect transition="in" filter="fade">
                                      <p:cBhvr>
                                        <p:cTn id="56" dur="500"/>
                                        <p:tgtEl>
                                          <p:spTgt spid="5">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xEl>
                                              <p:pRg st="2" end="2"/>
                                            </p:txEl>
                                          </p:spTgt>
                                        </p:tgtEl>
                                        <p:attrNameLst>
                                          <p:attrName>style.visibility</p:attrName>
                                        </p:attrNameLst>
                                      </p:cBhvr>
                                      <p:to>
                                        <p:strVal val="visible"/>
                                      </p:to>
                                    </p:set>
                                    <p:animEffect transition="in" filter="fade">
                                      <p:cBhvr>
                                        <p:cTn id="61" dur="500"/>
                                        <p:tgtEl>
                                          <p:spTgt spid="5">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
                                            <p:txEl>
                                              <p:pRg st="3" end="3"/>
                                            </p:txEl>
                                          </p:spTgt>
                                        </p:tgtEl>
                                        <p:attrNameLst>
                                          <p:attrName>style.visibility</p:attrName>
                                        </p:attrNameLst>
                                      </p:cBhvr>
                                      <p:to>
                                        <p:strVal val="visible"/>
                                      </p:to>
                                    </p:set>
                                    <p:animEffect transition="in" filter="fade">
                                      <p:cBhvr>
                                        <p:cTn id="66" dur="500"/>
                                        <p:tgtEl>
                                          <p:spTgt spid="5">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
                                            <p:txEl>
                                              <p:pRg st="4" end="4"/>
                                            </p:txEl>
                                          </p:spTgt>
                                        </p:tgtEl>
                                        <p:attrNameLst>
                                          <p:attrName>style.visibility</p:attrName>
                                        </p:attrNameLst>
                                      </p:cBhvr>
                                      <p:to>
                                        <p:strVal val="visible"/>
                                      </p:to>
                                    </p:set>
                                    <p:animEffect transition="in" filter="fade">
                                      <p:cBhvr>
                                        <p:cTn id="71" dur="500"/>
                                        <p:tgtEl>
                                          <p:spTgt spid="5">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up)">
                                      <p:cBhvr>
                                        <p:cTn id="86" dur="500"/>
                                        <p:tgtEl>
                                          <p:spTgt spid="11"/>
                                        </p:tgtEl>
                                      </p:cBhvr>
                                    </p:animEffect>
                                  </p:childTnLst>
                                </p:cTn>
                              </p:par>
                              <p:par>
                                <p:cTn id="87" presetID="10" presetClass="entr" presetSubtype="0" fill="hold" nodeType="withEffect">
                                  <p:stCondLst>
                                    <p:cond delay="0"/>
                                  </p:stCondLst>
                                  <p:childTnLst>
                                    <p:set>
                                      <p:cBhvr>
                                        <p:cTn id="88" dur="1" fill="hold">
                                          <p:stCondLst>
                                            <p:cond delay="0"/>
                                          </p:stCondLst>
                                        </p:cTn>
                                        <p:tgtEl>
                                          <p:spTgt spid="11">
                                            <p:txEl>
                                              <p:pRg st="0" end="0"/>
                                            </p:txEl>
                                          </p:spTgt>
                                        </p:tgtEl>
                                        <p:attrNameLst>
                                          <p:attrName>style.visibility</p:attrName>
                                        </p:attrNameLst>
                                      </p:cBhvr>
                                      <p:to>
                                        <p:strVal val="visible"/>
                                      </p:to>
                                    </p:set>
                                    <p:animEffect transition="in" filter="fade">
                                      <p:cBhvr>
                                        <p:cTn id="89" dur="500"/>
                                        <p:tgtEl>
                                          <p:spTgt spid="11">
                                            <p:txEl>
                                              <p:pRg st="0" end="0"/>
                                            </p:txEl>
                                          </p:spTgt>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11">
                                            <p:txEl>
                                              <p:pRg st="1" end="1"/>
                                            </p:txEl>
                                          </p:spTgt>
                                        </p:tgtEl>
                                        <p:attrNameLst>
                                          <p:attrName>style.visibility</p:attrName>
                                        </p:attrNameLst>
                                      </p:cBhvr>
                                      <p:to>
                                        <p:strVal val="visible"/>
                                      </p:to>
                                    </p:set>
                                    <p:animEffect transition="in" filter="fade">
                                      <p:cBhvr>
                                        <p:cTn id="93" dur="500"/>
                                        <p:tgtEl>
                                          <p:spTgt spid="11">
                                            <p:txEl>
                                              <p:pRg st="1" end="1"/>
                                            </p:txEl>
                                          </p:spTgt>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1">
                                            <p:txEl>
                                              <p:pRg st="2" end="2"/>
                                            </p:txEl>
                                          </p:spTgt>
                                        </p:tgtEl>
                                        <p:attrNameLst>
                                          <p:attrName>style.visibility</p:attrName>
                                        </p:attrNameLst>
                                      </p:cBhvr>
                                      <p:to>
                                        <p:strVal val="visible"/>
                                      </p:to>
                                    </p:set>
                                    <p:animEffect transition="in" filter="fade">
                                      <p:cBhvr>
                                        <p:cTn id="97" dur="500"/>
                                        <p:tgtEl>
                                          <p:spTgt spid="11">
                                            <p:txEl>
                                              <p:pRg st="2" end="2"/>
                                            </p:txEl>
                                          </p:spTgt>
                                        </p:tgtEl>
                                      </p:cBhvr>
                                    </p:animEffect>
                                  </p:childTnLst>
                                </p:cTn>
                              </p:par>
                            </p:childTnLst>
                          </p:cTn>
                        </p:par>
                        <p:par>
                          <p:cTn id="98" fill="hold">
                            <p:stCondLst>
                              <p:cond delay="1500"/>
                            </p:stCondLst>
                            <p:childTnLst>
                              <p:par>
                                <p:cTn id="99" presetID="10" presetClass="entr" presetSubtype="0" fill="hold" nodeType="afterEffect">
                                  <p:stCondLst>
                                    <p:cond delay="0"/>
                                  </p:stCondLst>
                                  <p:childTnLst>
                                    <p:set>
                                      <p:cBhvr>
                                        <p:cTn id="100" dur="1" fill="hold">
                                          <p:stCondLst>
                                            <p:cond delay="0"/>
                                          </p:stCondLst>
                                        </p:cTn>
                                        <p:tgtEl>
                                          <p:spTgt spid="11">
                                            <p:txEl>
                                              <p:pRg st="3" end="3"/>
                                            </p:txEl>
                                          </p:spTgt>
                                        </p:tgtEl>
                                        <p:attrNameLst>
                                          <p:attrName>style.visibility</p:attrName>
                                        </p:attrNameLst>
                                      </p:cBhvr>
                                      <p:to>
                                        <p:strVal val="visible"/>
                                      </p:to>
                                    </p:set>
                                    <p:animEffect transition="in" filter="fade">
                                      <p:cBhvr>
                                        <p:cTn id="101" dur="500"/>
                                        <p:tgtEl>
                                          <p:spTgt spid="11">
                                            <p:txEl>
                                              <p:pRg st="3" end="3"/>
                                            </p:txEl>
                                          </p:spTgt>
                                        </p:tgtEl>
                                      </p:cBhvr>
                                    </p:animEffect>
                                  </p:childTnLst>
                                </p:cTn>
                              </p:par>
                            </p:childTnLst>
                          </p:cTn>
                        </p:par>
                        <p:par>
                          <p:cTn id="102" fill="hold">
                            <p:stCondLst>
                              <p:cond delay="2000"/>
                            </p:stCondLst>
                            <p:childTnLst>
                              <p:par>
                                <p:cTn id="103" presetID="10" presetClass="entr" presetSubtype="0" fill="hold" nodeType="afterEffect">
                                  <p:stCondLst>
                                    <p:cond delay="0"/>
                                  </p:stCondLst>
                                  <p:childTnLst>
                                    <p:set>
                                      <p:cBhvr>
                                        <p:cTn id="104" dur="1" fill="hold">
                                          <p:stCondLst>
                                            <p:cond delay="0"/>
                                          </p:stCondLst>
                                        </p:cTn>
                                        <p:tgtEl>
                                          <p:spTgt spid="11">
                                            <p:txEl>
                                              <p:pRg st="4" end="4"/>
                                            </p:txEl>
                                          </p:spTgt>
                                        </p:tgtEl>
                                        <p:attrNameLst>
                                          <p:attrName>style.visibility</p:attrName>
                                        </p:attrNameLst>
                                      </p:cBhvr>
                                      <p:to>
                                        <p:strVal val="visible"/>
                                      </p:to>
                                    </p:set>
                                    <p:animEffect transition="in" filter="fade">
                                      <p:cBhvr>
                                        <p:cTn id="105" dur="500"/>
                                        <p:tgtEl>
                                          <p:spTgt spid="11">
                                            <p:txEl>
                                              <p:pRg st="4" end="4"/>
                                            </p:txEl>
                                          </p:spTgt>
                                        </p:tgtEl>
                                      </p:cBhvr>
                                    </p:animEffect>
                                  </p:childTnLst>
                                </p:cTn>
                              </p:par>
                            </p:childTnLst>
                          </p:cTn>
                        </p:par>
                        <p:par>
                          <p:cTn id="106" fill="hold">
                            <p:stCondLst>
                              <p:cond delay="2500"/>
                            </p:stCondLst>
                            <p:childTnLst>
                              <p:par>
                                <p:cTn id="107" presetID="10" presetClass="entr" presetSubtype="0" fill="hold" nodeType="afterEffect">
                                  <p:stCondLst>
                                    <p:cond delay="0"/>
                                  </p:stCondLst>
                                  <p:childTnLst>
                                    <p:set>
                                      <p:cBhvr>
                                        <p:cTn id="108" dur="1" fill="hold">
                                          <p:stCondLst>
                                            <p:cond delay="0"/>
                                          </p:stCondLst>
                                        </p:cTn>
                                        <p:tgtEl>
                                          <p:spTgt spid="11">
                                            <p:txEl>
                                              <p:pRg st="5" end="5"/>
                                            </p:txEl>
                                          </p:spTgt>
                                        </p:tgtEl>
                                        <p:attrNameLst>
                                          <p:attrName>style.visibility</p:attrName>
                                        </p:attrNameLst>
                                      </p:cBhvr>
                                      <p:to>
                                        <p:strVal val="visible"/>
                                      </p:to>
                                    </p:set>
                                    <p:animEffect transition="in" filter="fade">
                                      <p:cBhvr>
                                        <p:cTn id="109" dur="500"/>
                                        <p:tgtEl>
                                          <p:spTgt spid="11">
                                            <p:txEl>
                                              <p:pRg st="5" end="5"/>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wipe(left)">
                                      <p:cBhvr>
                                        <p:cTn id="114" dur="1000"/>
                                        <p:tgtEl>
                                          <p:spTgt spid="13"/>
                                        </p:tgtEl>
                                      </p:cBhvr>
                                    </p:animEffect>
                                  </p:childTnLst>
                                </p:cTn>
                              </p:par>
                            </p:childTnLst>
                          </p:cTn>
                        </p:par>
                        <p:par>
                          <p:cTn id="115" fill="hold">
                            <p:stCondLst>
                              <p:cond delay="1000"/>
                            </p:stCondLst>
                            <p:childTnLst>
                              <p:par>
                                <p:cTn id="116" presetID="22" presetClass="entr" presetSubtype="8" fill="hold" grpId="0" nodeType="after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wipe(left)">
                                      <p:cBhvr>
                                        <p:cTn id="118" dur="1000"/>
                                        <p:tgtEl>
                                          <p:spTgt spid="2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1000"/>
                                        <p:tgtEl>
                                          <p:spTgt spid="15"/>
                                        </p:tgtEl>
                                      </p:cBhvr>
                                    </p:animEffect>
                                  </p:childTnLst>
                                </p:cTn>
                              </p:par>
                            </p:childTnLst>
                          </p:cTn>
                        </p:par>
                        <p:par>
                          <p:cTn id="124" fill="hold">
                            <p:stCondLst>
                              <p:cond delay="1000"/>
                            </p:stCondLst>
                            <p:childTnLst>
                              <p:par>
                                <p:cTn id="125" presetID="22" presetClass="entr" presetSubtype="8" fill="hold" grpId="0" nodeType="after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wipe(left)">
                                      <p:cBhvr>
                                        <p:cTn id="127" dur="1000"/>
                                        <p:tgtEl>
                                          <p:spTgt spid="2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7"/>
                                        </p:tgtEl>
                                        <p:attrNameLst>
                                          <p:attrName>style.visibility</p:attrName>
                                        </p:attrNameLst>
                                      </p:cBhvr>
                                      <p:to>
                                        <p:strVal val="visible"/>
                                      </p:to>
                                    </p:set>
                                    <p:animEffect transition="in" filter="wipe(left)">
                                      <p:cBhvr>
                                        <p:cTn id="132" dur="1000"/>
                                        <p:tgtEl>
                                          <p:spTgt spid="17"/>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1000"/>
                                        <p:tgtEl>
                                          <p:spTgt spid="2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fade">
                                      <p:cBhvr>
                                        <p:cTn id="1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5" grpId="0" animBg="1"/>
      <p:bldP spid="17" grpId="0" animBg="1"/>
      <p:bldP spid="19" grpId="0" animBg="1"/>
      <p:bldP spid="21" grpId="0" animBg="1"/>
      <p:bldP spid="22" grpId="0" animBg="1"/>
      <p:bldP spid="23" grpId="0" animBg="1"/>
      <p:bldP spid="24" grpId="0" animBg="1"/>
      <p:bldP spid="25" grpId="0" animBg="1"/>
      <p:bldP spid="26" grpId="0" animBg="1"/>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1850" y="1709738"/>
            <a:ext cx="10515600" cy="2852737"/>
          </a:xfrm>
        </p:spPr>
        <p:txBody>
          <a:bodyPr/>
          <a:lstStyle/>
          <a:p>
            <a:r>
              <a:rPr lang="en-US" dirty="0"/>
              <a:t>Sorting Algorithms</a:t>
            </a:r>
          </a:p>
        </p:txBody>
      </p:sp>
      <p:sp>
        <p:nvSpPr>
          <p:cNvPr id="3" name="Text Placeholder 2"/>
          <p:cNvSpPr>
            <a:spLocks noGrp="1"/>
          </p:cNvSpPr>
          <p:nvPr>
            <p:ph type="body" idx="4294967295"/>
          </p:nvPr>
        </p:nvSpPr>
        <p:spPr>
          <a:xfrm>
            <a:off x="831850" y="4589463"/>
            <a:ext cx="10515600" cy="1500187"/>
          </a:xfrm>
        </p:spPr>
        <p:txBody>
          <a:bodyPr/>
          <a:lstStyle/>
          <a:p>
            <a:r>
              <a:rPr lang="en-US" dirty="0"/>
              <a:t>Bubble Sort, Selection Sort, Insertion Sort</a:t>
            </a:r>
          </a:p>
        </p:txBody>
      </p:sp>
    </p:spTree>
    <p:extLst>
      <p:ext uri="{BB962C8B-B14F-4D97-AF65-F5344CB8AC3E}">
        <p14:creationId xmlns:p14="http://schemas.microsoft.com/office/powerpoint/2010/main" val="777879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a:t>
            </a:r>
            <a:endParaRPr lang="en-US" dirty="0"/>
          </a:p>
        </p:txBody>
      </p:sp>
      <p:sp>
        <p:nvSpPr>
          <p:cNvPr id="3" name="Content Placeholder 2"/>
          <p:cNvSpPr>
            <a:spLocks noGrp="1"/>
          </p:cNvSpPr>
          <p:nvPr>
            <p:ph idx="1"/>
          </p:nvPr>
        </p:nvSpPr>
        <p:spPr/>
        <p:txBody>
          <a:bodyPr/>
          <a:lstStyle/>
          <a:p>
            <a:r>
              <a:rPr lang="en-US" dirty="0"/>
              <a:t>Sorting is any process of arranging items systematically or arranging items in a sequence ordered by some criterion.</a:t>
            </a:r>
          </a:p>
          <a:p>
            <a:r>
              <a:rPr lang="en-US" dirty="0"/>
              <a:t>Applications of Sorting</a:t>
            </a:r>
          </a:p>
          <a:p>
            <a:pPr marL="914400" lvl="1" indent="-457200">
              <a:buFont typeface="+mj-lt"/>
              <a:buAutoNum type="arabicPeriod"/>
            </a:pPr>
            <a:r>
              <a:rPr lang="en-US" dirty="0"/>
              <a:t>Phone Bill: the calls made are date wise sorted.</a:t>
            </a:r>
          </a:p>
          <a:p>
            <a:pPr marL="914400" lvl="1" indent="-457200">
              <a:buFont typeface="+mj-lt"/>
              <a:buAutoNum type="arabicPeriod"/>
            </a:pPr>
            <a:r>
              <a:rPr lang="en-US" dirty="0"/>
              <a:t>Bank statement or Credit card Bill: transactions made are date wise sorted.</a:t>
            </a:r>
          </a:p>
          <a:p>
            <a:pPr marL="914400" lvl="1" indent="-457200">
              <a:buFont typeface="+mj-lt"/>
              <a:buAutoNum type="arabicPeriod"/>
            </a:pPr>
            <a:r>
              <a:rPr lang="en-US" dirty="0"/>
              <a:t>Filling forms online: “select country” drop down box will have the name of countries sorted in Alphabetical order.</a:t>
            </a:r>
          </a:p>
          <a:p>
            <a:pPr marL="914400" lvl="1" indent="-457200">
              <a:buFont typeface="+mj-lt"/>
              <a:buAutoNum type="arabicPeriod"/>
            </a:pPr>
            <a:r>
              <a:rPr lang="en-US" dirty="0"/>
              <a:t>Online shopping: the items can be sorted price wise, date wise or relevance wise.</a:t>
            </a:r>
          </a:p>
          <a:p>
            <a:pPr marL="914400" lvl="1" indent="-457200">
              <a:buFont typeface="+mj-lt"/>
              <a:buAutoNum type="arabicPeriod"/>
            </a:pPr>
            <a:r>
              <a:rPr lang="en-US" dirty="0"/>
              <a:t>Files or folders on your desktop are sorted date wise.</a:t>
            </a:r>
          </a:p>
          <a:p>
            <a:endParaRPr lang="en-US" dirty="0"/>
          </a:p>
        </p:txBody>
      </p:sp>
    </p:spTree>
    <p:extLst>
      <p:ext uri="{BB962C8B-B14F-4D97-AF65-F5344CB8AC3E}">
        <p14:creationId xmlns:p14="http://schemas.microsoft.com/office/powerpoint/2010/main" val="62501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 – Example </a:t>
            </a:r>
          </a:p>
        </p:txBody>
      </p:sp>
      <p:graphicFrame>
        <p:nvGraphicFramePr>
          <p:cNvPr id="4" name="Table 3"/>
          <p:cNvGraphicFramePr>
            <a:graphicFrameLocks noGrp="1"/>
          </p:cNvGraphicFramePr>
          <p:nvPr>
            <p:extLst>
              <p:ext uri="{D42A27DB-BD31-4B8C-83A1-F6EECF244321}">
                <p14:modId xmlns:p14="http://schemas.microsoft.com/office/powerpoint/2010/main" val="412824436"/>
              </p:ext>
            </p:extLst>
          </p:nvPr>
        </p:nvGraphicFramePr>
        <p:xfrm>
          <a:off x="4029892" y="1600200"/>
          <a:ext cx="3810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70840">
                <a:tc>
                  <a:txBody>
                    <a:bodyPr/>
                    <a:lstStyle/>
                    <a:p>
                      <a:pPr algn="ctr"/>
                      <a:r>
                        <a:rPr lang="en-US" sz="2400" dirty="0"/>
                        <a:t>45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34</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56</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23</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4"/>
          <p:cNvSpPr txBox="1"/>
          <p:nvPr/>
        </p:nvSpPr>
        <p:spPr>
          <a:xfrm>
            <a:off x="3228444" y="1066800"/>
            <a:ext cx="5717720" cy="461665"/>
          </a:xfrm>
          <a:prstGeom prst="rect">
            <a:avLst/>
          </a:prstGeom>
          <a:noFill/>
        </p:spPr>
        <p:txBody>
          <a:bodyPr wrap="none" rtlCol="0">
            <a:spAutoFit/>
          </a:bodyPr>
          <a:lstStyle/>
          <a:p>
            <a:pPr algn="ctr"/>
            <a:r>
              <a:rPr lang="en-US" sz="2400" b="1" dirty="0"/>
              <a:t>Sort the following array in Ascending order </a:t>
            </a:r>
          </a:p>
        </p:txBody>
      </p:sp>
      <p:cxnSp>
        <p:nvCxnSpPr>
          <p:cNvPr id="6" name="Straight Connector 5"/>
          <p:cNvCxnSpPr/>
          <p:nvPr/>
        </p:nvCxnSpPr>
        <p:spPr>
          <a:xfrm>
            <a:off x="1896292" y="2286000"/>
            <a:ext cx="8382000" cy="0"/>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896292" y="2286000"/>
            <a:ext cx="887102" cy="369332"/>
          </a:xfrm>
          <a:prstGeom prst="rect">
            <a:avLst/>
          </a:prstGeom>
          <a:noFill/>
          <a:ln w="28575">
            <a:solidFill>
              <a:schemeClr val="tx1"/>
            </a:solidFill>
          </a:ln>
        </p:spPr>
        <p:txBody>
          <a:bodyPr wrap="none" rtlCol="0">
            <a:spAutoFit/>
          </a:bodyPr>
          <a:lstStyle/>
          <a:p>
            <a:r>
              <a:rPr lang="en-IN" b="1" dirty="0"/>
              <a:t>Pass 1 :</a:t>
            </a:r>
            <a:endParaRPr lang="en-US" b="1" dirty="0"/>
          </a:p>
        </p:txBody>
      </p:sp>
      <p:sp>
        <p:nvSpPr>
          <p:cNvPr id="8" name="Rectangle 7"/>
          <p:cNvSpPr/>
          <p:nvPr/>
        </p:nvSpPr>
        <p:spPr>
          <a:xfrm>
            <a:off x="2124892" y="2819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9" name="Rectangle 8"/>
          <p:cNvSpPr/>
          <p:nvPr/>
        </p:nvSpPr>
        <p:spPr>
          <a:xfrm>
            <a:off x="2124892" y="3200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0" name="Rectangle 9"/>
          <p:cNvSpPr/>
          <p:nvPr/>
        </p:nvSpPr>
        <p:spPr>
          <a:xfrm>
            <a:off x="2124892" y="3581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56</a:t>
            </a:r>
          </a:p>
        </p:txBody>
      </p:sp>
      <p:sp>
        <p:nvSpPr>
          <p:cNvPr id="11" name="Rectangle 10"/>
          <p:cNvSpPr/>
          <p:nvPr/>
        </p:nvSpPr>
        <p:spPr>
          <a:xfrm>
            <a:off x="2124892" y="3962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12" name="Rectangle 11"/>
          <p:cNvSpPr/>
          <p:nvPr/>
        </p:nvSpPr>
        <p:spPr>
          <a:xfrm>
            <a:off x="2124892" y="4343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3" name="Rectangle 12"/>
          <p:cNvSpPr/>
          <p:nvPr/>
        </p:nvSpPr>
        <p:spPr>
          <a:xfrm>
            <a:off x="3444175" y="2819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4" name="Rectangle 13"/>
          <p:cNvSpPr/>
          <p:nvPr/>
        </p:nvSpPr>
        <p:spPr>
          <a:xfrm>
            <a:off x="3444175" y="3200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15" name="Rectangle 14"/>
          <p:cNvSpPr/>
          <p:nvPr/>
        </p:nvSpPr>
        <p:spPr>
          <a:xfrm>
            <a:off x="3444175" y="3581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56</a:t>
            </a:r>
          </a:p>
        </p:txBody>
      </p:sp>
      <p:sp>
        <p:nvSpPr>
          <p:cNvPr id="16" name="Rectangle 15"/>
          <p:cNvSpPr/>
          <p:nvPr/>
        </p:nvSpPr>
        <p:spPr>
          <a:xfrm>
            <a:off x="3444175" y="3962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17" name="Rectangle 16"/>
          <p:cNvSpPr/>
          <p:nvPr/>
        </p:nvSpPr>
        <p:spPr>
          <a:xfrm>
            <a:off x="3444175" y="4343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8" name="Rectangle 17"/>
          <p:cNvSpPr/>
          <p:nvPr/>
        </p:nvSpPr>
        <p:spPr>
          <a:xfrm>
            <a:off x="4763458" y="2819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9" name="Rectangle 18"/>
          <p:cNvSpPr/>
          <p:nvPr/>
        </p:nvSpPr>
        <p:spPr>
          <a:xfrm>
            <a:off x="4763458" y="3200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20" name="Rectangle 19"/>
          <p:cNvSpPr/>
          <p:nvPr/>
        </p:nvSpPr>
        <p:spPr>
          <a:xfrm>
            <a:off x="4763458" y="3581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56</a:t>
            </a:r>
          </a:p>
        </p:txBody>
      </p:sp>
      <p:sp>
        <p:nvSpPr>
          <p:cNvPr id="21" name="Rectangle 20"/>
          <p:cNvSpPr/>
          <p:nvPr/>
        </p:nvSpPr>
        <p:spPr>
          <a:xfrm>
            <a:off x="4763458" y="3962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22" name="Rectangle 21"/>
          <p:cNvSpPr/>
          <p:nvPr/>
        </p:nvSpPr>
        <p:spPr>
          <a:xfrm>
            <a:off x="4763458" y="4343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23" name="Rectangle 22"/>
          <p:cNvSpPr/>
          <p:nvPr/>
        </p:nvSpPr>
        <p:spPr>
          <a:xfrm>
            <a:off x="6285267" y="2819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24" name="Rectangle 23"/>
          <p:cNvSpPr/>
          <p:nvPr/>
        </p:nvSpPr>
        <p:spPr>
          <a:xfrm>
            <a:off x="6285267" y="3200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25" name="Rectangle 24"/>
          <p:cNvSpPr/>
          <p:nvPr/>
        </p:nvSpPr>
        <p:spPr>
          <a:xfrm>
            <a:off x="6285267" y="3581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26" name="Rectangle 25"/>
          <p:cNvSpPr/>
          <p:nvPr/>
        </p:nvSpPr>
        <p:spPr>
          <a:xfrm>
            <a:off x="6285267" y="3962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56</a:t>
            </a:r>
          </a:p>
        </p:txBody>
      </p:sp>
      <p:sp>
        <p:nvSpPr>
          <p:cNvPr id="27" name="Rectangle 26"/>
          <p:cNvSpPr/>
          <p:nvPr/>
        </p:nvSpPr>
        <p:spPr>
          <a:xfrm>
            <a:off x="6285267" y="43434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28" name="Freeform 27"/>
          <p:cNvSpPr/>
          <p:nvPr/>
        </p:nvSpPr>
        <p:spPr>
          <a:xfrm>
            <a:off x="2648056" y="2975212"/>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9" name="Rectangle 28"/>
          <p:cNvSpPr/>
          <p:nvPr/>
        </p:nvSpPr>
        <p:spPr>
          <a:xfrm>
            <a:off x="2124892" y="28194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34</a:t>
            </a:r>
          </a:p>
        </p:txBody>
      </p:sp>
      <p:sp>
        <p:nvSpPr>
          <p:cNvPr id="30" name="Rectangle 29"/>
          <p:cNvSpPr/>
          <p:nvPr/>
        </p:nvSpPr>
        <p:spPr>
          <a:xfrm>
            <a:off x="2124892" y="32004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45</a:t>
            </a:r>
          </a:p>
        </p:txBody>
      </p:sp>
      <p:sp>
        <p:nvSpPr>
          <p:cNvPr id="31" name="TextBox 30"/>
          <p:cNvSpPr txBox="1"/>
          <p:nvPr/>
        </p:nvSpPr>
        <p:spPr>
          <a:xfrm>
            <a:off x="2820401" y="2924771"/>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32" name="Freeform 31"/>
          <p:cNvSpPr/>
          <p:nvPr/>
        </p:nvSpPr>
        <p:spPr>
          <a:xfrm>
            <a:off x="5296858" y="3731667"/>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3" name="TextBox 32"/>
          <p:cNvSpPr txBox="1"/>
          <p:nvPr/>
        </p:nvSpPr>
        <p:spPr>
          <a:xfrm>
            <a:off x="5461771" y="3669399"/>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34" name="Rectangle 33"/>
          <p:cNvSpPr/>
          <p:nvPr/>
        </p:nvSpPr>
        <p:spPr>
          <a:xfrm>
            <a:off x="4763458" y="35814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23</a:t>
            </a:r>
          </a:p>
        </p:txBody>
      </p:sp>
      <p:sp>
        <p:nvSpPr>
          <p:cNvPr id="35" name="Rectangle 34"/>
          <p:cNvSpPr/>
          <p:nvPr/>
        </p:nvSpPr>
        <p:spPr>
          <a:xfrm>
            <a:off x="4763458" y="39624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56</a:t>
            </a:r>
          </a:p>
        </p:txBody>
      </p:sp>
      <p:sp>
        <p:nvSpPr>
          <p:cNvPr id="36" name="Freeform 35"/>
          <p:cNvSpPr/>
          <p:nvPr/>
        </p:nvSpPr>
        <p:spPr>
          <a:xfrm>
            <a:off x="6830242" y="4118212"/>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7" name="TextBox 36"/>
          <p:cNvSpPr txBox="1"/>
          <p:nvPr/>
        </p:nvSpPr>
        <p:spPr>
          <a:xfrm>
            <a:off x="6980000" y="4052133"/>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38" name="Rectangle 37"/>
          <p:cNvSpPr/>
          <p:nvPr/>
        </p:nvSpPr>
        <p:spPr>
          <a:xfrm>
            <a:off x="6285267" y="39624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12</a:t>
            </a:r>
          </a:p>
        </p:txBody>
      </p:sp>
      <p:sp>
        <p:nvSpPr>
          <p:cNvPr id="39" name="Rectangle 38"/>
          <p:cNvSpPr/>
          <p:nvPr/>
        </p:nvSpPr>
        <p:spPr>
          <a:xfrm>
            <a:off x="6285267" y="43434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mc:AlternateContent xmlns:mc="http://schemas.openxmlformats.org/markup-compatibility/2006" xmlns:a14="http://schemas.microsoft.com/office/drawing/2010/main">
        <mc:Choice Requires="a14">
          <p:sp>
            <p:nvSpPr>
              <p:cNvPr id="41" name="Rectangle 40"/>
              <p:cNvSpPr/>
              <p:nvPr/>
            </p:nvSpPr>
            <p:spPr>
              <a:xfrm>
                <a:off x="4141126" y="5350599"/>
                <a:ext cx="3994857" cy="984885"/>
              </a:xfrm>
              <a:prstGeom prst="rect">
                <a:avLst/>
              </a:prstGeom>
              <a:noFill/>
              <a:ln>
                <a:solidFill>
                  <a:schemeClr val="bg2">
                    <a:lumMod val="50000"/>
                  </a:schemeClr>
                </a:solidFill>
              </a:ln>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i="1" dirty="0" smtClean="0">
                          <a:solidFill>
                            <a:srgbClr val="A71160"/>
                          </a:solidFill>
                          <a:latin typeface="Cambria Math" panose="02040503050406030204" pitchFamily="18" charset="0"/>
                          <a:cs typeface="Consolas" pitchFamily="49" charset="0"/>
                        </a:rPr>
                        <m:t>𝑖𝑓</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smtClean="0">
                          <a:solidFill>
                            <a:srgbClr val="A71160"/>
                          </a:solidFill>
                          <a:latin typeface="Cambria Math" panose="02040503050406030204" pitchFamily="18" charset="0"/>
                          <a:cs typeface="Consolas" pitchFamily="49" charset="0"/>
                        </a:rPr>
                        <m:t>] &gt; </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smtClean="0">
                          <a:solidFill>
                            <a:srgbClr val="A71160"/>
                          </a:solidFill>
                          <a:latin typeface="Cambria Math" panose="02040503050406030204" pitchFamily="18" charset="0"/>
                          <a:cs typeface="Consolas" pitchFamily="49" charset="0"/>
                        </a:rPr>
                        <m:t>+1])</m:t>
                      </m:r>
                    </m:oMath>
                  </m:oMathPara>
                </a14:m>
                <a:endParaRPr lang="en-US" sz="2400" dirty="0">
                  <a:solidFill>
                    <a:srgbClr val="A71160"/>
                  </a:solidFill>
                  <a:cs typeface="Consolas" pitchFamily="49" charset="0"/>
                </a:endParaRPr>
              </a:p>
              <a:p>
                <a:pPr lvl="2">
                  <a:spcBef>
                    <a:spcPts val="600"/>
                  </a:spcBef>
                  <a:spcAft>
                    <a:spcPts val="600"/>
                  </a:spcAft>
                </a:pPr>
                <a14:m>
                  <m:oMathPara xmlns:m="http://schemas.openxmlformats.org/officeDocument/2006/math">
                    <m:oMathParaPr>
                      <m:jc m:val="centerGroup"/>
                    </m:oMathParaPr>
                    <m:oMath xmlns:m="http://schemas.openxmlformats.org/officeDocument/2006/math">
                      <m:r>
                        <a:rPr lang="en-US" sz="2400" i="1" dirty="0" smtClean="0">
                          <a:solidFill>
                            <a:srgbClr val="A71160"/>
                          </a:solidFill>
                          <a:latin typeface="Cambria Math" panose="02040503050406030204" pitchFamily="18" charset="0"/>
                          <a:cs typeface="Consolas" pitchFamily="49" charset="0"/>
                        </a:rPr>
                        <m:t>𝑠𝑤𝑎𝑝</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a:solidFill>
                            <a:srgbClr val="A71160"/>
                          </a:solidFill>
                          <a:latin typeface="Cambria Math" panose="02040503050406030204" pitchFamily="18" charset="0"/>
                          <a:cs typeface="Consolas" pitchFamily="49" charset="0"/>
                        </a:rPr>
                        <m:t>],</m:t>
                      </m:r>
                      <m:r>
                        <a:rPr lang="en-US" sz="2400" i="1" dirty="0">
                          <a:solidFill>
                            <a:srgbClr val="A71160"/>
                          </a:solidFill>
                          <a:latin typeface="Cambria Math" panose="02040503050406030204" pitchFamily="18" charset="0"/>
                          <a:cs typeface="Consolas" pitchFamily="49" charset="0"/>
                        </a:rPr>
                        <m:t>𝐴</m:t>
                      </m:r>
                      <m:r>
                        <a:rPr lang="en-US" sz="2400" i="1" dirty="0">
                          <a:solidFill>
                            <a:srgbClr val="A71160"/>
                          </a:solidFill>
                          <a:latin typeface="Cambria Math" panose="02040503050406030204" pitchFamily="18" charset="0"/>
                          <a:cs typeface="Consolas" pitchFamily="49" charset="0"/>
                        </a:rPr>
                        <m:t>[</m:t>
                      </m:r>
                      <m:r>
                        <a:rPr lang="en-US" sz="2400" i="1" dirty="0">
                          <a:solidFill>
                            <a:srgbClr val="A71160"/>
                          </a:solidFill>
                          <a:latin typeface="Cambria Math" panose="02040503050406030204" pitchFamily="18" charset="0"/>
                          <a:cs typeface="Consolas" pitchFamily="49" charset="0"/>
                        </a:rPr>
                        <m:t>𝑗</m:t>
                      </m:r>
                      <m:r>
                        <a:rPr lang="en-US" sz="2400" i="1" dirty="0">
                          <a:solidFill>
                            <a:srgbClr val="A71160"/>
                          </a:solidFill>
                          <a:latin typeface="Cambria Math" panose="02040503050406030204" pitchFamily="18" charset="0"/>
                          <a:cs typeface="Consolas" pitchFamily="49" charset="0"/>
                        </a:rPr>
                        <m:t>+1])</m:t>
                      </m:r>
                    </m:oMath>
                  </m:oMathPara>
                </a14:m>
                <a:endParaRPr lang="en-US" sz="2400" dirty="0">
                  <a:solidFill>
                    <a:srgbClr val="A71160"/>
                  </a:solidFill>
                  <a:cs typeface="Consolas" pitchFamily="49" charset="0"/>
                </a:endParaRPr>
              </a:p>
            </p:txBody>
          </p:sp>
        </mc:Choice>
        <mc:Fallback xmlns="">
          <p:sp>
            <p:nvSpPr>
              <p:cNvPr id="41" name="Rectangle 40"/>
              <p:cNvSpPr>
                <a:spLocks noRot="1" noChangeAspect="1" noMove="1" noResize="1" noEditPoints="1" noAdjustHandles="1" noChangeArrowheads="1" noChangeShapeType="1" noTextEdit="1"/>
              </p:cNvSpPr>
              <p:nvPr/>
            </p:nvSpPr>
            <p:spPr>
              <a:xfrm>
                <a:off x="4141126" y="5350599"/>
                <a:ext cx="3994857" cy="984885"/>
              </a:xfrm>
              <a:prstGeom prst="rect">
                <a:avLst/>
              </a:prstGeom>
              <a:blipFill>
                <a:blip r:embed="rId2"/>
                <a:stretch>
                  <a:fillRect/>
                </a:stretch>
              </a:blipFill>
              <a:ln>
                <a:solidFill>
                  <a:schemeClr val="bg2">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0209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 fill="hold"/>
                                        <p:tgtEl>
                                          <p:spTgt spid="8"/>
                                        </p:tgtEl>
                                        <p:attrNameLst>
                                          <p:attrName>fillcolor</p:attrName>
                                        </p:attrNameLst>
                                      </p:cBhvr>
                                      <p:to>
                                        <a:srgbClr val="DDDDDD"/>
                                      </p:to>
                                    </p:animClr>
                                    <p:set>
                                      <p:cBhvr>
                                        <p:cTn id="41" dur="10" fill="hold"/>
                                        <p:tgtEl>
                                          <p:spTgt spid="8"/>
                                        </p:tgtEl>
                                        <p:attrNameLst>
                                          <p:attrName>fill.type</p:attrName>
                                        </p:attrNameLst>
                                      </p:cBhvr>
                                      <p:to>
                                        <p:strVal val="solid"/>
                                      </p:to>
                                    </p:set>
                                    <p:set>
                                      <p:cBhvr>
                                        <p:cTn id="42" dur="10" fill="hold"/>
                                        <p:tgtEl>
                                          <p:spTgt spid="8"/>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9"/>
                                        </p:tgtEl>
                                        <p:attrNameLst>
                                          <p:attrName>fillcolor</p:attrName>
                                        </p:attrNameLst>
                                      </p:cBhvr>
                                      <p:to>
                                        <a:srgbClr val="DDDDDD"/>
                                      </p:to>
                                    </p:animClr>
                                    <p:set>
                                      <p:cBhvr>
                                        <p:cTn id="45" dur="10" fill="hold"/>
                                        <p:tgtEl>
                                          <p:spTgt spid="9"/>
                                        </p:tgtEl>
                                        <p:attrNameLst>
                                          <p:attrName>fill.type</p:attrName>
                                        </p:attrNameLst>
                                      </p:cBhvr>
                                      <p:to>
                                        <p:strVal val="solid"/>
                                      </p:to>
                                    </p:set>
                                    <p:set>
                                      <p:cBhvr>
                                        <p:cTn id="46" dur="10" fill="hold"/>
                                        <p:tgtEl>
                                          <p:spTgt spid="9"/>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Effect transition="in" filter="fade">
                                      <p:cBhvr>
                                        <p:cTn id="56" dur="500"/>
                                        <p:tgtEl>
                                          <p:spTgt spid="3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10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 fill="hold"/>
                                        <p:tgtEl>
                                          <p:spTgt spid="14"/>
                                        </p:tgtEl>
                                        <p:attrNameLst>
                                          <p:attrName>fillcolor</p:attrName>
                                        </p:attrNameLst>
                                      </p:cBhvr>
                                      <p:to>
                                        <a:srgbClr val="D8D8D8"/>
                                      </p:to>
                                    </p:animClr>
                                    <p:set>
                                      <p:cBhvr>
                                        <p:cTn id="91" dur="10" fill="hold"/>
                                        <p:tgtEl>
                                          <p:spTgt spid="14"/>
                                        </p:tgtEl>
                                        <p:attrNameLst>
                                          <p:attrName>fill.type</p:attrName>
                                        </p:attrNameLst>
                                      </p:cBhvr>
                                      <p:to>
                                        <p:strVal val="solid"/>
                                      </p:to>
                                    </p:set>
                                    <p:set>
                                      <p:cBhvr>
                                        <p:cTn id="92" dur="10" fill="hold"/>
                                        <p:tgtEl>
                                          <p:spTgt spid="14"/>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10" fill="hold"/>
                                        <p:tgtEl>
                                          <p:spTgt spid="15"/>
                                        </p:tgtEl>
                                        <p:attrNameLst>
                                          <p:attrName>fillcolor</p:attrName>
                                        </p:attrNameLst>
                                      </p:cBhvr>
                                      <p:to>
                                        <a:srgbClr val="D8D8D8"/>
                                      </p:to>
                                    </p:animClr>
                                    <p:set>
                                      <p:cBhvr>
                                        <p:cTn id="95" dur="10" fill="hold"/>
                                        <p:tgtEl>
                                          <p:spTgt spid="15"/>
                                        </p:tgtEl>
                                        <p:attrNameLst>
                                          <p:attrName>fill.type</p:attrName>
                                        </p:attrNameLst>
                                      </p:cBhvr>
                                      <p:to>
                                        <p:strVal val="solid"/>
                                      </p:to>
                                    </p:set>
                                    <p:set>
                                      <p:cBhvr>
                                        <p:cTn id="96" dur="10" fill="hold"/>
                                        <p:tgtEl>
                                          <p:spTgt spid="15"/>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fade">
                                      <p:cBhvr>
                                        <p:cTn id="110" dur="500"/>
                                        <p:tgtEl>
                                          <p:spTgt spid="2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10" fill="hold"/>
                                        <p:tgtEl>
                                          <p:spTgt spid="20"/>
                                        </p:tgtEl>
                                        <p:attrNameLst>
                                          <p:attrName>fillcolor</p:attrName>
                                        </p:attrNameLst>
                                      </p:cBhvr>
                                      <p:to>
                                        <a:srgbClr val="D8D8D8"/>
                                      </p:to>
                                    </p:animClr>
                                    <p:set>
                                      <p:cBhvr>
                                        <p:cTn id="118" dur="10" fill="hold"/>
                                        <p:tgtEl>
                                          <p:spTgt spid="20"/>
                                        </p:tgtEl>
                                        <p:attrNameLst>
                                          <p:attrName>fill.type</p:attrName>
                                        </p:attrNameLst>
                                      </p:cBhvr>
                                      <p:to>
                                        <p:strVal val="solid"/>
                                      </p:to>
                                    </p:set>
                                    <p:set>
                                      <p:cBhvr>
                                        <p:cTn id="119" dur="10" fill="hold"/>
                                        <p:tgtEl>
                                          <p:spTgt spid="20"/>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10" fill="hold"/>
                                        <p:tgtEl>
                                          <p:spTgt spid="21"/>
                                        </p:tgtEl>
                                        <p:attrNameLst>
                                          <p:attrName>fillcolor</p:attrName>
                                        </p:attrNameLst>
                                      </p:cBhvr>
                                      <p:to>
                                        <a:srgbClr val="D8D8D8"/>
                                      </p:to>
                                    </p:animClr>
                                    <p:set>
                                      <p:cBhvr>
                                        <p:cTn id="122" dur="10" fill="hold"/>
                                        <p:tgtEl>
                                          <p:spTgt spid="21"/>
                                        </p:tgtEl>
                                        <p:attrNameLst>
                                          <p:attrName>fill.type</p:attrName>
                                        </p:attrNameLst>
                                      </p:cBhvr>
                                      <p:to>
                                        <p:strVal val="solid"/>
                                      </p:to>
                                    </p:set>
                                    <p:set>
                                      <p:cBhvr>
                                        <p:cTn id="123" dur="10" fill="hold"/>
                                        <p:tgtEl>
                                          <p:spTgt spid="21"/>
                                        </p:tgtEl>
                                        <p:attrNameLst>
                                          <p:attrName>fill.on</p:attrName>
                                        </p:attrNameLst>
                                      </p:cBhvr>
                                      <p:to>
                                        <p:strVal val="true"/>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fade">
                                      <p:cBhvr>
                                        <p:cTn id="128" dur="500"/>
                                        <p:tgtEl>
                                          <p:spTgt spid="32"/>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3">
                                            <p:txEl>
                                              <p:pRg st="0" end="0"/>
                                            </p:txEl>
                                          </p:spTgt>
                                        </p:tgtEl>
                                        <p:attrNameLst>
                                          <p:attrName>style.visibility</p:attrName>
                                        </p:attrNameLst>
                                      </p:cBhvr>
                                      <p:to>
                                        <p:strVal val="visible"/>
                                      </p:to>
                                    </p:set>
                                    <p:animEffect transition="in" filter="fade">
                                      <p:cBhvr>
                                        <p:cTn id="133" dur="500"/>
                                        <p:tgtEl>
                                          <p:spTgt spid="33">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500"/>
                                        <p:tgtEl>
                                          <p:spTgt spid="3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fade">
                                      <p:cBhvr>
                                        <p:cTn id="141" dur="500"/>
                                        <p:tgtEl>
                                          <p:spTgt spid="3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fade">
                                      <p:cBhvr>
                                        <p:cTn id="146" dur="500"/>
                                        <p:tgtEl>
                                          <p:spTgt spid="2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fade">
                                      <p:cBhvr>
                                        <p:cTn id="149" dur="500"/>
                                        <p:tgtEl>
                                          <p:spTgt spid="2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fade">
                                      <p:cBhvr>
                                        <p:cTn id="152" dur="500"/>
                                        <p:tgtEl>
                                          <p:spTgt spid="2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gtEl>
                                        <p:attrNameLst>
                                          <p:attrName>style.visibility</p:attrName>
                                        </p:attrNameLst>
                                      </p:cBhvr>
                                      <p:to>
                                        <p:strVal val="visible"/>
                                      </p:to>
                                    </p:set>
                                    <p:animEffect transition="in" filter="fade">
                                      <p:cBhvr>
                                        <p:cTn id="155" dur="500"/>
                                        <p:tgtEl>
                                          <p:spTgt spid="2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fade">
                                      <p:cBhvr>
                                        <p:cTn id="158" dur="50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10" fill="hold"/>
                                        <p:tgtEl>
                                          <p:spTgt spid="26"/>
                                        </p:tgtEl>
                                        <p:attrNameLst>
                                          <p:attrName>fillcolor</p:attrName>
                                        </p:attrNameLst>
                                      </p:cBhvr>
                                      <p:to>
                                        <a:srgbClr val="D8D8D8"/>
                                      </p:to>
                                    </p:animClr>
                                    <p:set>
                                      <p:cBhvr>
                                        <p:cTn id="163" dur="10" fill="hold"/>
                                        <p:tgtEl>
                                          <p:spTgt spid="26"/>
                                        </p:tgtEl>
                                        <p:attrNameLst>
                                          <p:attrName>fill.type</p:attrName>
                                        </p:attrNameLst>
                                      </p:cBhvr>
                                      <p:to>
                                        <p:strVal val="solid"/>
                                      </p:to>
                                    </p:set>
                                    <p:set>
                                      <p:cBhvr>
                                        <p:cTn id="164" dur="10" fill="hold"/>
                                        <p:tgtEl>
                                          <p:spTgt spid="26"/>
                                        </p:tgtEl>
                                        <p:attrNameLst>
                                          <p:attrName>fill.on</p:attrName>
                                        </p:attrNameLst>
                                      </p:cBhvr>
                                      <p:to>
                                        <p:strVal val="true"/>
                                      </p:to>
                                    </p:set>
                                  </p:childTnLst>
                                </p:cTn>
                              </p:par>
                              <p:par>
                                <p:cTn id="165" presetID="1" presetClass="emph" presetSubtype="2" fill="hold" nodeType="withEffect">
                                  <p:stCondLst>
                                    <p:cond delay="0"/>
                                  </p:stCondLst>
                                  <p:childTnLst>
                                    <p:animClr clrSpc="rgb" dir="cw">
                                      <p:cBhvr>
                                        <p:cTn id="166" dur="10" fill="hold"/>
                                        <p:tgtEl>
                                          <p:spTgt spid="27"/>
                                        </p:tgtEl>
                                        <p:attrNameLst>
                                          <p:attrName>fillcolor</p:attrName>
                                        </p:attrNameLst>
                                      </p:cBhvr>
                                      <p:to>
                                        <a:srgbClr val="D8D8D8"/>
                                      </p:to>
                                    </p:animClr>
                                    <p:set>
                                      <p:cBhvr>
                                        <p:cTn id="167" dur="10" fill="hold"/>
                                        <p:tgtEl>
                                          <p:spTgt spid="27"/>
                                        </p:tgtEl>
                                        <p:attrNameLst>
                                          <p:attrName>fill.type</p:attrName>
                                        </p:attrNameLst>
                                      </p:cBhvr>
                                      <p:to>
                                        <p:strVal val="solid"/>
                                      </p:to>
                                    </p:set>
                                    <p:set>
                                      <p:cBhvr>
                                        <p:cTn id="168" dur="10" fill="hold"/>
                                        <p:tgtEl>
                                          <p:spTgt spid="27"/>
                                        </p:tgtEl>
                                        <p:attrNameLst>
                                          <p:attrName>fill.on</p:attrName>
                                        </p:attrNameLst>
                                      </p:cBhvr>
                                      <p:to>
                                        <p:strVal val="true"/>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7">
                                            <p:txEl>
                                              <p:pRg st="0" end="0"/>
                                            </p:txEl>
                                          </p:spTgt>
                                        </p:tgtEl>
                                        <p:attrNameLst>
                                          <p:attrName>style.visibility</p:attrName>
                                        </p:attrNameLst>
                                      </p:cBhvr>
                                      <p:to>
                                        <p:strVal val="visible"/>
                                      </p:to>
                                    </p:set>
                                    <p:animEffect transition="in" filter="fade">
                                      <p:cBhvr>
                                        <p:cTn id="178" dur="500"/>
                                        <p:tgtEl>
                                          <p:spTgt spid="37">
                                            <p:txEl>
                                              <p:pRg st="0" end="0"/>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38"/>
                                        </p:tgtEl>
                                        <p:attrNameLst>
                                          <p:attrName>style.visibility</p:attrName>
                                        </p:attrNameLst>
                                      </p:cBhvr>
                                      <p:to>
                                        <p:strVal val="visible"/>
                                      </p:to>
                                    </p:set>
                                    <p:animEffect transition="in" filter="fade">
                                      <p:cBhvr>
                                        <p:cTn id="183" dur="500"/>
                                        <p:tgtEl>
                                          <p:spTgt spid="38"/>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4" grpId="0" animBg="1"/>
      <p:bldP spid="35" grpId="0" animBg="1"/>
      <p:bldP spid="36" grpId="0" animBg="1"/>
      <p:bldP spid="38" grpId="0" animBg="1"/>
      <p:bldP spid="39" grpId="0" animBg="1"/>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 – Example </a:t>
            </a:r>
          </a:p>
        </p:txBody>
      </p:sp>
      <p:sp>
        <p:nvSpPr>
          <p:cNvPr id="4" name="TextBox 3"/>
          <p:cNvSpPr txBox="1"/>
          <p:nvPr/>
        </p:nvSpPr>
        <p:spPr>
          <a:xfrm>
            <a:off x="1235540" y="914400"/>
            <a:ext cx="887102" cy="369332"/>
          </a:xfrm>
          <a:prstGeom prst="rect">
            <a:avLst/>
          </a:prstGeom>
          <a:noFill/>
          <a:ln w="28575">
            <a:solidFill>
              <a:schemeClr val="tx1"/>
            </a:solidFill>
          </a:ln>
        </p:spPr>
        <p:txBody>
          <a:bodyPr wrap="none" rtlCol="0">
            <a:spAutoFit/>
          </a:bodyPr>
          <a:lstStyle/>
          <a:p>
            <a:r>
              <a:rPr lang="en-IN" b="1" dirty="0"/>
              <a:t>Pass 2 :</a:t>
            </a:r>
            <a:endParaRPr lang="en-US" b="1" dirty="0"/>
          </a:p>
        </p:txBody>
      </p:sp>
      <p:sp>
        <p:nvSpPr>
          <p:cNvPr id="5" name="Rectangle 4"/>
          <p:cNvSpPr/>
          <p:nvPr/>
        </p:nvSpPr>
        <p:spPr>
          <a:xfrm>
            <a:off x="1532722" y="1447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6" name="Rectangle 5"/>
          <p:cNvSpPr/>
          <p:nvPr/>
        </p:nvSpPr>
        <p:spPr>
          <a:xfrm>
            <a:off x="1532722" y="1828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7" name="Rectangle 6"/>
          <p:cNvSpPr/>
          <p:nvPr/>
        </p:nvSpPr>
        <p:spPr>
          <a:xfrm>
            <a:off x="1532722" y="2209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8" name="Rectangle 7"/>
          <p:cNvSpPr/>
          <p:nvPr/>
        </p:nvSpPr>
        <p:spPr>
          <a:xfrm>
            <a:off x="1532722" y="2590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9" name="Rectangle 8"/>
          <p:cNvSpPr/>
          <p:nvPr/>
        </p:nvSpPr>
        <p:spPr>
          <a:xfrm>
            <a:off x="1532722" y="2971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cxnSp>
        <p:nvCxnSpPr>
          <p:cNvPr id="10" name="Straight Connector 9"/>
          <p:cNvCxnSpPr/>
          <p:nvPr/>
        </p:nvCxnSpPr>
        <p:spPr>
          <a:xfrm>
            <a:off x="974285" y="3692769"/>
            <a:ext cx="10332720" cy="0"/>
          </a:xfrm>
          <a:prstGeom prst="line">
            <a:avLst/>
          </a:prstGeom>
        </p:spPr>
        <p:style>
          <a:lnRef idx="1">
            <a:schemeClr val="dk1"/>
          </a:lnRef>
          <a:fillRef idx="0">
            <a:schemeClr val="dk1"/>
          </a:fillRef>
          <a:effectRef idx="0">
            <a:schemeClr val="dk1"/>
          </a:effectRef>
          <a:fontRef idx="minor">
            <a:schemeClr val="tx1"/>
          </a:fontRef>
        </p:style>
      </p:cxnSp>
      <p:sp>
        <p:nvSpPr>
          <p:cNvPr id="11" name="Rectangle 10"/>
          <p:cNvSpPr/>
          <p:nvPr/>
        </p:nvSpPr>
        <p:spPr>
          <a:xfrm>
            <a:off x="2904322" y="1447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2" name="Rectangle 11"/>
          <p:cNvSpPr/>
          <p:nvPr/>
        </p:nvSpPr>
        <p:spPr>
          <a:xfrm>
            <a:off x="2904322" y="1828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13" name="Rectangle 12"/>
          <p:cNvSpPr/>
          <p:nvPr/>
        </p:nvSpPr>
        <p:spPr>
          <a:xfrm>
            <a:off x="2904322" y="2209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14" name="Rectangle 13"/>
          <p:cNvSpPr/>
          <p:nvPr/>
        </p:nvSpPr>
        <p:spPr>
          <a:xfrm>
            <a:off x="2904322" y="2590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5" name="Rectangle 14"/>
          <p:cNvSpPr/>
          <p:nvPr/>
        </p:nvSpPr>
        <p:spPr>
          <a:xfrm>
            <a:off x="2904322" y="2971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sp>
        <p:nvSpPr>
          <p:cNvPr id="16" name="Rectangle 15"/>
          <p:cNvSpPr/>
          <p:nvPr/>
        </p:nvSpPr>
        <p:spPr>
          <a:xfrm>
            <a:off x="4428322" y="1447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7" name="Rectangle 16"/>
          <p:cNvSpPr/>
          <p:nvPr/>
        </p:nvSpPr>
        <p:spPr>
          <a:xfrm>
            <a:off x="4428322" y="1828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18" name="Rectangle 17"/>
          <p:cNvSpPr/>
          <p:nvPr/>
        </p:nvSpPr>
        <p:spPr>
          <a:xfrm>
            <a:off x="4428322" y="2209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19" name="Rectangle 18"/>
          <p:cNvSpPr/>
          <p:nvPr/>
        </p:nvSpPr>
        <p:spPr>
          <a:xfrm>
            <a:off x="4428322" y="2590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20" name="Rectangle 19"/>
          <p:cNvSpPr/>
          <p:nvPr/>
        </p:nvSpPr>
        <p:spPr>
          <a:xfrm>
            <a:off x="4428322" y="2971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sp>
        <p:nvSpPr>
          <p:cNvPr id="21" name="Rectangle 20"/>
          <p:cNvSpPr/>
          <p:nvPr/>
        </p:nvSpPr>
        <p:spPr>
          <a:xfrm>
            <a:off x="6424679" y="1447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22" name="Rectangle 21"/>
          <p:cNvSpPr/>
          <p:nvPr/>
        </p:nvSpPr>
        <p:spPr>
          <a:xfrm>
            <a:off x="6424679" y="1828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23" name="Rectangle 22"/>
          <p:cNvSpPr/>
          <p:nvPr/>
        </p:nvSpPr>
        <p:spPr>
          <a:xfrm>
            <a:off x="6424679" y="2209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24" name="Rectangle 23"/>
          <p:cNvSpPr/>
          <p:nvPr/>
        </p:nvSpPr>
        <p:spPr>
          <a:xfrm>
            <a:off x="6424679" y="2590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45</a:t>
            </a:r>
          </a:p>
        </p:txBody>
      </p:sp>
      <p:sp>
        <p:nvSpPr>
          <p:cNvPr id="25" name="Rectangle 24"/>
          <p:cNvSpPr/>
          <p:nvPr/>
        </p:nvSpPr>
        <p:spPr>
          <a:xfrm>
            <a:off x="6424679" y="2971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sp>
        <p:nvSpPr>
          <p:cNvPr id="26" name="Freeform 25"/>
          <p:cNvSpPr/>
          <p:nvPr/>
        </p:nvSpPr>
        <p:spPr>
          <a:xfrm>
            <a:off x="3450052" y="2009975"/>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TextBox 26"/>
          <p:cNvSpPr txBox="1"/>
          <p:nvPr/>
        </p:nvSpPr>
        <p:spPr>
          <a:xfrm>
            <a:off x="3614965" y="1947707"/>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28" name="Rectangle 27"/>
          <p:cNvSpPr/>
          <p:nvPr/>
        </p:nvSpPr>
        <p:spPr>
          <a:xfrm>
            <a:off x="2904322" y="1828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23</a:t>
            </a:r>
          </a:p>
        </p:txBody>
      </p:sp>
      <p:sp>
        <p:nvSpPr>
          <p:cNvPr id="29" name="Rectangle 28"/>
          <p:cNvSpPr/>
          <p:nvPr/>
        </p:nvSpPr>
        <p:spPr>
          <a:xfrm>
            <a:off x="2904322" y="2209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45</a:t>
            </a:r>
          </a:p>
        </p:txBody>
      </p:sp>
      <p:sp>
        <p:nvSpPr>
          <p:cNvPr id="30" name="Freeform 29"/>
          <p:cNvSpPr/>
          <p:nvPr/>
        </p:nvSpPr>
        <p:spPr>
          <a:xfrm>
            <a:off x="4979913" y="2380851"/>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TextBox 30"/>
          <p:cNvSpPr txBox="1"/>
          <p:nvPr/>
        </p:nvSpPr>
        <p:spPr>
          <a:xfrm>
            <a:off x="5144826" y="2318583"/>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32" name="Rectangle 31"/>
          <p:cNvSpPr/>
          <p:nvPr/>
        </p:nvSpPr>
        <p:spPr>
          <a:xfrm>
            <a:off x="4428322" y="2209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12</a:t>
            </a:r>
          </a:p>
        </p:txBody>
      </p:sp>
      <p:sp>
        <p:nvSpPr>
          <p:cNvPr id="33" name="Rectangle 32"/>
          <p:cNvSpPr/>
          <p:nvPr/>
        </p:nvSpPr>
        <p:spPr>
          <a:xfrm>
            <a:off x="4428322" y="2590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45</a:t>
            </a:r>
          </a:p>
        </p:txBody>
      </p:sp>
      <p:sp>
        <p:nvSpPr>
          <p:cNvPr id="34" name="TextBox 33"/>
          <p:cNvSpPr txBox="1"/>
          <p:nvPr/>
        </p:nvSpPr>
        <p:spPr>
          <a:xfrm>
            <a:off x="6128671" y="914400"/>
            <a:ext cx="887102" cy="369332"/>
          </a:xfrm>
          <a:prstGeom prst="rect">
            <a:avLst/>
          </a:prstGeom>
          <a:noFill/>
          <a:ln w="28575">
            <a:solidFill>
              <a:schemeClr val="tx1"/>
            </a:solidFill>
          </a:ln>
        </p:spPr>
        <p:txBody>
          <a:bodyPr wrap="none" rtlCol="0">
            <a:spAutoFit/>
          </a:bodyPr>
          <a:lstStyle/>
          <a:p>
            <a:r>
              <a:rPr lang="en-IN" b="1" dirty="0"/>
              <a:t>Pass 3 :</a:t>
            </a:r>
            <a:endParaRPr lang="en-US" b="1" dirty="0"/>
          </a:p>
        </p:txBody>
      </p:sp>
      <p:cxnSp>
        <p:nvCxnSpPr>
          <p:cNvPr id="35" name="Straight Connector 34"/>
          <p:cNvCxnSpPr/>
          <p:nvPr/>
        </p:nvCxnSpPr>
        <p:spPr>
          <a:xfrm flipV="1">
            <a:off x="5738963" y="984738"/>
            <a:ext cx="0" cy="2702169"/>
          </a:xfrm>
          <a:prstGeom prst="line">
            <a:avLst/>
          </a:prstGeom>
        </p:spPr>
        <p:style>
          <a:lnRef idx="1">
            <a:schemeClr val="dk1"/>
          </a:lnRef>
          <a:fillRef idx="0">
            <a:schemeClr val="dk1"/>
          </a:fillRef>
          <a:effectRef idx="0">
            <a:schemeClr val="dk1"/>
          </a:effectRef>
          <a:fontRef idx="minor">
            <a:schemeClr val="tx1"/>
          </a:fontRef>
        </p:style>
      </p:cxnSp>
      <p:sp>
        <p:nvSpPr>
          <p:cNvPr id="36" name="Rectangle 35"/>
          <p:cNvSpPr/>
          <p:nvPr/>
        </p:nvSpPr>
        <p:spPr>
          <a:xfrm>
            <a:off x="7890819" y="14448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37" name="Rectangle 36"/>
          <p:cNvSpPr/>
          <p:nvPr/>
        </p:nvSpPr>
        <p:spPr>
          <a:xfrm>
            <a:off x="7890819" y="18258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38" name="Rectangle 37"/>
          <p:cNvSpPr/>
          <p:nvPr/>
        </p:nvSpPr>
        <p:spPr>
          <a:xfrm>
            <a:off x="7890819" y="22068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39" name="Rectangle 38"/>
          <p:cNvSpPr/>
          <p:nvPr/>
        </p:nvSpPr>
        <p:spPr>
          <a:xfrm>
            <a:off x="7890819" y="25878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45</a:t>
            </a:r>
          </a:p>
        </p:txBody>
      </p:sp>
      <p:sp>
        <p:nvSpPr>
          <p:cNvPr id="40" name="Rectangle 39"/>
          <p:cNvSpPr/>
          <p:nvPr/>
        </p:nvSpPr>
        <p:spPr>
          <a:xfrm>
            <a:off x="7890819" y="29688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sp>
        <p:nvSpPr>
          <p:cNvPr id="41" name="Rectangle 40"/>
          <p:cNvSpPr/>
          <p:nvPr/>
        </p:nvSpPr>
        <p:spPr>
          <a:xfrm>
            <a:off x="10041002" y="1447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42" name="Rectangle 41"/>
          <p:cNvSpPr/>
          <p:nvPr/>
        </p:nvSpPr>
        <p:spPr>
          <a:xfrm>
            <a:off x="10041002" y="1828800"/>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43" name="Rectangle 42"/>
          <p:cNvSpPr/>
          <p:nvPr/>
        </p:nvSpPr>
        <p:spPr>
          <a:xfrm>
            <a:off x="10041002" y="2209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34</a:t>
            </a:r>
          </a:p>
        </p:txBody>
      </p:sp>
      <p:sp>
        <p:nvSpPr>
          <p:cNvPr id="44" name="Rectangle 43"/>
          <p:cNvSpPr/>
          <p:nvPr/>
        </p:nvSpPr>
        <p:spPr>
          <a:xfrm>
            <a:off x="10041002" y="2590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45</a:t>
            </a:r>
          </a:p>
        </p:txBody>
      </p:sp>
      <p:sp>
        <p:nvSpPr>
          <p:cNvPr id="45" name="Rectangle 44"/>
          <p:cNvSpPr/>
          <p:nvPr/>
        </p:nvSpPr>
        <p:spPr>
          <a:xfrm>
            <a:off x="10041002" y="2971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56</a:t>
            </a:r>
          </a:p>
        </p:txBody>
      </p:sp>
      <p:sp>
        <p:nvSpPr>
          <p:cNvPr id="46" name="Freeform 45"/>
          <p:cNvSpPr/>
          <p:nvPr/>
        </p:nvSpPr>
        <p:spPr>
          <a:xfrm>
            <a:off x="6968989" y="1613017"/>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TextBox 46"/>
          <p:cNvSpPr txBox="1"/>
          <p:nvPr/>
        </p:nvSpPr>
        <p:spPr>
          <a:xfrm>
            <a:off x="7133902" y="1550749"/>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48" name="Rectangle 47"/>
          <p:cNvSpPr/>
          <p:nvPr/>
        </p:nvSpPr>
        <p:spPr>
          <a:xfrm>
            <a:off x="6424679" y="1447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23</a:t>
            </a:r>
          </a:p>
        </p:txBody>
      </p:sp>
      <p:sp>
        <p:nvSpPr>
          <p:cNvPr id="49" name="Rectangle 48"/>
          <p:cNvSpPr/>
          <p:nvPr/>
        </p:nvSpPr>
        <p:spPr>
          <a:xfrm>
            <a:off x="6424679" y="1828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34</a:t>
            </a:r>
          </a:p>
        </p:txBody>
      </p:sp>
      <p:sp>
        <p:nvSpPr>
          <p:cNvPr id="50" name="Freeform 49"/>
          <p:cNvSpPr/>
          <p:nvPr/>
        </p:nvSpPr>
        <p:spPr>
          <a:xfrm>
            <a:off x="8433905" y="1945533"/>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1" name="TextBox 50"/>
          <p:cNvSpPr txBox="1"/>
          <p:nvPr/>
        </p:nvSpPr>
        <p:spPr>
          <a:xfrm>
            <a:off x="8598818" y="1883265"/>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52" name="Rectangle 51"/>
          <p:cNvSpPr/>
          <p:nvPr/>
        </p:nvSpPr>
        <p:spPr>
          <a:xfrm>
            <a:off x="7890819" y="1825869"/>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12</a:t>
            </a:r>
          </a:p>
        </p:txBody>
      </p:sp>
      <p:sp>
        <p:nvSpPr>
          <p:cNvPr id="53" name="Rectangle 52"/>
          <p:cNvSpPr/>
          <p:nvPr/>
        </p:nvSpPr>
        <p:spPr>
          <a:xfrm>
            <a:off x="7890819" y="22068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34</a:t>
            </a:r>
          </a:p>
        </p:txBody>
      </p:sp>
      <p:sp>
        <p:nvSpPr>
          <p:cNvPr id="54" name="TextBox 53"/>
          <p:cNvSpPr txBox="1"/>
          <p:nvPr/>
        </p:nvSpPr>
        <p:spPr>
          <a:xfrm>
            <a:off x="9687300" y="914400"/>
            <a:ext cx="887102" cy="369332"/>
          </a:xfrm>
          <a:prstGeom prst="rect">
            <a:avLst/>
          </a:prstGeom>
          <a:noFill/>
          <a:ln w="28575">
            <a:solidFill>
              <a:schemeClr val="tx1"/>
            </a:solidFill>
          </a:ln>
        </p:spPr>
        <p:txBody>
          <a:bodyPr wrap="none" rtlCol="0">
            <a:spAutoFit/>
          </a:bodyPr>
          <a:lstStyle/>
          <a:p>
            <a:r>
              <a:rPr lang="en-IN" b="1" dirty="0"/>
              <a:t>Pass 4 :</a:t>
            </a:r>
            <a:endParaRPr lang="en-US" b="1" dirty="0"/>
          </a:p>
        </p:txBody>
      </p:sp>
      <p:cxnSp>
        <p:nvCxnSpPr>
          <p:cNvPr id="55" name="Straight Connector 54"/>
          <p:cNvCxnSpPr/>
          <p:nvPr/>
        </p:nvCxnSpPr>
        <p:spPr>
          <a:xfrm flipV="1">
            <a:off x="9323714" y="984738"/>
            <a:ext cx="0" cy="2702169"/>
          </a:xfrm>
          <a:prstGeom prst="line">
            <a:avLst/>
          </a:prstGeom>
        </p:spPr>
        <p:style>
          <a:lnRef idx="1">
            <a:schemeClr val="dk1"/>
          </a:lnRef>
          <a:fillRef idx="0">
            <a:schemeClr val="dk1"/>
          </a:fillRef>
          <a:effectRef idx="0">
            <a:schemeClr val="dk1"/>
          </a:effectRef>
          <a:fontRef idx="minor">
            <a:schemeClr val="tx1"/>
          </a:fontRef>
        </p:style>
      </p:cxnSp>
      <p:sp>
        <p:nvSpPr>
          <p:cNvPr id="56" name="Freeform 55"/>
          <p:cNvSpPr/>
          <p:nvPr/>
        </p:nvSpPr>
        <p:spPr>
          <a:xfrm>
            <a:off x="10574402" y="1605528"/>
            <a:ext cx="272955" cy="450376"/>
          </a:xfrm>
          <a:custGeom>
            <a:avLst/>
            <a:gdLst>
              <a:gd name="connsiteX0" fmla="*/ 0 w 272955"/>
              <a:gd name="connsiteY0" fmla="*/ 0 h 450376"/>
              <a:gd name="connsiteX1" fmla="*/ 272955 w 272955"/>
              <a:gd name="connsiteY1" fmla="*/ 0 h 450376"/>
              <a:gd name="connsiteX2" fmla="*/ 272955 w 272955"/>
              <a:gd name="connsiteY2" fmla="*/ 450376 h 450376"/>
              <a:gd name="connsiteX3" fmla="*/ 0 w 272955"/>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272955" h="450376">
                <a:moveTo>
                  <a:pt x="0" y="0"/>
                </a:moveTo>
                <a:lnTo>
                  <a:pt x="272955" y="0"/>
                </a:lnTo>
                <a:lnTo>
                  <a:pt x="272955" y="450376"/>
                </a:lnTo>
                <a:lnTo>
                  <a:pt x="0" y="450376"/>
                </a:lnTo>
              </a:path>
            </a:pathLst>
          </a:custGeom>
          <a:ln w="19050">
            <a:solidFill>
              <a:srgbClr val="ED524F"/>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7" name="TextBox 56"/>
          <p:cNvSpPr txBox="1"/>
          <p:nvPr/>
        </p:nvSpPr>
        <p:spPr>
          <a:xfrm>
            <a:off x="10739315" y="1543260"/>
            <a:ext cx="461665" cy="565218"/>
          </a:xfrm>
          <a:prstGeom prst="rect">
            <a:avLst/>
          </a:prstGeom>
          <a:noFill/>
        </p:spPr>
        <p:txBody>
          <a:bodyPr vert="vert270" wrap="none" rtlCol="0">
            <a:spAutoFit/>
          </a:bodyPr>
          <a:lstStyle/>
          <a:p>
            <a:pPr algn="ctr"/>
            <a:r>
              <a:rPr lang="en-US" b="1" dirty="0">
                <a:solidFill>
                  <a:srgbClr val="0070C0"/>
                </a:solidFill>
              </a:rPr>
              <a:t>swap</a:t>
            </a:r>
          </a:p>
        </p:txBody>
      </p:sp>
      <p:sp>
        <p:nvSpPr>
          <p:cNvPr id="58" name="Rectangle 57"/>
          <p:cNvSpPr/>
          <p:nvPr/>
        </p:nvSpPr>
        <p:spPr>
          <a:xfrm>
            <a:off x="10041002" y="1447800"/>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12</a:t>
            </a:r>
          </a:p>
        </p:txBody>
      </p:sp>
      <p:sp>
        <p:nvSpPr>
          <p:cNvPr id="59" name="Rectangle 58"/>
          <p:cNvSpPr/>
          <p:nvPr/>
        </p:nvSpPr>
        <p:spPr>
          <a:xfrm>
            <a:off x="10041002" y="1828800"/>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23</a:t>
            </a:r>
          </a:p>
        </p:txBody>
      </p:sp>
      <mc:AlternateContent xmlns:mc="http://schemas.openxmlformats.org/markup-compatibility/2006" xmlns:a14="http://schemas.microsoft.com/office/drawing/2010/main">
        <mc:Choice Requires="a14">
          <p:sp>
            <p:nvSpPr>
              <p:cNvPr id="60" name="Rectangle 59"/>
              <p:cNvSpPr/>
              <p:nvPr/>
            </p:nvSpPr>
            <p:spPr>
              <a:xfrm>
                <a:off x="4141126" y="5350599"/>
                <a:ext cx="3994857" cy="984885"/>
              </a:xfrm>
              <a:prstGeom prst="rect">
                <a:avLst/>
              </a:prstGeom>
              <a:noFill/>
              <a:ln>
                <a:solidFill>
                  <a:schemeClr val="bg2">
                    <a:lumMod val="50000"/>
                  </a:schemeClr>
                </a:solidFill>
              </a:ln>
            </p:spPr>
            <p:txBody>
              <a:bodyPr wrap="squar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a:rPr lang="en-US" sz="2400" i="1" dirty="0" smtClean="0">
                          <a:solidFill>
                            <a:srgbClr val="A71160"/>
                          </a:solidFill>
                          <a:latin typeface="Cambria Math" panose="02040503050406030204" pitchFamily="18" charset="0"/>
                          <a:cs typeface="Consolas" pitchFamily="49" charset="0"/>
                        </a:rPr>
                        <m:t>𝑖𝑓</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smtClean="0">
                          <a:solidFill>
                            <a:srgbClr val="A71160"/>
                          </a:solidFill>
                          <a:latin typeface="Cambria Math" panose="02040503050406030204" pitchFamily="18" charset="0"/>
                          <a:cs typeface="Consolas" pitchFamily="49" charset="0"/>
                        </a:rPr>
                        <m:t>] &gt; </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smtClean="0">
                          <a:solidFill>
                            <a:srgbClr val="A71160"/>
                          </a:solidFill>
                          <a:latin typeface="Cambria Math" panose="02040503050406030204" pitchFamily="18" charset="0"/>
                          <a:cs typeface="Consolas" pitchFamily="49" charset="0"/>
                        </a:rPr>
                        <m:t>+1])</m:t>
                      </m:r>
                    </m:oMath>
                  </m:oMathPara>
                </a14:m>
                <a:endParaRPr lang="en-US" sz="2400" dirty="0">
                  <a:solidFill>
                    <a:srgbClr val="A71160"/>
                  </a:solidFill>
                  <a:cs typeface="Consolas" pitchFamily="49" charset="0"/>
                </a:endParaRPr>
              </a:p>
              <a:p>
                <a:pPr lvl="2">
                  <a:spcBef>
                    <a:spcPts val="600"/>
                  </a:spcBef>
                  <a:spcAft>
                    <a:spcPts val="600"/>
                  </a:spcAft>
                </a:pPr>
                <a14:m>
                  <m:oMathPara xmlns:m="http://schemas.openxmlformats.org/officeDocument/2006/math">
                    <m:oMathParaPr>
                      <m:jc m:val="centerGroup"/>
                    </m:oMathParaPr>
                    <m:oMath xmlns:m="http://schemas.openxmlformats.org/officeDocument/2006/math">
                      <m:r>
                        <a:rPr lang="en-US" sz="2400" i="1" dirty="0" smtClean="0">
                          <a:solidFill>
                            <a:srgbClr val="A71160"/>
                          </a:solidFill>
                          <a:latin typeface="Cambria Math" panose="02040503050406030204" pitchFamily="18" charset="0"/>
                          <a:cs typeface="Consolas" pitchFamily="49" charset="0"/>
                        </a:rPr>
                        <m:t>𝑠𝑤𝑎𝑝</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𝐴</m:t>
                      </m:r>
                      <m:r>
                        <a:rPr lang="en-US" sz="2400" i="1" dirty="0" smtClean="0">
                          <a:solidFill>
                            <a:srgbClr val="A71160"/>
                          </a:solidFill>
                          <a:latin typeface="Cambria Math" panose="02040503050406030204" pitchFamily="18" charset="0"/>
                          <a:cs typeface="Consolas" pitchFamily="49" charset="0"/>
                        </a:rPr>
                        <m:t>[</m:t>
                      </m:r>
                      <m:r>
                        <a:rPr lang="en-US" sz="2400" i="1" dirty="0" smtClean="0">
                          <a:solidFill>
                            <a:srgbClr val="A71160"/>
                          </a:solidFill>
                          <a:latin typeface="Cambria Math" panose="02040503050406030204" pitchFamily="18" charset="0"/>
                          <a:cs typeface="Consolas" pitchFamily="49" charset="0"/>
                        </a:rPr>
                        <m:t>𝑗</m:t>
                      </m:r>
                      <m:r>
                        <a:rPr lang="en-US" sz="2400" i="1" dirty="0">
                          <a:solidFill>
                            <a:srgbClr val="A71160"/>
                          </a:solidFill>
                          <a:latin typeface="Cambria Math" panose="02040503050406030204" pitchFamily="18" charset="0"/>
                          <a:cs typeface="Consolas" pitchFamily="49" charset="0"/>
                        </a:rPr>
                        <m:t>],</m:t>
                      </m:r>
                      <m:r>
                        <a:rPr lang="en-US" sz="2400" i="1" dirty="0">
                          <a:solidFill>
                            <a:srgbClr val="A71160"/>
                          </a:solidFill>
                          <a:latin typeface="Cambria Math" panose="02040503050406030204" pitchFamily="18" charset="0"/>
                          <a:cs typeface="Consolas" pitchFamily="49" charset="0"/>
                        </a:rPr>
                        <m:t>𝐴</m:t>
                      </m:r>
                      <m:r>
                        <a:rPr lang="en-US" sz="2400" i="1" dirty="0">
                          <a:solidFill>
                            <a:srgbClr val="A71160"/>
                          </a:solidFill>
                          <a:latin typeface="Cambria Math" panose="02040503050406030204" pitchFamily="18" charset="0"/>
                          <a:cs typeface="Consolas" pitchFamily="49" charset="0"/>
                        </a:rPr>
                        <m:t>[</m:t>
                      </m:r>
                      <m:r>
                        <a:rPr lang="en-US" sz="2400" i="1" dirty="0">
                          <a:solidFill>
                            <a:srgbClr val="A71160"/>
                          </a:solidFill>
                          <a:latin typeface="Cambria Math" panose="02040503050406030204" pitchFamily="18" charset="0"/>
                          <a:cs typeface="Consolas" pitchFamily="49" charset="0"/>
                        </a:rPr>
                        <m:t>𝑗</m:t>
                      </m:r>
                      <m:r>
                        <a:rPr lang="en-US" sz="2400" i="1" dirty="0">
                          <a:solidFill>
                            <a:srgbClr val="A71160"/>
                          </a:solidFill>
                          <a:latin typeface="Cambria Math" panose="02040503050406030204" pitchFamily="18" charset="0"/>
                          <a:cs typeface="Consolas" pitchFamily="49" charset="0"/>
                        </a:rPr>
                        <m:t>+1])</m:t>
                      </m:r>
                    </m:oMath>
                  </m:oMathPara>
                </a14:m>
                <a:endParaRPr lang="en-US" sz="2400" dirty="0">
                  <a:solidFill>
                    <a:srgbClr val="A71160"/>
                  </a:solidFill>
                  <a:cs typeface="Consolas" pitchFamily="49" charset="0"/>
                </a:endParaRPr>
              </a:p>
            </p:txBody>
          </p:sp>
        </mc:Choice>
        <mc:Fallback xmlns="">
          <p:sp>
            <p:nvSpPr>
              <p:cNvPr id="60" name="Rectangle 59"/>
              <p:cNvSpPr>
                <a:spLocks noRot="1" noChangeAspect="1" noMove="1" noResize="1" noEditPoints="1" noAdjustHandles="1" noChangeArrowheads="1" noChangeShapeType="1" noTextEdit="1"/>
              </p:cNvSpPr>
              <p:nvPr/>
            </p:nvSpPr>
            <p:spPr>
              <a:xfrm>
                <a:off x="4141126" y="5350599"/>
                <a:ext cx="3994857" cy="984885"/>
              </a:xfrm>
              <a:prstGeom prst="rect">
                <a:avLst/>
              </a:prstGeom>
              <a:blipFill>
                <a:blip r:embed="rId2"/>
                <a:stretch>
                  <a:fillRect/>
                </a:stretch>
              </a:blipFill>
              <a:ln>
                <a:solidFill>
                  <a:schemeClr val="bg2">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90794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10" fill="hold"/>
                                        <p:tgtEl>
                                          <p:spTgt spid="5"/>
                                        </p:tgtEl>
                                        <p:attrNameLst>
                                          <p:attrName>fillcolor</p:attrName>
                                        </p:attrNameLst>
                                      </p:cBhvr>
                                      <p:to>
                                        <a:srgbClr val="D8D8D8"/>
                                      </p:to>
                                    </p:animClr>
                                    <p:set>
                                      <p:cBhvr>
                                        <p:cTn id="28" dur="10" fill="hold"/>
                                        <p:tgtEl>
                                          <p:spTgt spid="5"/>
                                        </p:tgtEl>
                                        <p:attrNameLst>
                                          <p:attrName>fill.type</p:attrName>
                                        </p:attrNameLst>
                                      </p:cBhvr>
                                      <p:to>
                                        <p:strVal val="solid"/>
                                      </p:to>
                                    </p:set>
                                    <p:set>
                                      <p:cBhvr>
                                        <p:cTn id="29" dur="10" fill="hold"/>
                                        <p:tgtEl>
                                          <p:spTgt spid="5"/>
                                        </p:tgtEl>
                                        <p:attrNameLst>
                                          <p:attrName>fill.on</p:attrName>
                                        </p:attrNameLst>
                                      </p:cBhvr>
                                      <p:to>
                                        <p:strVal val="true"/>
                                      </p:to>
                                    </p:set>
                                  </p:childTnLst>
                                </p:cTn>
                              </p:par>
                              <p:par>
                                <p:cTn id="30" presetID="1" presetClass="emph" presetSubtype="2" fill="hold" nodeType="withEffect">
                                  <p:stCondLst>
                                    <p:cond delay="0"/>
                                  </p:stCondLst>
                                  <p:childTnLst>
                                    <p:animClr clrSpc="rgb" dir="cw">
                                      <p:cBhvr>
                                        <p:cTn id="31" dur="10" fill="hold"/>
                                        <p:tgtEl>
                                          <p:spTgt spid="6"/>
                                        </p:tgtEl>
                                        <p:attrNameLst>
                                          <p:attrName>fillcolor</p:attrName>
                                        </p:attrNameLst>
                                      </p:cBhvr>
                                      <p:to>
                                        <a:srgbClr val="D8D8D8"/>
                                      </p:to>
                                    </p:animClr>
                                    <p:set>
                                      <p:cBhvr>
                                        <p:cTn id="32" dur="10" fill="hold"/>
                                        <p:tgtEl>
                                          <p:spTgt spid="6"/>
                                        </p:tgtEl>
                                        <p:attrNameLst>
                                          <p:attrName>fill.type</p:attrName>
                                        </p:attrNameLst>
                                      </p:cBhvr>
                                      <p:to>
                                        <p:strVal val="solid"/>
                                      </p:to>
                                    </p:set>
                                    <p:set>
                                      <p:cBhvr>
                                        <p:cTn id="33" dur="10" fill="hold"/>
                                        <p:tgtEl>
                                          <p:spTgt spid="6"/>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10" fill="hold"/>
                                        <p:tgtEl>
                                          <p:spTgt spid="12"/>
                                        </p:tgtEl>
                                        <p:attrNameLst>
                                          <p:attrName>fillcolor</p:attrName>
                                        </p:attrNameLst>
                                      </p:cBhvr>
                                      <p:to>
                                        <a:srgbClr val="D8D8D8"/>
                                      </p:to>
                                    </p:animClr>
                                    <p:set>
                                      <p:cBhvr>
                                        <p:cTn id="55" dur="10" fill="hold"/>
                                        <p:tgtEl>
                                          <p:spTgt spid="12"/>
                                        </p:tgtEl>
                                        <p:attrNameLst>
                                          <p:attrName>fill.type</p:attrName>
                                        </p:attrNameLst>
                                      </p:cBhvr>
                                      <p:to>
                                        <p:strVal val="solid"/>
                                      </p:to>
                                    </p:set>
                                    <p:set>
                                      <p:cBhvr>
                                        <p:cTn id="56" dur="10" fill="hold"/>
                                        <p:tgtEl>
                                          <p:spTgt spid="12"/>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10" fill="hold"/>
                                        <p:tgtEl>
                                          <p:spTgt spid="13"/>
                                        </p:tgtEl>
                                        <p:attrNameLst>
                                          <p:attrName>fillcolor</p:attrName>
                                        </p:attrNameLst>
                                      </p:cBhvr>
                                      <p:to>
                                        <a:srgbClr val="D8D8D8"/>
                                      </p:to>
                                    </p:animClr>
                                    <p:set>
                                      <p:cBhvr>
                                        <p:cTn id="59" dur="10" fill="hold"/>
                                        <p:tgtEl>
                                          <p:spTgt spid="13"/>
                                        </p:tgtEl>
                                        <p:attrNameLst>
                                          <p:attrName>fill.type</p:attrName>
                                        </p:attrNameLst>
                                      </p:cBhvr>
                                      <p:to>
                                        <p:strVal val="solid"/>
                                      </p:to>
                                    </p:set>
                                    <p:set>
                                      <p:cBhvr>
                                        <p:cTn id="60" dur="10" fill="hold"/>
                                        <p:tgtEl>
                                          <p:spTgt spid="13"/>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Effect transition="in" filter="fade">
                                      <p:cBhvr>
                                        <p:cTn id="70" dur="500"/>
                                        <p:tgtEl>
                                          <p:spTgt spid="2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mph" presetSubtype="2" fill="hold" nodeType="clickEffect">
                                  <p:stCondLst>
                                    <p:cond delay="0"/>
                                  </p:stCondLst>
                                  <p:childTnLst>
                                    <p:animClr clrSpc="rgb" dir="cw">
                                      <p:cBhvr>
                                        <p:cTn id="99" dur="10" fill="hold"/>
                                        <p:tgtEl>
                                          <p:spTgt spid="18"/>
                                        </p:tgtEl>
                                        <p:attrNameLst>
                                          <p:attrName>fillcolor</p:attrName>
                                        </p:attrNameLst>
                                      </p:cBhvr>
                                      <p:to>
                                        <a:srgbClr val="D8D8D8"/>
                                      </p:to>
                                    </p:animClr>
                                    <p:set>
                                      <p:cBhvr>
                                        <p:cTn id="100" dur="10" fill="hold"/>
                                        <p:tgtEl>
                                          <p:spTgt spid="18"/>
                                        </p:tgtEl>
                                        <p:attrNameLst>
                                          <p:attrName>fill.type</p:attrName>
                                        </p:attrNameLst>
                                      </p:cBhvr>
                                      <p:to>
                                        <p:strVal val="solid"/>
                                      </p:to>
                                    </p:set>
                                    <p:set>
                                      <p:cBhvr>
                                        <p:cTn id="101" dur="10" fill="hold"/>
                                        <p:tgtEl>
                                          <p:spTgt spid="18"/>
                                        </p:tgtEl>
                                        <p:attrNameLst>
                                          <p:attrName>fill.on</p:attrName>
                                        </p:attrNameLst>
                                      </p:cBhvr>
                                      <p:to>
                                        <p:strVal val="true"/>
                                      </p:to>
                                    </p:set>
                                  </p:childTnLst>
                                </p:cTn>
                              </p:par>
                              <p:par>
                                <p:cTn id="102" presetID="1" presetClass="emph" presetSubtype="2" fill="hold" nodeType="withEffect">
                                  <p:stCondLst>
                                    <p:cond delay="0"/>
                                  </p:stCondLst>
                                  <p:childTnLst>
                                    <p:animClr clrSpc="rgb" dir="cw">
                                      <p:cBhvr>
                                        <p:cTn id="103" dur="10" fill="hold"/>
                                        <p:tgtEl>
                                          <p:spTgt spid="19"/>
                                        </p:tgtEl>
                                        <p:attrNameLst>
                                          <p:attrName>fillcolor</p:attrName>
                                        </p:attrNameLst>
                                      </p:cBhvr>
                                      <p:to>
                                        <a:srgbClr val="D8D8D8"/>
                                      </p:to>
                                    </p:animClr>
                                    <p:set>
                                      <p:cBhvr>
                                        <p:cTn id="104" dur="10" fill="hold"/>
                                        <p:tgtEl>
                                          <p:spTgt spid="19"/>
                                        </p:tgtEl>
                                        <p:attrNameLst>
                                          <p:attrName>fill.type</p:attrName>
                                        </p:attrNameLst>
                                      </p:cBhvr>
                                      <p:to>
                                        <p:strVal val="solid"/>
                                      </p:to>
                                    </p:set>
                                    <p:set>
                                      <p:cBhvr>
                                        <p:cTn id="105" dur="10" fill="hold"/>
                                        <p:tgtEl>
                                          <p:spTgt spid="19"/>
                                        </p:tgtEl>
                                        <p:attrNameLst>
                                          <p:attrName>fill.on</p:attrName>
                                        </p:attrNameLst>
                                      </p:cBhvr>
                                      <p:to>
                                        <p:strVal val="true"/>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1">
                                            <p:txEl>
                                              <p:pRg st="0" end="0"/>
                                            </p:txEl>
                                          </p:spTgt>
                                        </p:tgtEl>
                                        <p:attrNameLst>
                                          <p:attrName>style.visibility</p:attrName>
                                        </p:attrNameLst>
                                      </p:cBhvr>
                                      <p:to>
                                        <p:strVal val="visible"/>
                                      </p:to>
                                    </p:set>
                                    <p:animEffect transition="in" filter="fade">
                                      <p:cBhvr>
                                        <p:cTn id="115" dur="500"/>
                                        <p:tgtEl>
                                          <p:spTgt spid="31">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500"/>
                                        <p:tgtEl>
                                          <p:spTgt spid="3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wipe(left)">
                                      <p:cBhvr>
                                        <p:cTn id="128" dur="500"/>
                                        <p:tgtEl>
                                          <p:spTgt spid="10"/>
                                        </p:tgtEl>
                                      </p:cBhvr>
                                    </p:animEffect>
                                  </p:childTnLst>
                                </p:cTn>
                              </p:par>
                              <p:par>
                                <p:cTn id="129" presetID="10" presetClass="entr" presetSubtype="0"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500"/>
                                        <p:tgtEl>
                                          <p:spTgt spid="35"/>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4"/>
                                        </p:tgtEl>
                                        <p:attrNameLst>
                                          <p:attrName>style.visibility</p:attrName>
                                        </p:attrNameLst>
                                      </p:cBhvr>
                                      <p:to>
                                        <p:strVal val="visible"/>
                                      </p:to>
                                    </p:set>
                                    <p:animEffect transition="in" filter="fade">
                                      <p:cBhvr>
                                        <p:cTn id="136" dur="500"/>
                                        <p:tgtEl>
                                          <p:spTgt spid="34"/>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500"/>
                                        <p:tgtEl>
                                          <p:spTgt spid="21"/>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fade">
                                      <p:cBhvr>
                                        <p:cTn id="144" dur="500"/>
                                        <p:tgtEl>
                                          <p:spTgt spid="22"/>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fade">
                                      <p:cBhvr>
                                        <p:cTn id="147" dur="500"/>
                                        <p:tgtEl>
                                          <p:spTgt spid="2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
                                        </p:tgtEl>
                                        <p:attrNameLst>
                                          <p:attrName>style.visibility</p:attrName>
                                        </p:attrNameLst>
                                      </p:cBhvr>
                                      <p:to>
                                        <p:strVal val="visible"/>
                                      </p:to>
                                    </p:set>
                                    <p:animEffect transition="in" filter="fade">
                                      <p:cBhvr>
                                        <p:cTn id="153" dur="500"/>
                                        <p:tgtEl>
                                          <p:spTgt spid="25"/>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mph" presetSubtype="2" fill="hold" nodeType="clickEffect">
                                  <p:stCondLst>
                                    <p:cond delay="0"/>
                                  </p:stCondLst>
                                  <p:childTnLst>
                                    <p:animClr clrSpc="rgb" dir="cw">
                                      <p:cBhvr>
                                        <p:cTn id="157" dur="10" fill="hold"/>
                                        <p:tgtEl>
                                          <p:spTgt spid="21"/>
                                        </p:tgtEl>
                                        <p:attrNameLst>
                                          <p:attrName>fillcolor</p:attrName>
                                        </p:attrNameLst>
                                      </p:cBhvr>
                                      <p:to>
                                        <a:srgbClr val="D8D8D8"/>
                                      </p:to>
                                    </p:animClr>
                                    <p:set>
                                      <p:cBhvr>
                                        <p:cTn id="158" dur="10" fill="hold"/>
                                        <p:tgtEl>
                                          <p:spTgt spid="21"/>
                                        </p:tgtEl>
                                        <p:attrNameLst>
                                          <p:attrName>fill.type</p:attrName>
                                        </p:attrNameLst>
                                      </p:cBhvr>
                                      <p:to>
                                        <p:strVal val="solid"/>
                                      </p:to>
                                    </p:set>
                                    <p:set>
                                      <p:cBhvr>
                                        <p:cTn id="159" dur="10" fill="hold"/>
                                        <p:tgtEl>
                                          <p:spTgt spid="21"/>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10" fill="hold"/>
                                        <p:tgtEl>
                                          <p:spTgt spid="22"/>
                                        </p:tgtEl>
                                        <p:attrNameLst>
                                          <p:attrName>fillcolor</p:attrName>
                                        </p:attrNameLst>
                                      </p:cBhvr>
                                      <p:to>
                                        <a:srgbClr val="D8D8D8"/>
                                      </p:to>
                                    </p:animClr>
                                    <p:set>
                                      <p:cBhvr>
                                        <p:cTn id="162" dur="10" fill="hold"/>
                                        <p:tgtEl>
                                          <p:spTgt spid="22"/>
                                        </p:tgtEl>
                                        <p:attrNameLst>
                                          <p:attrName>fill.type</p:attrName>
                                        </p:attrNameLst>
                                      </p:cBhvr>
                                      <p:to>
                                        <p:strVal val="solid"/>
                                      </p:to>
                                    </p:set>
                                    <p:set>
                                      <p:cBhvr>
                                        <p:cTn id="163" dur="10" fill="hold"/>
                                        <p:tgtEl>
                                          <p:spTgt spid="22"/>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6"/>
                                        </p:tgtEl>
                                        <p:attrNameLst>
                                          <p:attrName>style.visibility</p:attrName>
                                        </p:attrNameLst>
                                      </p:cBhvr>
                                      <p:to>
                                        <p:strVal val="visible"/>
                                      </p:to>
                                    </p:set>
                                    <p:animEffect transition="in" filter="fade">
                                      <p:cBhvr>
                                        <p:cTn id="168" dur="500"/>
                                        <p:tgtEl>
                                          <p:spTgt spid="46"/>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47">
                                            <p:txEl>
                                              <p:pRg st="0" end="0"/>
                                            </p:txEl>
                                          </p:spTgt>
                                        </p:tgtEl>
                                        <p:attrNameLst>
                                          <p:attrName>style.visibility</p:attrName>
                                        </p:attrNameLst>
                                      </p:cBhvr>
                                      <p:to>
                                        <p:strVal val="visible"/>
                                      </p:to>
                                    </p:set>
                                    <p:animEffect transition="in" filter="fade">
                                      <p:cBhvr>
                                        <p:cTn id="173" dur="500"/>
                                        <p:tgtEl>
                                          <p:spTgt spid="47">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48"/>
                                        </p:tgtEl>
                                        <p:attrNameLst>
                                          <p:attrName>style.visibility</p:attrName>
                                        </p:attrNameLst>
                                      </p:cBhvr>
                                      <p:to>
                                        <p:strVal val="visible"/>
                                      </p:to>
                                    </p:set>
                                    <p:animEffect transition="in" filter="fade">
                                      <p:cBhvr>
                                        <p:cTn id="178" dur="500"/>
                                        <p:tgtEl>
                                          <p:spTgt spid="4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36"/>
                                        </p:tgtEl>
                                        <p:attrNameLst>
                                          <p:attrName>style.visibility</p:attrName>
                                        </p:attrNameLst>
                                      </p:cBhvr>
                                      <p:to>
                                        <p:strVal val="visible"/>
                                      </p:to>
                                    </p:set>
                                    <p:animEffect transition="in" filter="fade">
                                      <p:cBhvr>
                                        <p:cTn id="186" dur="500"/>
                                        <p:tgtEl>
                                          <p:spTgt spid="36"/>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7"/>
                                        </p:tgtEl>
                                        <p:attrNameLst>
                                          <p:attrName>style.visibility</p:attrName>
                                        </p:attrNameLst>
                                      </p:cBhvr>
                                      <p:to>
                                        <p:strVal val="visible"/>
                                      </p:to>
                                    </p:set>
                                    <p:animEffect transition="in" filter="fade">
                                      <p:cBhvr>
                                        <p:cTn id="189" dur="500"/>
                                        <p:tgtEl>
                                          <p:spTgt spid="37"/>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38"/>
                                        </p:tgtEl>
                                        <p:attrNameLst>
                                          <p:attrName>style.visibility</p:attrName>
                                        </p:attrNameLst>
                                      </p:cBhvr>
                                      <p:to>
                                        <p:strVal val="visible"/>
                                      </p:to>
                                    </p:set>
                                    <p:animEffect transition="in" filter="fade">
                                      <p:cBhvr>
                                        <p:cTn id="192" dur="500"/>
                                        <p:tgtEl>
                                          <p:spTgt spid="3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39"/>
                                        </p:tgtEl>
                                        <p:attrNameLst>
                                          <p:attrName>style.visibility</p:attrName>
                                        </p:attrNameLst>
                                      </p:cBhvr>
                                      <p:to>
                                        <p:strVal val="visible"/>
                                      </p:to>
                                    </p:set>
                                    <p:animEffect transition="in" filter="fade">
                                      <p:cBhvr>
                                        <p:cTn id="195" dur="500"/>
                                        <p:tgtEl>
                                          <p:spTgt spid="39"/>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0"/>
                                        </p:tgtEl>
                                        <p:attrNameLst>
                                          <p:attrName>style.visibility</p:attrName>
                                        </p:attrNameLst>
                                      </p:cBhvr>
                                      <p:to>
                                        <p:strVal val="visible"/>
                                      </p:to>
                                    </p:set>
                                    <p:animEffect transition="in" filter="fade">
                                      <p:cBhvr>
                                        <p:cTn id="198" dur="500"/>
                                        <p:tgtEl>
                                          <p:spTgt spid="40"/>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mph" presetSubtype="2" fill="hold" nodeType="clickEffect">
                                  <p:stCondLst>
                                    <p:cond delay="0"/>
                                  </p:stCondLst>
                                  <p:childTnLst>
                                    <p:animClr clrSpc="rgb" dir="cw">
                                      <p:cBhvr>
                                        <p:cTn id="202" dur="10" fill="hold"/>
                                        <p:tgtEl>
                                          <p:spTgt spid="37"/>
                                        </p:tgtEl>
                                        <p:attrNameLst>
                                          <p:attrName>fillcolor</p:attrName>
                                        </p:attrNameLst>
                                      </p:cBhvr>
                                      <p:to>
                                        <a:srgbClr val="D8D8D8"/>
                                      </p:to>
                                    </p:animClr>
                                    <p:set>
                                      <p:cBhvr>
                                        <p:cTn id="203" dur="10" fill="hold"/>
                                        <p:tgtEl>
                                          <p:spTgt spid="37"/>
                                        </p:tgtEl>
                                        <p:attrNameLst>
                                          <p:attrName>fill.type</p:attrName>
                                        </p:attrNameLst>
                                      </p:cBhvr>
                                      <p:to>
                                        <p:strVal val="solid"/>
                                      </p:to>
                                    </p:set>
                                    <p:set>
                                      <p:cBhvr>
                                        <p:cTn id="204" dur="10" fill="hold"/>
                                        <p:tgtEl>
                                          <p:spTgt spid="37"/>
                                        </p:tgtEl>
                                        <p:attrNameLst>
                                          <p:attrName>fill.on</p:attrName>
                                        </p:attrNameLst>
                                      </p:cBhvr>
                                      <p:to>
                                        <p:strVal val="true"/>
                                      </p:to>
                                    </p:set>
                                  </p:childTnLst>
                                </p:cTn>
                              </p:par>
                              <p:par>
                                <p:cTn id="205" presetID="1" presetClass="emph" presetSubtype="2" fill="hold" nodeType="withEffect">
                                  <p:stCondLst>
                                    <p:cond delay="0"/>
                                  </p:stCondLst>
                                  <p:childTnLst>
                                    <p:animClr clrSpc="rgb" dir="cw">
                                      <p:cBhvr>
                                        <p:cTn id="206" dur="10" fill="hold"/>
                                        <p:tgtEl>
                                          <p:spTgt spid="38"/>
                                        </p:tgtEl>
                                        <p:attrNameLst>
                                          <p:attrName>fillcolor</p:attrName>
                                        </p:attrNameLst>
                                      </p:cBhvr>
                                      <p:to>
                                        <a:srgbClr val="D8D8D8"/>
                                      </p:to>
                                    </p:animClr>
                                    <p:set>
                                      <p:cBhvr>
                                        <p:cTn id="207" dur="10" fill="hold"/>
                                        <p:tgtEl>
                                          <p:spTgt spid="38"/>
                                        </p:tgtEl>
                                        <p:attrNameLst>
                                          <p:attrName>fill.type</p:attrName>
                                        </p:attrNameLst>
                                      </p:cBhvr>
                                      <p:to>
                                        <p:strVal val="solid"/>
                                      </p:to>
                                    </p:set>
                                    <p:set>
                                      <p:cBhvr>
                                        <p:cTn id="208" dur="10" fill="hold"/>
                                        <p:tgtEl>
                                          <p:spTgt spid="38"/>
                                        </p:tgtEl>
                                        <p:attrNameLst>
                                          <p:attrName>fill.on</p:attrName>
                                        </p:attrNameLst>
                                      </p:cBhvr>
                                      <p:to>
                                        <p:strVal val="true"/>
                                      </p:to>
                                    </p:se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50"/>
                                        </p:tgtEl>
                                        <p:attrNameLst>
                                          <p:attrName>style.visibility</p:attrName>
                                        </p:attrNameLst>
                                      </p:cBhvr>
                                      <p:to>
                                        <p:strVal val="visible"/>
                                      </p:to>
                                    </p:set>
                                    <p:animEffect transition="in" filter="fade">
                                      <p:cBhvr>
                                        <p:cTn id="213" dur="500"/>
                                        <p:tgtEl>
                                          <p:spTgt spid="50"/>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51">
                                            <p:txEl>
                                              <p:pRg st="0" end="0"/>
                                            </p:txEl>
                                          </p:spTgt>
                                        </p:tgtEl>
                                        <p:attrNameLst>
                                          <p:attrName>style.visibility</p:attrName>
                                        </p:attrNameLst>
                                      </p:cBhvr>
                                      <p:to>
                                        <p:strVal val="visible"/>
                                      </p:to>
                                    </p:set>
                                    <p:animEffect transition="in" filter="fade">
                                      <p:cBhvr>
                                        <p:cTn id="218" dur="500"/>
                                        <p:tgtEl>
                                          <p:spTgt spid="51">
                                            <p:txEl>
                                              <p:pRg st="0" end="0"/>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52"/>
                                        </p:tgtEl>
                                        <p:attrNameLst>
                                          <p:attrName>style.visibility</p:attrName>
                                        </p:attrNameLst>
                                      </p:cBhvr>
                                      <p:to>
                                        <p:strVal val="visible"/>
                                      </p:to>
                                    </p:set>
                                    <p:animEffect transition="in" filter="fade">
                                      <p:cBhvr>
                                        <p:cTn id="223" dur="500"/>
                                        <p:tgtEl>
                                          <p:spTgt spid="52"/>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53"/>
                                        </p:tgtEl>
                                        <p:attrNameLst>
                                          <p:attrName>style.visibility</p:attrName>
                                        </p:attrNameLst>
                                      </p:cBhvr>
                                      <p:to>
                                        <p:strVal val="visible"/>
                                      </p:to>
                                    </p:set>
                                    <p:animEffect transition="in" filter="fade">
                                      <p:cBhvr>
                                        <p:cTn id="226" dur="500"/>
                                        <p:tgtEl>
                                          <p:spTgt spid="53"/>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54"/>
                                        </p:tgtEl>
                                        <p:attrNameLst>
                                          <p:attrName>style.visibility</p:attrName>
                                        </p:attrNameLst>
                                      </p:cBhvr>
                                      <p:to>
                                        <p:strVal val="visible"/>
                                      </p:to>
                                    </p:set>
                                    <p:animEffect transition="in" filter="fade">
                                      <p:cBhvr>
                                        <p:cTn id="231" dur="500"/>
                                        <p:tgtEl>
                                          <p:spTgt spid="54"/>
                                        </p:tgtEl>
                                      </p:cBhvr>
                                    </p:animEffect>
                                  </p:childTnLst>
                                </p:cTn>
                              </p:par>
                              <p:par>
                                <p:cTn id="232" presetID="10" presetClass="entr" presetSubtype="0" fill="hold" nodeType="withEffect">
                                  <p:stCondLst>
                                    <p:cond delay="0"/>
                                  </p:stCondLst>
                                  <p:childTnLst>
                                    <p:set>
                                      <p:cBhvr>
                                        <p:cTn id="233" dur="1" fill="hold">
                                          <p:stCondLst>
                                            <p:cond delay="0"/>
                                          </p:stCondLst>
                                        </p:cTn>
                                        <p:tgtEl>
                                          <p:spTgt spid="55"/>
                                        </p:tgtEl>
                                        <p:attrNameLst>
                                          <p:attrName>style.visibility</p:attrName>
                                        </p:attrNameLst>
                                      </p:cBhvr>
                                      <p:to>
                                        <p:strVal val="visible"/>
                                      </p:to>
                                    </p:set>
                                    <p:animEffect transition="in" filter="fade">
                                      <p:cBhvr>
                                        <p:cTn id="234" dur="500"/>
                                        <p:tgtEl>
                                          <p:spTgt spid="55"/>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animEffect transition="in" filter="fade">
                                      <p:cBhvr>
                                        <p:cTn id="239" dur="500"/>
                                        <p:tgtEl>
                                          <p:spTgt spid="41"/>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42"/>
                                        </p:tgtEl>
                                        <p:attrNameLst>
                                          <p:attrName>style.visibility</p:attrName>
                                        </p:attrNameLst>
                                      </p:cBhvr>
                                      <p:to>
                                        <p:strVal val="visible"/>
                                      </p:to>
                                    </p:set>
                                    <p:animEffect transition="in" filter="fade">
                                      <p:cBhvr>
                                        <p:cTn id="242" dur="500"/>
                                        <p:tgtEl>
                                          <p:spTgt spid="42"/>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43"/>
                                        </p:tgtEl>
                                        <p:attrNameLst>
                                          <p:attrName>style.visibility</p:attrName>
                                        </p:attrNameLst>
                                      </p:cBhvr>
                                      <p:to>
                                        <p:strVal val="visible"/>
                                      </p:to>
                                    </p:set>
                                    <p:animEffect transition="in" filter="fade">
                                      <p:cBhvr>
                                        <p:cTn id="245" dur="500"/>
                                        <p:tgtEl>
                                          <p:spTgt spid="43"/>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44"/>
                                        </p:tgtEl>
                                        <p:attrNameLst>
                                          <p:attrName>style.visibility</p:attrName>
                                        </p:attrNameLst>
                                      </p:cBhvr>
                                      <p:to>
                                        <p:strVal val="visible"/>
                                      </p:to>
                                    </p:set>
                                    <p:animEffect transition="in" filter="fade">
                                      <p:cBhvr>
                                        <p:cTn id="248" dur="500"/>
                                        <p:tgtEl>
                                          <p:spTgt spid="44"/>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45"/>
                                        </p:tgtEl>
                                        <p:attrNameLst>
                                          <p:attrName>style.visibility</p:attrName>
                                        </p:attrNameLst>
                                      </p:cBhvr>
                                      <p:to>
                                        <p:strVal val="visible"/>
                                      </p:to>
                                    </p:set>
                                    <p:animEffect transition="in" filter="fade">
                                      <p:cBhvr>
                                        <p:cTn id="251" dur="500"/>
                                        <p:tgtEl>
                                          <p:spTgt spid="45"/>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mph" presetSubtype="2" fill="hold" nodeType="clickEffect">
                                  <p:stCondLst>
                                    <p:cond delay="0"/>
                                  </p:stCondLst>
                                  <p:childTnLst>
                                    <p:animClr clrSpc="rgb" dir="cw">
                                      <p:cBhvr>
                                        <p:cTn id="255" dur="10" fill="hold"/>
                                        <p:tgtEl>
                                          <p:spTgt spid="41"/>
                                        </p:tgtEl>
                                        <p:attrNameLst>
                                          <p:attrName>fillcolor</p:attrName>
                                        </p:attrNameLst>
                                      </p:cBhvr>
                                      <p:to>
                                        <a:srgbClr val="D8D8D8"/>
                                      </p:to>
                                    </p:animClr>
                                    <p:set>
                                      <p:cBhvr>
                                        <p:cTn id="256" dur="10" fill="hold"/>
                                        <p:tgtEl>
                                          <p:spTgt spid="41"/>
                                        </p:tgtEl>
                                        <p:attrNameLst>
                                          <p:attrName>fill.type</p:attrName>
                                        </p:attrNameLst>
                                      </p:cBhvr>
                                      <p:to>
                                        <p:strVal val="solid"/>
                                      </p:to>
                                    </p:set>
                                    <p:set>
                                      <p:cBhvr>
                                        <p:cTn id="257" dur="10" fill="hold"/>
                                        <p:tgtEl>
                                          <p:spTgt spid="41"/>
                                        </p:tgtEl>
                                        <p:attrNameLst>
                                          <p:attrName>fill.on</p:attrName>
                                        </p:attrNameLst>
                                      </p:cBhvr>
                                      <p:to>
                                        <p:strVal val="true"/>
                                      </p:to>
                                    </p:set>
                                  </p:childTnLst>
                                </p:cTn>
                              </p:par>
                              <p:par>
                                <p:cTn id="258" presetID="1" presetClass="emph" presetSubtype="2" fill="hold" nodeType="withEffect">
                                  <p:stCondLst>
                                    <p:cond delay="0"/>
                                  </p:stCondLst>
                                  <p:childTnLst>
                                    <p:animClr clrSpc="rgb" dir="cw">
                                      <p:cBhvr>
                                        <p:cTn id="259" dur="10" fill="hold"/>
                                        <p:tgtEl>
                                          <p:spTgt spid="42"/>
                                        </p:tgtEl>
                                        <p:attrNameLst>
                                          <p:attrName>fillcolor</p:attrName>
                                        </p:attrNameLst>
                                      </p:cBhvr>
                                      <p:to>
                                        <a:srgbClr val="D8D8D8"/>
                                      </p:to>
                                    </p:animClr>
                                    <p:set>
                                      <p:cBhvr>
                                        <p:cTn id="260" dur="10" fill="hold"/>
                                        <p:tgtEl>
                                          <p:spTgt spid="42"/>
                                        </p:tgtEl>
                                        <p:attrNameLst>
                                          <p:attrName>fill.type</p:attrName>
                                        </p:attrNameLst>
                                      </p:cBhvr>
                                      <p:to>
                                        <p:strVal val="solid"/>
                                      </p:to>
                                    </p:set>
                                    <p:set>
                                      <p:cBhvr>
                                        <p:cTn id="261" dur="10" fill="hold"/>
                                        <p:tgtEl>
                                          <p:spTgt spid="42"/>
                                        </p:tgtEl>
                                        <p:attrNameLst>
                                          <p:attrName>fill.on</p:attrName>
                                        </p:attrNameLst>
                                      </p:cBhvr>
                                      <p:to>
                                        <p:strVal val="true"/>
                                      </p:to>
                                    </p:se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56"/>
                                        </p:tgtEl>
                                        <p:attrNameLst>
                                          <p:attrName>style.visibility</p:attrName>
                                        </p:attrNameLst>
                                      </p:cBhvr>
                                      <p:to>
                                        <p:strVal val="visible"/>
                                      </p:to>
                                    </p:set>
                                    <p:animEffect transition="in" filter="fade">
                                      <p:cBhvr>
                                        <p:cTn id="266" dur="500"/>
                                        <p:tgtEl>
                                          <p:spTgt spid="56"/>
                                        </p:tgtEl>
                                      </p:cBhvr>
                                    </p:animEffec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nodeType="clickEffect">
                                  <p:stCondLst>
                                    <p:cond delay="0"/>
                                  </p:stCondLst>
                                  <p:childTnLst>
                                    <p:set>
                                      <p:cBhvr>
                                        <p:cTn id="270" dur="1" fill="hold">
                                          <p:stCondLst>
                                            <p:cond delay="0"/>
                                          </p:stCondLst>
                                        </p:cTn>
                                        <p:tgtEl>
                                          <p:spTgt spid="57">
                                            <p:txEl>
                                              <p:pRg st="0" end="0"/>
                                            </p:txEl>
                                          </p:spTgt>
                                        </p:tgtEl>
                                        <p:attrNameLst>
                                          <p:attrName>style.visibility</p:attrName>
                                        </p:attrNameLst>
                                      </p:cBhvr>
                                      <p:to>
                                        <p:strVal val="visible"/>
                                      </p:to>
                                    </p:set>
                                    <p:animEffect transition="in" filter="fade">
                                      <p:cBhvr>
                                        <p:cTn id="271" dur="500"/>
                                        <p:tgtEl>
                                          <p:spTgt spid="57">
                                            <p:txEl>
                                              <p:pRg st="0" end="0"/>
                                            </p:tx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58"/>
                                        </p:tgtEl>
                                        <p:attrNameLst>
                                          <p:attrName>style.visibility</p:attrName>
                                        </p:attrNameLst>
                                      </p:cBhvr>
                                      <p:to>
                                        <p:strVal val="visible"/>
                                      </p:to>
                                    </p:set>
                                    <p:animEffect transition="in" filter="fade">
                                      <p:cBhvr>
                                        <p:cTn id="276" dur="500"/>
                                        <p:tgtEl>
                                          <p:spTgt spid="58"/>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59"/>
                                        </p:tgtEl>
                                        <p:attrNameLst>
                                          <p:attrName>style.visibility</p:attrName>
                                        </p:attrNameLst>
                                      </p:cBhvr>
                                      <p:to>
                                        <p:strVal val="visible"/>
                                      </p:to>
                                    </p:set>
                                    <p:animEffect transition="in" filter="fade">
                                      <p:cBhvr>
                                        <p:cTn id="27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8" grpId="0" animBg="1"/>
      <p:bldP spid="29" grpId="0" animBg="1"/>
      <p:bldP spid="30" grpId="0" animBg="1"/>
      <p:bldP spid="32" grpId="0" animBg="1"/>
      <p:bldP spid="33" grpId="0" animBg="1"/>
      <p:bldP spid="34"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8" grpId="0" animBg="1"/>
      <p:bldP spid="49" grpId="0" animBg="1"/>
      <p:bldP spid="50" grpId="0" animBg="1"/>
      <p:bldP spid="52" grpId="0" animBg="1"/>
      <p:bldP spid="53" grpId="0" animBg="1"/>
      <p:bldP spid="54" grpId="0" animBg="1"/>
      <p:bldP spid="56" grpId="0" animBg="1"/>
      <p:bldP spid="58" grpId="0" animBg="1"/>
      <p:bldP spid="5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 - Algorithm</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buNone/>
            </a:pPr>
            <a:r>
              <a:rPr lang="en-IN" b="1" dirty="0">
                <a:solidFill>
                  <a:schemeClr val="tx2">
                    <a:lumMod val="60000"/>
                    <a:lumOff val="40000"/>
                  </a:schemeClr>
                </a:solidFill>
                <a:latin typeface="Consolas" pitchFamily="49" charset="0"/>
                <a:cs typeface="Consolas" pitchFamily="49" charset="0"/>
              </a:rPr>
              <a:t># Input: Array A</a:t>
            </a:r>
          </a:p>
          <a:p>
            <a:pPr marL="0" indent="0">
              <a:buNone/>
            </a:pPr>
            <a:r>
              <a:rPr lang="en-IN" b="1" dirty="0">
                <a:solidFill>
                  <a:schemeClr val="tx2">
                    <a:lumMod val="60000"/>
                    <a:lumOff val="40000"/>
                  </a:schemeClr>
                </a:solidFill>
                <a:latin typeface="Consolas" pitchFamily="49" charset="0"/>
                <a:cs typeface="Consolas" pitchFamily="49" charset="0"/>
              </a:rPr>
              <a:t># Output: Sorted array A</a:t>
            </a:r>
          </a:p>
          <a:p>
            <a:pPr marL="0" indent="0">
              <a:buNone/>
            </a:pPr>
            <a:endParaRPr lang="en-IN" b="1" dirty="0">
              <a:solidFill>
                <a:schemeClr val="tx2">
                  <a:lumMod val="60000"/>
                  <a:lumOff val="40000"/>
                </a:schemeClr>
              </a:solidFill>
              <a:latin typeface="Consolas" pitchFamily="49" charset="0"/>
              <a:cs typeface="Consolas" pitchFamily="49" charset="0"/>
            </a:endParaRPr>
          </a:p>
          <a:p>
            <a:pPr marL="0" indent="0">
              <a:buNone/>
            </a:pPr>
            <a:r>
              <a:rPr lang="en-IN" b="1" dirty="0">
                <a:solidFill>
                  <a:srgbClr val="FCE0EE"/>
                </a:solidFill>
                <a:latin typeface="Consolas" pitchFamily="49" charset="0"/>
                <a:cs typeface="Consolas" pitchFamily="49" charset="0"/>
              </a:rPr>
              <a:t>Algorithm: </a:t>
            </a:r>
            <a:r>
              <a:rPr lang="en-IN" b="1" dirty="0" err="1">
                <a:solidFill>
                  <a:srgbClr val="FCE0EE"/>
                </a:solidFill>
                <a:latin typeface="Consolas" pitchFamily="49" charset="0"/>
                <a:cs typeface="Consolas" pitchFamily="49" charset="0"/>
              </a:rPr>
              <a:t>Bubble_Sort</a:t>
            </a:r>
            <a:r>
              <a:rPr lang="en-IN" b="1" dirty="0">
                <a:solidFill>
                  <a:srgbClr val="FCE0EE"/>
                </a:solidFill>
                <a:latin typeface="Consolas" pitchFamily="49" charset="0"/>
                <a:cs typeface="Consolas" pitchFamily="49" charset="0"/>
              </a:rPr>
              <a:t>(A)</a:t>
            </a:r>
          </a:p>
          <a:p>
            <a:pPr marL="0" indent="0">
              <a:buNone/>
            </a:pPr>
            <a:r>
              <a:rPr lang="pt-BR" b="1" dirty="0">
                <a:solidFill>
                  <a:srgbClr val="FCE0EE"/>
                </a:solidFill>
                <a:latin typeface="Consolas" pitchFamily="49" charset="0"/>
                <a:cs typeface="Consolas" pitchFamily="49" charset="0"/>
              </a:rPr>
              <a:t>for i ← 1 to n-1 do</a:t>
            </a:r>
          </a:p>
          <a:p>
            <a:pPr marL="0" indent="0">
              <a:buNone/>
            </a:pPr>
            <a:r>
              <a:rPr lang="en-IN" dirty="0">
                <a:solidFill>
                  <a:srgbClr val="FCE0EE"/>
                </a:solidFill>
                <a:latin typeface="Consolas" pitchFamily="49" charset="0"/>
                <a:cs typeface="Consolas" pitchFamily="49" charset="0"/>
              </a:rPr>
              <a:t>   </a:t>
            </a:r>
            <a:r>
              <a:rPr lang="pt-BR" b="1" dirty="0">
                <a:solidFill>
                  <a:srgbClr val="FCE0EE"/>
                </a:solidFill>
                <a:latin typeface="Consolas" pitchFamily="49" charset="0"/>
                <a:cs typeface="Consolas" pitchFamily="49" charset="0"/>
              </a:rPr>
              <a:t>for j ← 1 to n-i </a:t>
            </a:r>
            <a:r>
              <a:rPr lang="pt-BR" dirty="0">
                <a:solidFill>
                  <a:srgbClr val="FCE0EE"/>
                </a:solidFill>
                <a:latin typeface="Consolas" pitchFamily="49" charset="0"/>
                <a:cs typeface="Consolas" pitchFamily="49" charset="0"/>
              </a:rPr>
              <a:t>do</a:t>
            </a:r>
          </a:p>
          <a:p>
            <a:pPr marL="0" indent="0">
              <a:buNone/>
            </a:pPr>
            <a:r>
              <a:rPr lang="en-IN" dirty="0">
                <a:solidFill>
                  <a:srgbClr val="FCE0EE"/>
                </a:solidFill>
                <a:latin typeface="Consolas" pitchFamily="49" charset="0"/>
                <a:cs typeface="Consolas" pitchFamily="49" charset="0"/>
              </a:rPr>
              <a:t>     </a:t>
            </a:r>
            <a:r>
              <a:rPr lang="en-IN" b="1" dirty="0">
                <a:solidFill>
                  <a:srgbClr val="FCE0EE"/>
                </a:solidFill>
                <a:latin typeface="Consolas" pitchFamily="49" charset="0"/>
                <a:cs typeface="Consolas" pitchFamily="49" charset="0"/>
              </a:rPr>
              <a:t>if  A[j] &gt; A[j+1] then</a:t>
            </a:r>
          </a:p>
          <a:p>
            <a:pPr marL="0" indent="0">
              <a:buNone/>
            </a:pPr>
            <a:r>
              <a:rPr lang="en-IN" dirty="0">
                <a:solidFill>
                  <a:srgbClr val="FCE0EE"/>
                </a:solidFill>
                <a:latin typeface="Consolas" pitchFamily="49" charset="0"/>
                <a:cs typeface="Consolas" pitchFamily="49" charset="0"/>
              </a:rPr>
              <a:t> 		</a:t>
            </a:r>
            <a:r>
              <a:rPr lang="en-IN" b="1" dirty="0">
                <a:solidFill>
                  <a:srgbClr val="FCE0EE"/>
                </a:solidFill>
                <a:latin typeface="Consolas" pitchFamily="49" charset="0"/>
                <a:cs typeface="Consolas" pitchFamily="49" charset="0"/>
              </a:rPr>
              <a:t>swap(A[j], A[j+1])</a:t>
            </a:r>
          </a:p>
          <a:p>
            <a:pPr marL="0" indent="0">
              <a:buNone/>
            </a:pPr>
            <a:endParaRPr lang="en-IN" dirty="0">
              <a:solidFill>
                <a:srgbClr val="FCE0EE"/>
              </a:solidFill>
              <a:latin typeface="Consolas" pitchFamily="49" charset="0"/>
              <a:cs typeface="Consolas" pitchFamily="49" charset="0"/>
            </a:endParaRPr>
          </a:p>
          <a:p>
            <a:pPr marL="0" indent="0">
              <a:buNone/>
            </a:pPr>
            <a:endParaRPr lang="en-US" dirty="0"/>
          </a:p>
        </p:txBody>
      </p:sp>
      <p:sp>
        <p:nvSpPr>
          <p:cNvPr id="5" name="Rectangle 4"/>
          <p:cNvSpPr/>
          <p:nvPr/>
        </p:nvSpPr>
        <p:spPr>
          <a:xfrm>
            <a:off x="1707778" y="3980329"/>
            <a:ext cx="3478175" cy="1573306"/>
          </a:xfrm>
          <a:prstGeom prst="rect">
            <a:avLst/>
          </a:prstGeom>
          <a:solidFill>
            <a:srgbClr val="424242"/>
          </a:solidFill>
        </p:spPr>
        <p:txBody>
          <a:bodyPr vert="horz" lIns="91440" tIns="45720" rIns="91440" bIns="45720" rtlCol="0">
            <a:noAutofit/>
          </a:bodyPr>
          <a:lstStyle/>
          <a:p>
            <a:r>
              <a:rPr lang="en-IN" sz="2400" b="1" dirty="0">
                <a:solidFill>
                  <a:srgbClr val="FCE0EE"/>
                </a:solidFill>
                <a:latin typeface="Consolas" pitchFamily="49" charset="0"/>
                <a:cs typeface="Consolas" pitchFamily="49" charset="0"/>
              </a:rPr>
              <a:t>temp ← A[j]</a:t>
            </a:r>
          </a:p>
          <a:p>
            <a:r>
              <a:rPr lang="en-IN" sz="2400" b="1" dirty="0">
                <a:solidFill>
                  <a:srgbClr val="FCE0EE"/>
                </a:solidFill>
                <a:latin typeface="Consolas" pitchFamily="49" charset="0"/>
                <a:cs typeface="Consolas" pitchFamily="49" charset="0"/>
              </a:rPr>
              <a:t>A[j] ← A[j+1]</a:t>
            </a:r>
          </a:p>
          <a:p>
            <a:r>
              <a:rPr lang="en-IN" sz="2400" b="1" dirty="0">
                <a:solidFill>
                  <a:srgbClr val="FCE0EE"/>
                </a:solidFill>
                <a:latin typeface="Consolas" pitchFamily="49" charset="0"/>
                <a:cs typeface="Consolas" pitchFamily="49" charset="0"/>
              </a:rPr>
              <a:t>A[j+1] ← temp</a:t>
            </a:r>
          </a:p>
        </p:txBody>
      </p:sp>
      <p:sp>
        <p:nvSpPr>
          <p:cNvPr id="32" name="Rounded Rectangle 31"/>
          <p:cNvSpPr/>
          <p:nvPr/>
        </p:nvSpPr>
        <p:spPr>
          <a:xfrm>
            <a:off x="206187" y="3146613"/>
            <a:ext cx="6382872" cy="2339788"/>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78541" y="3585883"/>
            <a:ext cx="4421332" cy="1652944"/>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ounded Rectangular Callout 33"/>
              <p:cNvSpPr/>
              <p:nvPr/>
            </p:nvSpPr>
            <p:spPr>
              <a:xfrm>
                <a:off x="4894729" y="2601559"/>
                <a:ext cx="762000" cy="457200"/>
              </a:xfrm>
              <a:prstGeom prst="wedgeRoundRectCallout">
                <a:avLst>
                  <a:gd name="adj1" fmla="val -20833"/>
                  <a:gd name="adj2" fmla="val 66721"/>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chemeClr val="accent5"/>
                          </a:solidFill>
                          <a:latin typeface="Cambria Math" panose="02040503050406030204" pitchFamily="18" charset="0"/>
                          <a:ea typeface="Cambria Math" panose="02040503050406030204" pitchFamily="18" charset="0"/>
                        </a:rPr>
                        <m:t>𝛉</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0" smtClean="0">
                              <a:solidFill>
                                <a:schemeClr val="accent5"/>
                              </a:solidFill>
                              <a:latin typeface="Cambria Math" panose="02040503050406030204" pitchFamily="18" charset="0"/>
                              <a:ea typeface="Cambria Math" panose="02040503050406030204" pitchFamily="18" charset="0"/>
                            </a:rPr>
                            <m:t>𝐧</m:t>
                          </m:r>
                        </m:e>
                      </m:d>
                    </m:oMath>
                  </m:oMathPara>
                </a14:m>
                <a:endParaRPr lang="en-US" sz="2400" b="1" dirty="0">
                  <a:solidFill>
                    <a:schemeClr val="accent5"/>
                  </a:solidFill>
                </a:endParaRPr>
              </a:p>
            </p:txBody>
          </p:sp>
        </mc:Choice>
        <mc:Fallback xmlns="">
          <p:sp>
            <p:nvSpPr>
              <p:cNvPr id="34" name="Rounded Rectangular Callout 33"/>
              <p:cNvSpPr>
                <a:spLocks noRot="1" noChangeAspect="1" noMove="1" noResize="1" noEditPoints="1" noAdjustHandles="1" noChangeArrowheads="1" noChangeShapeType="1" noTextEdit="1"/>
              </p:cNvSpPr>
              <p:nvPr/>
            </p:nvSpPr>
            <p:spPr>
              <a:xfrm>
                <a:off x="4894729" y="2601559"/>
                <a:ext cx="762000" cy="457200"/>
              </a:xfrm>
              <a:prstGeom prst="wedgeRoundRectCallout">
                <a:avLst>
                  <a:gd name="adj1" fmla="val -20833"/>
                  <a:gd name="adj2" fmla="val 66721"/>
                  <a:gd name="adj3" fmla="val 16667"/>
                </a:avLst>
              </a:prstGeom>
              <a:blipFill>
                <a:blip r:embed="rId2"/>
                <a:stretch>
                  <a:fillRect l="-8661"/>
                </a:stretch>
              </a:blipFill>
              <a:ln>
                <a:solidFill>
                  <a:schemeClr val="accent2">
                    <a:lumMod val="60000"/>
                    <a:lumOff val="4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p:cNvSpPr/>
              <p:nvPr/>
            </p:nvSpPr>
            <p:spPr>
              <a:xfrm>
                <a:off x="5516221" y="4136334"/>
                <a:ext cx="914400" cy="457200"/>
              </a:xfrm>
              <a:prstGeom prst="wedgeRoundRectCallout">
                <a:avLst>
                  <a:gd name="adj1" fmla="val -71901"/>
                  <a:gd name="adj2" fmla="val -1516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rgbClr val="ED524F"/>
                          </a:solidFill>
                          <a:latin typeface="Cambria Math" panose="02040503050406030204" pitchFamily="18" charset="0"/>
                          <a:ea typeface="Cambria Math" panose="02040503050406030204" pitchFamily="18" charset="0"/>
                        </a:rPr>
                        <m:t>𝛉</m:t>
                      </m:r>
                      <m:d>
                        <m:dPr>
                          <m:ctrlPr>
                            <a:rPr lang="en-US" sz="2400" b="1" i="1" smtClean="0">
                              <a:solidFill>
                                <a:srgbClr val="ED524F"/>
                              </a:solidFill>
                              <a:latin typeface="Cambria Math" panose="02040503050406030204" pitchFamily="18" charset="0"/>
                              <a:ea typeface="Cambria Math" panose="02040503050406030204" pitchFamily="18" charset="0"/>
                            </a:rPr>
                          </m:ctrlPr>
                        </m:dPr>
                        <m:e>
                          <m:sSup>
                            <m:sSupPr>
                              <m:ctrlPr>
                                <a:rPr lang="en-US" sz="2400" b="1" i="1" smtClean="0">
                                  <a:solidFill>
                                    <a:srgbClr val="ED524F"/>
                                  </a:solidFill>
                                  <a:latin typeface="Cambria Math" panose="02040503050406030204" pitchFamily="18" charset="0"/>
                                  <a:ea typeface="Cambria Math" panose="02040503050406030204" pitchFamily="18" charset="0"/>
                                </a:rPr>
                              </m:ctrlPr>
                            </m:sSupPr>
                            <m:e>
                              <m:r>
                                <a:rPr lang="en-US" sz="2400" b="1" i="0" smtClean="0">
                                  <a:solidFill>
                                    <a:srgbClr val="ED524F"/>
                                  </a:solidFill>
                                  <a:latin typeface="Cambria Math" panose="02040503050406030204" pitchFamily="18" charset="0"/>
                                  <a:ea typeface="Cambria Math" panose="02040503050406030204" pitchFamily="18" charset="0"/>
                                </a:rPr>
                                <m:t>𝐧</m:t>
                              </m:r>
                            </m:e>
                            <m:sup>
                              <m:r>
                                <a:rPr lang="en-US" sz="2400" b="1" i="0" smtClean="0">
                                  <a:solidFill>
                                    <a:srgbClr val="ED524F"/>
                                  </a:solidFill>
                                  <a:latin typeface="Cambria Math" panose="02040503050406030204" pitchFamily="18" charset="0"/>
                                  <a:ea typeface="Cambria Math" panose="02040503050406030204" pitchFamily="18" charset="0"/>
                                </a:rPr>
                                <m:t>𝟐</m:t>
                              </m:r>
                            </m:sup>
                          </m:sSup>
                        </m:e>
                      </m:d>
                    </m:oMath>
                  </m:oMathPara>
                </a14:m>
                <a:endParaRPr lang="en-US" sz="2400" b="1" dirty="0">
                  <a:solidFill>
                    <a:srgbClr val="ED524F"/>
                  </a:solidFill>
                </a:endParaRPr>
              </a:p>
            </p:txBody>
          </p:sp>
        </mc:Choice>
        <mc:Fallback xmlns="">
          <p:sp>
            <p:nvSpPr>
              <p:cNvPr id="35" name="Rounded Rectangular Callout 34"/>
              <p:cNvSpPr>
                <a:spLocks noRot="1" noChangeAspect="1" noMove="1" noResize="1" noEditPoints="1" noAdjustHandles="1" noChangeArrowheads="1" noChangeShapeType="1" noTextEdit="1"/>
              </p:cNvSpPr>
              <p:nvPr/>
            </p:nvSpPr>
            <p:spPr>
              <a:xfrm>
                <a:off x="5516221" y="4136334"/>
                <a:ext cx="914400" cy="457200"/>
              </a:xfrm>
              <a:prstGeom prst="wedgeRoundRectCallout">
                <a:avLst>
                  <a:gd name="adj1" fmla="val -71901"/>
                  <a:gd name="adj2" fmla="val -15165"/>
                  <a:gd name="adj3" fmla="val 16667"/>
                </a:avLst>
              </a:prstGeom>
              <a:blipFill>
                <a:blip r:embed="rId3"/>
                <a:stretch>
                  <a:fillRect/>
                </a:stretch>
              </a:blipFill>
              <a:ln>
                <a:solidFill>
                  <a:schemeClr val="accent2">
                    <a:lumMod val="60000"/>
                    <a:lumOff val="40000"/>
                  </a:schemeClr>
                </a:solidFill>
                <a:prstDash val="sysDot"/>
              </a:ln>
            </p:spPr>
            <p:txBody>
              <a:bodyPr/>
              <a:lstStyle/>
              <a:p>
                <a:r>
                  <a:rPr lang="en-US">
                    <a:noFill/>
                  </a:rPr>
                  <a:t> </a:t>
                </a:r>
              </a:p>
            </p:txBody>
          </p:sp>
        </mc:Fallback>
      </mc:AlternateContent>
    </p:spTree>
    <p:extLst>
      <p:ext uri="{BB962C8B-B14F-4D97-AF65-F5344CB8AC3E}">
        <p14:creationId xmlns:p14="http://schemas.microsoft.com/office/powerpoint/2010/main" val="986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heel(1)">
                                      <p:cBhvr>
                                        <p:cTn id="46" dur="20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heel(1)">
                                      <p:cBhvr>
                                        <p:cTn id="56" dur="20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left)">
                                      <p:cBhvr>
                                        <p:cTn id="6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a:t>
            </a:r>
          </a:p>
        </p:txBody>
      </p:sp>
      <p:sp>
        <p:nvSpPr>
          <p:cNvPr id="3" name="Content Placeholder 2"/>
          <p:cNvSpPr>
            <a:spLocks noGrp="1"/>
          </p:cNvSpPr>
          <p:nvPr>
            <p:ph idx="1"/>
          </p:nvPr>
        </p:nvSpPr>
        <p:spPr/>
        <p:txBody>
          <a:bodyPr/>
          <a:lstStyle/>
          <a:p>
            <a:r>
              <a:rPr lang="en-US" dirty="0"/>
              <a:t>Time complexity of an algorithm quantifies the </a:t>
            </a:r>
            <a:r>
              <a:rPr lang="en-US" dirty="0">
                <a:solidFill>
                  <a:srgbClr val="A71160"/>
                </a:solidFill>
              </a:rPr>
              <a:t>amount of time taken by an algorithm </a:t>
            </a:r>
            <a:r>
              <a:rPr lang="en-US" dirty="0"/>
              <a:t>to run as a function of the length of the input.</a:t>
            </a:r>
          </a:p>
          <a:p>
            <a:r>
              <a:rPr lang="en-US" dirty="0"/>
              <a:t>Running time of an algorithm depends upon,</a:t>
            </a:r>
          </a:p>
          <a:p>
            <a:pPr marL="1001712" lvl="1" indent="-457200">
              <a:buFont typeface="+mj-lt"/>
              <a:buAutoNum type="arabicPeriod"/>
            </a:pPr>
            <a:r>
              <a:rPr lang="en-US" dirty="0">
                <a:solidFill>
                  <a:srgbClr val="A71160"/>
                </a:solidFill>
              </a:rPr>
              <a:t>Input Size</a:t>
            </a:r>
          </a:p>
          <a:p>
            <a:pPr marL="1001712" lvl="1" indent="-457200">
              <a:buFont typeface="+mj-lt"/>
              <a:buAutoNum type="arabicPeriod"/>
            </a:pPr>
            <a:r>
              <a:rPr lang="en-US" dirty="0">
                <a:solidFill>
                  <a:srgbClr val="A71160"/>
                </a:solidFill>
              </a:rPr>
              <a:t>Nature of Input</a:t>
            </a:r>
          </a:p>
          <a:p>
            <a:r>
              <a:rPr lang="en-US" dirty="0"/>
              <a:t>Generally time </a:t>
            </a:r>
            <a:r>
              <a:rPr lang="en-US" dirty="0">
                <a:solidFill>
                  <a:srgbClr val="A71160"/>
                </a:solidFill>
              </a:rPr>
              <a:t>grows</a:t>
            </a:r>
            <a:r>
              <a:rPr lang="en-US" dirty="0"/>
              <a:t> with the size of input, for example, sorting 100 numbers will take less time than sorting of 10,000 numbers.</a:t>
            </a:r>
          </a:p>
          <a:p>
            <a:r>
              <a:rPr lang="en-US" dirty="0"/>
              <a:t>So, running time of an algorithm is usually measured </a:t>
            </a:r>
            <a:r>
              <a:rPr lang="en-US" dirty="0">
                <a:solidFill>
                  <a:srgbClr val="A71160"/>
                </a:solidFill>
              </a:rPr>
              <a:t>as a function of input size</a:t>
            </a:r>
            <a:r>
              <a:rPr lang="en-US" dirty="0"/>
              <a:t>.</a:t>
            </a:r>
          </a:p>
          <a:p>
            <a:r>
              <a:rPr lang="en-US" dirty="0"/>
              <a:t>Instead of measuring actual time required in executing each statement in the code, we consider </a:t>
            </a:r>
            <a:r>
              <a:rPr lang="en-US" dirty="0">
                <a:solidFill>
                  <a:srgbClr val="A71160"/>
                </a:solidFill>
              </a:rPr>
              <a:t>how many times </a:t>
            </a:r>
            <a:r>
              <a:rPr lang="en-US" dirty="0"/>
              <a:t>each statement is executed.</a:t>
            </a:r>
          </a:p>
          <a:p>
            <a:r>
              <a:rPr lang="en-US" dirty="0"/>
              <a:t>So, in theoretical computation of time complexity, running time is measured in terms of number of </a:t>
            </a:r>
            <a:r>
              <a:rPr lang="en-US" dirty="0">
                <a:solidFill>
                  <a:srgbClr val="A71160"/>
                </a:solidFill>
              </a:rPr>
              <a:t>steps/primitive operations </a:t>
            </a:r>
            <a:r>
              <a:rPr lang="en-US" dirty="0"/>
              <a:t>performed.</a:t>
            </a:r>
          </a:p>
          <a:p>
            <a:endParaRPr lang="en-US" dirty="0"/>
          </a:p>
          <a:p>
            <a:endParaRPr lang="en-US" dirty="0"/>
          </a:p>
        </p:txBody>
      </p:sp>
    </p:spTree>
    <p:extLst>
      <p:ext uri="{BB962C8B-B14F-4D97-AF65-F5344CB8AC3E}">
        <p14:creationId xmlns:p14="http://schemas.microsoft.com/office/powerpoint/2010/main" val="13088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It is a simple sorting algorithm that works by </a:t>
                </a:r>
                <a:r>
                  <a:rPr lang="en-US" dirty="0">
                    <a:solidFill>
                      <a:srgbClr val="A71160"/>
                    </a:solidFill>
                  </a:rPr>
                  <a:t>comparing each pair of adjacent items </a:t>
                </a:r>
                <a:r>
                  <a:rPr lang="en-US" dirty="0"/>
                  <a:t>and swapping them if they are in the wrong order.</a:t>
                </a:r>
              </a:p>
              <a:p>
                <a:r>
                  <a:rPr lang="en-US" dirty="0"/>
                  <a:t>The pass through the list is repeated </a:t>
                </a:r>
                <a:r>
                  <a:rPr lang="en-US" dirty="0">
                    <a:solidFill>
                      <a:srgbClr val="A71160"/>
                    </a:solidFill>
                  </a:rPr>
                  <a:t>until no swaps are needed</a:t>
                </a:r>
                <a:r>
                  <a:rPr lang="en-US" dirty="0"/>
                  <a:t>, which indicates that the list is sorted.</a:t>
                </a:r>
              </a:p>
              <a:p>
                <a:r>
                  <a:rPr lang="en-US" dirty="0"/>
                  <a:t>As it only uses comparisons to operate on elements, it is a </a:t>
                </a:r>
                <a:r>
                  <a:rPr lang="en-US" dirty="0">
                    <a:solidFill>
                      <a:srgbClr val="A71160"/>
                    </a:solidFill>
                  </a:rPr>
                  <a:t>comparison sort.</a:t>
                </a:r>
              </a:p>
              <a:p>
                <a:r>
                  <a:rPr lang="en-US" dirty="0"/>
                  <a:t>Although the algorithm is simple, it is </a:t>
                </a:r>
                <a:r>
                  <a:rPr lang="en-US" dirty="0">
                    <a:solidFill>
                      <a:srgbClr val="A71160"/>
                    </a:solidFill>
                  </a:rPr>
                  <a:t>too slow </a:t>
                </a:r>
                <a:r>
                  <a:rPr lang="en-US" dirty="0"/>
                  <a:t>for practical use.</a:t>
                </a:r>
              </a:p>
              <a:p>
                <a:r>
                  <a:rPr lang="en-US" dirty="0"/>
                  <a:t>The time complexity of bubble sort is </a:t>
                </a:r>
                <a14:m>
                  <m:oMath xmlns:m="http://schemas.openxmlformats.org/officeDocument/2006/math">
                    <m:r>
                      <a:rPr lang="en-US" b="1" i="1" smtClean="0">
                        <a:solidFill>
                          <a:srgbClr val="A71160"/>
                        </a:solidFill>
                        <a:latin typeface="Cambria Math" panose="02040503050406030204" pitchFamily="18" charset="0"/>
                        <a:ea typeface="Cambria Math" panose="02040503050406030204" pitchFamily="18" charset="0"/>
                      </a:rPr>
                      <m:t>𝜽</m:t>
                    </m:r>
                    <m:d>
                      <m:dPr>
                        <m:ctrlPr>
                          <a:rPr lang="en-US" b="1" i="1">
                            <a:solidFill>
                              <a:srgbClr val="A71160"/>
                            </a:solidFill>
                            <a:latin typeface="Cambria Math" panose="02040503050406030204" pitchFamily="18" charset="0"/>
                            <a:ea typeface="Cambria Math" panose="02040503050406030204" pitchFamily="18" charset="0"/>
                          </a:rPr>
                        </m:ctrlPr>
                      </m:dPr>
                      <m:e>
                        <m:sSup>
                          <m:sSupPr>
                            <m:ctrlPr>
                              <a:rPr lang="en-US" b="1" i="1">
                                <a:solidFill>
                                  <a:srgbClr val="A71160"/>
                                </a:solidFill>
                                <a:latin typeface="Cambria Math" panose="02040503050406030204" pitchFamily="18" charset="0"/>
                                <a:ea typeface="Cambria Math" panose="02040503050406030204" pitchFamily="18" charset="0"/>
                              </a:rPr>
                            </m:ctrlPr>
                          </m:sSupPr>
                          <m:e>
                            <m:r>
                              <a:rPr lang="en-US" b="1" i="1">
                                <a:solidFill>
                                  <a:srgbClr val="A71160"/>
                                </a:solidFill>
                                <a:latin typeface="Cambria Math" panose="02040503050406030204" pitchFamily="18" charset="0"/>
                                <a:ea typeface="Cambria Math" panose="02040503050406030204" pitchFamily="18" charset="0"/>
                              </a:rPr>
                              <m:t>𝒏</m:t>
                            </m:r>
                          </m:e>
                          <m:sup>
                            <m:r>
                              <a:rPr lang="en-US" b="1" i="1">
                                <a:solidFill>
                                  <a:srgbClr val="A71160"/>
                                </a:solidFill>
                                <a:latin typeface="Cambria Math" panose="02040503050406030204" pitchFamily="18" charset="0"/>
                                <a:ea typeface="Cambria Math" panose="02040503050406030204" pitchFamily="18" charset="0"/>
                              </a:rPr>
                              <m:t>𝟐</m:t>
                            </m:r>
                          </m:sup>
                        </m:sSup>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59478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 Algorithm – Best Case Analysis</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buNone/>
            </a:pPr>
            <a:r>
              <a:rPr lang="en-IN" b="1" dirty="0">
                <a:solidFill>
                  <a:schemeClr val="tx2">
                    <a:lumMod val="60000"/>
                    <a:lumOff val="40000"/>
                  </a:schemeClr>
                </a:solidFill>
                <a:latin typeface="Consolas" pitchFamily="49" charset="0"/>
                <a:cs typeface="Consolas" pitchFamily="49" charset="0"/>
              </a:rPr>
              <a:t># Input: Array A</a:t>
            </a:r>
          </a:p>
          <a:p>
            <a:pPr marL="0" indent="0">
              <a:buNone/>
            </a:pPr>
            <a:r>
              <a:rPr lang="en-IN" b="1" dirty="0">
                <a:solidFill>
                  <a:schemeClr val="tx2">
                    <a:lumMod val="60000"/>
                    <a:lumOff val="40000"/>
                  </a:schemeClr>
                </a:solidFill>
                <a:latin typeface="Consolas" pitchFamily="49" charset="0"/>
                <a:cs typeface="Consolas" pitchFamily="49" charset="0"/>
              </a:rPr>
              <a:t># Output: Sorted array A</a:t>
            </a:r>
          </a:p>
          <a:p>
            <a:pPr marL="0" indent="0">
              <a:buNone/>
            </a:pPr>
            <a:r>
              <a:rPr lang="en-IN" b="1" dirty="0">
                <a:solidFill>
                  <a:srgbClr val="FCE0EE"/>
                </a:solidFill>
                <a:latin typeface="Consolas" pitchFamily="49" charset="0"/>
                <a:cs typeface="Consolas" pitchFamily="49" charset="0"/>
              </a:rPr>
              <a:t>Algorithm: </a:t>
            </a:r>
            <a:r>
              <a:rPr lang="en-IN" b="1" dirty="0" err="1">
                <a:solidFill>
                  <a:srgbClr val="FCE0EE"/>
                </a:solidFill>
                <a:latin typeface="Consolas" pitchFamily="49" charset="0"/>
                <a:cs typeface="Consolas" pitchFamily="49" charset="0"/>
              </a:rPr>
              <a:t>Bubble_Sort</a:t>
            </a:r>
            <a:r>
              <a:rPr lang="en-IN" b="1" dirty="0">
                <a:solidFill>
                  <a:srgbClr val="FCE0EE"/>
                </a:solidFill>
                <a:latin typeface="Consolas" pitchFamily="49" charset="0"/>
                <a:cs typeface="Consolas" pitchFamily="49" charset="0"/>
              </a:rPr>
              <a:t>(A)</a:t>
            </a:r>
          </a:p>
          <a:p>
            <a:pPr marL="0" indent="0">
              <a:buNone/>
            </a:pPr>
            <a:r>
              <a:rPr lang="en-US" b="1" dirty="0" err="1">
                <a:solidFill>
                  <a:srgbClr val="00B050"/>
                </a:solidFill>
                <a:latin typeface="Consolas" pitchFamily="49" charset="0"/>
                <a:cs typeface="Consolas" pitchFamily="49" charset="0"/>
              </a:rPr>
              <a:t>int</a:t>
            </a:r>
            <a:r>
              <a:rPr lang="en-US" b="1" dirty="0">
                <a:solidFill>
                  <a:srgbClr val="00B050"/>
                </a:solidFill>
                <a:latin typeface="Consolas" pitchFamily="49" charset="0"/>
                <a:cs typeface="Consolas" pitchFamily="49" charset="0"/>
              </a:rPr>
              <a:t> flag=1;</a:t>
            </a:r>
          </a:p>
          <a:p>
            <a:pPr marL="0" indent="0">
              <a:buNone/>
            </a:pPr>
            <a:r>
              <a:rPr lang="pt-BR" b="1" dirty="0">
                <a:solidFill>
                  <a:srgbClr val="FCE0EE"/>
                </a:solidFill>
                <a:latin typeface="Consolas" pitchFamily="49" charset="0"/>
                <a:cs typeface="Consolas" pitchFamily="49" charset="0"/>
              </a:rPr>
              <a:t>for i ← 1 to n-1 do</a:t>
            </a:r>
          </a:p>
          <a:p>
            <a:pPr marL="0" indent="0">
              <a:buNone/>
            </a:pPr>
            <a:r>
              <a:rPr lang="pt-BR" b="1" dirty="0">
                <a:solidFill>
                  <a:srgbClr val="FCE0EE"/>
                </a:solidFill>
                <a:latin typeface="Consolas" pitchFamily="49" charset="0"/>
                <a:cs typeface="Consolas" pitchFamily="49" charset="0"/>
              </a:rPr>
              <a:t>	for j ← 1 to n-i </a:t>
            </a:r>
            <a:r>
              <a:rPr lang="pt-BR" dirty="0">
                <a:solidFill>
                  <a:srgbClr val="FCE0EE"/>
                </a:solidFill>
                <a:latin typeface="Consolas" pitchFamily="49" charset="0"/>
                <a:cs typeface="Consolas" pitchFamily="49" charset="0"/>
              </a:rPr>
              <a:t>do</a:t>
            </a:r>
          </a:p>
          <a:p>
            <a:pPr marL="0" indent="0">
              <a:buNone/>
            </a:pPr>
            <a:r>
              <a:rPr lang="en-IN" dirty="0">
                <a:solidFill>
                  <a:srgbClr val="FCE0EE"/>
                </a:solidFill>
                <a:latin typeface="Consolas" pitchFamily="49" charset="0"/>
                <a:cs typeface="Consolas" pitchFamily="49" charset="0"/>
              </a:rPr>
              <a:t>   		</a:t>
            </a:r>
            <a:r>
              <a:rPr lang="en-IN" b="1" dirty="0">
                <a:solidFill>
                  <a:srgbClr val="FCE0EE"/>
                </a:solidFill>
                <a:latin typeface="Consolas" pitchFamily="49" charset="0"/>
                <a:cs typeface="Consolas" pitchFamily="49" charset="0"/>
              </a:rPr>
              <a:t>if  A[j] &gt; A[j+1] then</a:t>
            </a:r>
          </a:p>
          <a:p>
            <a:pPr marL="0" indent="0">
              <a:buNone/>
            </a:pPr>
            <a:r>
              <a:rPr lang="en-IN" b="1" dirty="0">
                <a:solidFill>
                  <a:srgbClr val="FCE0EE"/>
                </a:solidFill>
                <a:latin typeface="Consolas" pitchFamily="49" charset="0"/>
                <a:cs typeface="Consolas" pitchFamily="49" charset="0"/>
              </a:rPr>
              <a:t>			flag = 0;</a:t>
            </a:r>
          </a:p>
          <a:p>
            <a:pPr marL="0" indent="0">
              <a:buNone/>
            </a:pPr>
            <a:r>
              <a:rPr lang="en-IN" dirty="0">
                <a:solidFill>
                  <a:srgbClr val="FCE0EE"/>
                </a:solidFill>
                <a:latin typeface="Consolas" pitchFamily="49" charset="0"/>
                <a:cs typeface="Consolas" pitchFamily="49" charset="0"/>
              </a:rPr>
              <a:t> 			</a:t>
            </a:r>
            <a:r>
              <a:rPr lang="en-IN" b="1" dirty="0">
                <a:solidFill>
                  <a:srgbClr val="FCE0EE"/>
                </a:solidFill>
                <a:latin typeface="Consolas" pitchFamily="49" charset="0"/>
                <a:cs typeface="Consolas" pitchFamily="49" charset="0"/>
              </a:rPr>
              <a:t>swap(A[j],A[j+1])</a:t>
            </a:r>
          </a:p>
          <a:p>
            <a:pPr marL="0" indent="-87312">
              <a:spcBef>
                <a:spcPts val="600"/>
              </a:spcBef>
              <a:spcAft>
                <a:spcPts val="600"/>
              </a:spcAft>
              <a:buNone/>
            </a:pPr>
            <a:r>
              <a:rPr lang="en-US" b="1" dirty="0">
                <a:solidFill>
                  <a:srgbClr val="FCE0EE"/>
                </a:solidFill>
                <a:latin typeface="Consolas" pitchFamily="49" charset="0"/>
                <a:cs typeface="Consolas" pitchFamily="49" charset="0"/>
              </a:rPr>
              <a:t>	if(flag == 1)</a:t>
            </a:r>
          </a:p>
          <a:p>
            <a:pPr marL="581025" lvl="1" indent="0">
              <a:spcBef>
                <a:spcPts val="600"/>
              </a:spcBef>
              <a:spcAft>
                <a:spcPts val="600"/>
              </a:spcAft>
              <a:buNone/>
            </a:pPr>
            <a:r>
              <a:rPr lang="en-US" sz="2400" b="1" dirty="0">
                <a:solidFill>
                  <a:srgbClr val="FCE0EE"/>
                </a:solidFill>
                <a:latin typeface="Consolas" pitchFamily="49" charset="0"/>
                <a:cs typeface="Consolas" pitchFamily="49" charset="0"/>
              </a:rPr>
              <a:t>		</a:t>
            </a:r>
            <a:r>
              <a:rPr lang="en-US" sz="2400" b="1" dirty="0" err="1">
                <a:solidFill>
                  <a:srgbClr val="FCE0EE"/>
                </a:solidFill>
                <a:latin typeface="Consolas" pitchFamily="49" charset="0"/>
                <a:cs typeface="Consolas" pitchFamily="49" charset="0"/>
              </a:rPr>
              <a:t>cout</a:t>
            </a:r>
            <a:r>
              <a:rPr lang="en-US" sz="2400" b="1" dirty="0">
                <a:solidFill>
                  <a:srgbClr val="FCE0EE"/>
                </a:solidFill>
                <a:latin typeface="Consolas" pitchFamily="49" charset="0"/>
                <a:cs typeface="Consolas" pitchFamily="49" charset="0"/>
              </a:rPr>
              <a:t>&lt;&lt;"already sorted"&lt;&lt;</a:t>
            </a:r>
            <a:r>
              <a:rPr lang="en-US" sz="2400" b="1" dirty="0" err="1">
                <a:solidFill>
                  <a:srgbClr val="FCE0EE"/>
                </a:solidFill>
                <a:latin typeface="Consolas" pitchFamily="49" charset="0"/>
                <a:cs typeface="Consolas" pitchFamily="49" charset="0"/>
              </a:rPr>
              <a:t>endl</a:t>
            </a:r>
            <a:endParaRPr lang="en-US" sz="2400" b="1" dirty="0">
              <a:solidFill>
                <a:srgbClr val="FCE0EE"/>
              </a:solidFill>
              <a:latin typeface="Consolas" pitchFamily="49" charset="0"/>
              <a:cs typeface="Consolas" pitchFamily="49" charset="0"/>
            </a:endParaRPr>
          </a:p>
          <a:p>
            <a:pPr marL="581025" lvl="1" indent="0">
              <a:spcBef>
                <a:spcPts val="600"/>
              </a:spcBef>
              <a:spcAft>
                <a:spcPts val="600"/>
              </a:spcAft>
              <a:buNone/>
            </a:pPr>
            <a:r>
              <a:rPr lang="en-US" sz="2400" b="1" dirty="0">
                <a:solidFill>
                  <a:srgbClr val="FCE0EE"/>
                </a:solidFill>
                <a:latin typeface="Consolas" pitchFamily="49" charset="0"/>
                <a:cs typeface="Consolas" pitchFamily="49" charset="0"/>
              </a:rPr>
              <a:t>		break; </a:t>
            </a:r>
            <a:endParaRPr lang="en-IN" sz="2400" b="1" dirty="0">
              <a:solidFill>
                <a:srgbClr val="FCE0EE"/>
              </a:solidFill>
              <a:latin typeface="Consolas" pitchFamily="49" charset="0"/>
              <a:cs typeface="Consolas" pitchFamily="49" charset="0"/>
            </a:endParaRPr>
          </a:p>
          <a:p>
            <a:pPr marL="0" indent="0">
              <a:buNone/>
            </a:pPr>
            <a:endParaRPr lang="en-IN" b="1" dirty="0">
              <a:solidFill>
                <a:srgbClr val="FCE0EE"/>
              </a:solidFill>
              <a:latin typeface="Consolas" panose="020B0609020204030204" pitchFamily="49" charset="0"/>
              <a:cs typeface="Consolas" panose="020B0609020204030204" pitchFamily="49" charset="0"/>
            </a:endParaRPr>
          </a:p>
          <a:p>
            <a:pPr marL="0" indent="0">
              <a:buNone/>
            </a:pPr>
            <a:endParaRPr lang="en-IN" dirty="0">
              <a:solidFill>
                <a:srgbClr val="FCE0EE"/>
              </a:solidFill>
              <a:latin typeface="Consolas" pitchFamily="49" charset="0"/>
              <a:cs typeface="Consolas" pitchFamily="49" charset="0"/>
            </a:endParaRPr>
          </a:p>
          <a:p>
            <a:pPr marL="0" indent="0">
              <a:buNone/>
            </a:pPr>
            <a:endParaRPr lang="en-US" dirty="0"/>
          </a:p>
        </p:txBody>
      </p:sp>
      <p:sp>
        <p:nvSpPr>
          <p:cNvPr id="9" name="TextBox 8"/>
          <p:cNvSpPr txBox="1"/>
          <p:nvPr/>
        </p:nvSpPr>
        <p:spPr>
          <a:xfrm>
            <a:off x="9447692" y="1011469"/>
            <a:ext cx="920445" cy="369332"/>
          </a:xfrm>
          <a:prstGeom prst="rect">
            <a:avLst/>
          </a:prstGeom>
          <a:noFill/>
          <a:ln w="28575">
            <a:solidFill>
              <a:schemeClr val="accent3"/>
            </a:solidFill>
          </a:ln>
        </p:spPr>
        <p:txBody>
          <a:bodyPr wrap="none" rtlCol="0">
            <a:spAutoFit/>
          </a:bodyPr>
          <a:lstStyle/>
          <a:p>
            <a:r>
              <a:rPr lang="en-IN" b="1" dirty="0">
                <a:solidFill>
                  <a:schemeClr val="accent3"/>
                </a:solidFill>
              </a:rPr>
              <a:t>Pass 1 :</a:t>
            </a:r>
            <a:endParaRPr lang="en-US" b="1" dirty="0">
              <a:solidFill>
                <a:schemeClr val="accent3"/>
              </a:solidFill>
            </a:endParaRPr>
          </a:p>
        </p:txBody>
      </p:sp>
      <p:sp>
        <p:nvSpPr>
          <p:cNvPr id="10" name="Rectangle 9"/>
          <p:cNvSpPr/>
          <p:nvPr/>
        </p:nvSpPr>
        <p:spPr>
          <a:xfrm>
            <a:off x="9676292" y="2306869"/>
            <a:ext cx="533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11" name="Rectangle 10"/>
          <p:cNvSpPr/>
          <p:nvPr/>
        </p:nvSpPr>
        <p:spPr>
          <a:xfrm>
            <a:off x="9676292" y="2687869"/>
            <a:ext cx="533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12" name="Rectangle 11"/>
          <p:cNvSpPr/>
          <p:nvPr/>
        </p:nvSpPr>
        <p:spPr>
          <a:xfrm>
            <a:off x="9676292" y="3068869"/>
            <a:ext cx="533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59</a:t>
            </a:r>
          </a:p>
        </p:txBody>
      </p:sp>
      <p:sp>
        <p:nvSpPr>
          <p:cNvPr id="13" name="Rectangle 12"/>
          <p:cNvSpPr/>
          <p:nvPr/>
        </p:nvSpPr>
        <p:spPr>
          <a:xfrm>
            <a:off x="9676292" y="1543474"/>
            <a:ext cx="53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12</a:t>
            </a:r>
          </a:p>
        </p:txBody>
      </p:sp>
      <p:sp>
        <p:nvSpPr>
          <p:cNvPr id="14" name="Rectangle 13"/>
          <p:cNvSpPr/>
          <p:nvPr/>
        </p:nvSpPr>
        <p:spPr>
          <a:xfrm>
            <a:off x="9676292" y="1925869"/>
            <a:ext cx="53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23</a:t>
            </a:r>
          </a:p>
        </p:txBody>
      </p:sp>
      <p:sp>
        <p:nvSpPr>
          <p:cNvPr id="16" name="TextBox 15"/>
          <p:cNvSpPr txBox="1"/>
          <p:nvPr/>
        </p:nvSpPr>
        <p:spPr>
          <a:xfrm>
            <a:off x="10496821" y="1011469"/>
            <a:ext cx="817853" cy="369332"/>
          </a:xfrm>
          <a:prstGeom prst="rect">
            <a:avLst/>
          </a:prstGeom>
          <a:noFill/>
          <a:ln w="28575">
            <a:solidFill>
              <a:srgbClr val="ED524F"/>
            </a:solidFill>
          </a:ln>
        </p:spPr>
        <p:txBody>
          <a:bodyPr wrap="none" rtlCol="0">
            <a:spAutoFit/>
          </a:bodyPr>
          <a:lstStyle/>
          <a:p>
            <a:r>
              <a:rPr lang="en-IN" b="1" dirty="0" err="1">
                <a:solidFill>
                  <a:srgbClr val="ED524F"/>
                </a:solidFill>
                <a:latin typeface="Consolas" panose="020B0609020204030204" pitchFamily="49" charset="0"/>
                <a:cs typeface="Consolas" panose="020B0609020204030204" pitchFamily="49" charset="0"/>
              </a:rPr>
              <a:t>i</a:t>
            </a:r>
            <a:r>
              <a:rPr lang="en-IN" b="1" dirty="0">
                <a:solidFill>
                  <a:srgbClr val="ED524F"/>
                </a:solidFill>
                <a:latin typeface="Consolas" panose="020B0609020204030204" pitchFamily="49" charset="0"/>
                <a:cs typeface="Consolas" panose="020B0609020204030204" pitchFamily="49" charset="0"/>
              </a:rPr>
              <a:t> = 1</a:t>
            </a:r>
            <a:endParaRPr lang="en-US" b="1" dirty="0">
              <a:solidFill>
                <a:srgbClr val="ED524F"/>
              </a:solidFill>
              <a:latin typeface="Consolas" panose="020B0609020204030204" pitchFamily="49" charset="0"/>
              <a:cs typeface="Consolas" panose="020B0609020204030204" pitchFamily="49" charset="0"/>
            </a:endParaRPr>
          </a:p>
        </p:txBody>
      </p:sp>
      <p:sp>
        <p:nvSpPr>
          <p:cNvPr id="17" name="Rounded Rectangle 16"/>
          <p:cNvSpPr/>
          <p:nvPr/>
        </p:nvSpPr>
        <p:spPr>
          <a:xfrm>
            <a:off x="2645231" y="3570700"/>
            <a:ext cx="2377440" cy="457200"/>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496821" y="1532544"/>
            <a:ext cx="817853" cy="369332"/>
          </a:xfrm>
          <a:prstGeom prst="rect">
            <a:avLst/>
          </a:prstGeom>
          <a:noFill/>
          <a:ln w="12700">
            <a:solidFill>
              <a:srgbClr val="ED524F"/>
            </a:solidFill>
          </a:ln>
        </p:spPr>
        <p:txBody>
          <a:bodyPr wrap="none" rtlCol="0" anchor="ctr" anchorCtr="0">
            <a:spAutoFit/>
          </a:bodyPr>
          <a:lstStyle/>
          <a:p>
            <a:r>
              <a:rPr lang="en-IN" b="1" dirty="0">
                <a:solidFill>
                  <a:srgbClr val="ED524F"/>
                </a:solidFill>
                <a:latin typeface="Consolas" panose="020B0609020204030204" pitchFamily="49" charset="0"/>
                <a:cs typeface="Consolas" panose="020B0609020204030204" pitchFamily="49" charset="0"/>
              </a:rPr>
              <a:t>j = 1</a:t>
            </a:r>
            <a:endParaRPr lang="en-US" b="1" dirty="0">
              <a:solidFill>
                <a:srgbClr val="ED524F"/>
              </a:solidFill>
              <a:latin typeface="Consolas" panose="020B0609020204030204" pitchFamily="49" charset="0"/>
              <a:cs typeface="Consolas" panose="020B0609020204030204" pitchFamily="49" charset="0"/>
            </a:endParaRPr>
          </a:p>
        </p:txBody>
      </p:sp>
      <p:sp>
        <p:nvSpPr>
          <p:cNvPr id="19" name="TextBox 18"/>
          <p:cNvSpPr txBox="1"/>
          <p:nvPr/>
        </p:nvSpPr>
        <p:spPr>
          <a:xfrm>
            <a:off x="10496821" y="1912949"/>
            <a:ext cx="817853" cy="369332"/>
          </a:xfrm>
          <a:prstGeom prst="rect">
            <a:avLst/>
          </a:prstGeom>
          <a:noFill/>
          <a:ln w="12700">
            <a:solidFill>
              <a:srgbClr val="ED524F"/>
            </a:solidFill>
          </a:ln>
        </p:spPr>
        <p:txBody>
          <a:bodyPr wrap="none" rtlCol="0" anchor="ctr" anchorCtr="0">
            <a:spAutoFit/>
          </a:bodyPr>
          <a:lstStyle/>
          <a:p>
            <a:r>
              <a:rPr lang="en-IN" b="1" dirty="0">
                <a:solidFill>
                  <a:srgbClr val="ED524F"/>
                </a:solidFill>
                <a:latin typeface="Consolas" panose="020B0609020204030204" pitchFamily="49" charset="0"/>
                <a:cs typeface="Consolas" panose="020B0609020204030204" pitchFamily="49" charset="0"/>
              </a:rPr>
              <a:t>j = 2</a:t>
            </a:r>
            <a:endParaRPr lang="en-US" b="1" dirty="0">
              <a:solidFill>
                <a:srgbClr val="ED524F"/>
              </a:solidFill>
              <a:latin typeface="Consolas" panose="020B0609020204030204" pitchFamily="49" charset="0"/>
              <a:cs typeface="Consolas" panose="020B0609020204030204" pitchFamily="49" charset="0"/>
            </a:endParaRPr>
          </a:p>
        </p:txBody>
      </p:sp>
      <p:sp>
        <p:nvSpPr>
          <p:cNvPr id="20" name="TextBox 19"/>
          <p:cNvSpPr txBox="1"/>
          <p:nvPr/>
        </p:nvSpPr>
        <p:spPr>
          <a:xfrm>
            <a:off x="10488649" y="2295541"/>
            <a:ext cx="817853" cy="369332"/>
          </a:xfrm>
          <a:prstGeom prst="rect">
            <a:avLst/>
          </a:prstGeom>
          <a:noFill/>
          <a:ln w="12700">
            <a:solidFill>
              <a:srgbClr val="ED524F"/>
            </a:solidFill>
          </a:ln>
        </p:spPr>
        <p:txBody>
          <a:bodyPr wrap="none" rtlCol="0" anchor="ctr" anchorCtr="0">
            <a:spAutoFit/>
          </a:bodyPr>
          <a:lstStyle/>
          <a:p>
            <a:r>
              <a:rPr lang="en-IN" b="1" dirty="0">
                <a:solidFill>
                  <a:srgbClr val="ED524F"/>
                </a:solidFill>
                <a:latin typeface="Consolas" panose="020B0609020204030204" pitchFamily="49" charset="0"/>
                <a:cs typeface="Consolas" panose="020B0609020204030204" pitchFamily="49" charset="0"/>
              </a:rPr>
              <a:t>j = 3</a:t>
            </a:r>
            <a:endParaRPr lang="en-US" b="1" dirty="0">
              <a:solidFill>
                <a:srgbClr val="ED524F"/>
              </a:solidFill>
              <a:latin typeface="Consolas" panose="020B0609020204030204" pitchFamily="49" charset="0"/>
              <a:cs typeface="Consolas" panose="020B0609020204030204" pitchFamily="49" charset="0"/>
            </a:endParaRPr>
          </a:p>
        </p:txBody>
      </p:sp>
      <p:sp>
        <p:nvSpPr>
          <p:cNvPr id="21" name="TextBox 20"/>
          <p:cNvSpPr txBox="1"/>
          <p:nvPr/>
        </p:nvSpPr>
        <p:spPr>
          <a:xfrm>
            <a:off x="10488649" y="2689009"/>
            <a:ext cx="817853" cy="369332"/>
          </a:xfrm>
          <a:prstGeom prst="rect">
            <a:avLst/>
          </a:prstGeom>
          <a:noFill/>
          <a:ln w="12700">
            <a:solidFill>
              <a:srgbClr val="ED524F"/>
            </a:solidFill>
          </a:ln>
        </p:spPr>
        <p:txBody>
          <a:bodyPr wrap="none" rtlCol="0" anchor="ctr" anchorCtr="0">
            <a:spAutoFit/>
          </a:bodyPr>
          <a:lstStyle/>
          <a:p>
            <a:r>
              <a:rPr lang="en-IN" b="1" dirty="0">
                <a:solidFill>
                  <a:srgbClr val="ED524F"/>
                </a:solidFill>
                <a:latin typeface="Consolas" panose="020B0609020204030204" pitchFamily="49" charset="0"/>
                <a:cs typeface="Consolas" panose="020B0609020204030204" pitchFamily="49" charset="0"/>
              </a:rPr>
              <a:t>j = 4</a:t>
            </a:r>
            <a:endParaRPr lang="en-US" b="1" dirty="0">
              <a:solidFill>
                <a:srgbClr val="ED524F"/>
              </a:solidFill>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22" name="TextBox 21"/>
              <p:cNvSpPr txBox="1"/>
              <p:nvPr/>
            </p:nvSpPr>
            <p:spPr>
              <a:xfrm>
                <a:off x="9261566" y="3616234"/>
                <a:ext cx="2644140" cy="830997"/>
              </a:xfrm>
              <a:prstGeom prst="rect">
                <a:avLst/>
              </a:prstGeom>
              <a:noFill/>
              <a:ln>
                <a:solidFill>
                  <a:srgbClr val="FDEDF5"/>
                </a:solidFill>
                <a:prstDash val="sysDash"/>
              </a:ln>
            </p:spPr>
            <p:txBody>
              <a:bodyPr wrap="square" rtlCol="0">
                <a:spAutoFit/>
              </a:bodyPr>
              <a:lstStyle/>
              <a:p>
                <a:pPr algn="ctr"/>
                <a:r>
                  <a:rPr lang="en-US" sz="2400" dirty="0">
                    <a:solidFill>
                      <a:schemeClr val="accent3"/>
                    </a:solidFill>
                    <a:ea typeface="Cambria Math" panose="02040503050406030204" pitchFamily="18" charset="0"/>
                  </a:rPr>
                  <a:t>Best case time complexity = </a:t>
                </a:r>
                <a14:m>
                  <m:oMath xmlns:m="http://schemas.openxmlformats.org/officeDocument/2006/math">
                    <m:r>
                      <a:rPr lang="en-US" sz="2400" i="1">
                        <a:solidFill>
                          <a:schemeClr val="accent3"/>
                        </a:solidFill>
                        <a:latin typeface="Cambria Math" panose="02040503050406030204" pitchFamily="18" charset="0"/>
                        <a:ea typeface="Cambria Math" panose="02040503050406030204" pitchFamily="18" charset="0"/>
                      </a:rPr>
                      <m:t>𝜃</m:t>
                    </m:r>
                    <m:d>
                      <m:dPr>
                        <m:ctrlPr>
                          <a:rPr lang="en-US" sz="2400" i="1">
                            <a:solidFill>
                              <a:schemeClr val="accent3"/>
                            </a:solidFill>
                            <a:latin typeface="Cambria Math" panose="02040503050406030204" pitchFamily="18" charset="0"/>
                            <a:ea typeface="Cambria Math" panose="02040503050406030204" pitchFamily="18" charset="0"/>
                          </a:rPr>
                        </m:ctrlPr>
                      </m:dPr>
                      <m:e>
                        <m:r>
                          <a:rPr lang="en-US" sz="2400" i="1">
                            <a:solidFill>
                              <a:schemeClr val="accent3"/>
                            </a:solidFill>
                            <a:latin typeface="Cambria Math" panose="02040503050406030204" pitchFamily="18" charset="0"/>
                            <a:ea typeface="Cambria Math" panose="02040503050406030204" pitchFamily="18" charset="0"/>
                          </a:rPr>
                          <m:t>𝑛</m:t>
                        </m:r>
                      </m:e>
                    </m:d>
                  </m:oMath>
                </a14:m>
                <a:endParaRPr lang="en-US" sz="2400" dirty="0">
                  <a:solidFill>
                    <a:schemeClr val="accent3"/>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261566" y="3616234"/>
                <a:ext cx="2644140" cy="830997"/>
              </a:xfrm>
              <a:prstGeom prst="rect">
                <a:avLst/>
              </a:prstGeom>
              <a:blipFill>
                <a:blip r:embed="rId2"/>
                <a:stretch>
                  <a:fillRect t="-4317" b="-15108"/>
                </a:stretch>
              </a:blipFill>
              <a:ln>
                <a:solidFill>
                  <a:srgbClr val="FDEDF5"/>
                </a:solidFill>
                <a:prstDash val="sysDash"/>
              </a:ln>
            </p:spPr>
            <p:txBody>
              <a:bodyPr/>
              <a:lstStyle/>
              <a:p>
                <a:r>
                  <a:rPr lang="en-US">
                    <a:noFill/>
                  </a:rPr>
                  <a:t> </a:t>
                </a:r>
              </a:p>
            </p:txBody>
          </p:sp>
        </mc:Fallback>
      </mc:AlternateContent>
      <p:sp>
        <p:nvSpPr>
          <p:cNvPr id="23" name="Rectangle 22"/>
          <p:cNvSpPr/>
          <p:nvPr/>
        </p:nvSpPr>
        <p:spPr>
          <a:xfrm>
            <a:off x="2018214" y="5839096"/>
            <a:ext cx="1066800" cy="45720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p:cNvSpPr/>
          <p:nvPr/>
        </p:nvSpPr>
        <p:spPr>
          <a:xfrm>
            <a:off x="4752705" y="2486484"/>
            <a:ext cx="1981200" cy="903328"/>
          </a:xfrm>
          <a:prstGeom prst="wedgeRoundRectCallout">
            <a:avLst>
              <a:gd name="adj1" fmla="val -36599"/>
              <a:gd name="adj2" fmla="val 7473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C</a:t>
            </a:r>
            <a:r>
              <a:rPr lang="en-US" sz="2000" dirty="0">
                <a:solidFill>
                  <a:schemeClr val="accent5"/>
                </a:solidFill>
              </a:rPr>
              <a:t>ondition never becomes true</a:t>
            </a:r>
          </a:p>
        </p:txBody>
      </p:sp>
      <p:cxnSp>
        <p:nvCxnSpPr>
          <p:cNvPr id="25" name="Elbow Connector 24"/>
          <p:cNvCxnSpPr>
            <a:endCxn id="23" idx="1"/>
          </p:cNvCxnSpPr>
          <p:nvPr/>
        </p:nvCxnSpPr>
        <p:spPr>
          <a:xfrm rot="16200000" flipH="1">
            <a:off x="1316468" y="5365950"/>
            <a:ext cx="708982" cy="694509"/>
          </a:xfrm>
          <a:prstGeom prst="bentConnector2">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99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animEffect transition="in" filter="fade">
                                      <p:cBhvr>
                                        <p:cTn id="51" dur="500"/>
                                        <p:tgtEl>
                                          <p:spTgt spid="4">
                                            <p:txEl>
                                              <p:pRg st="11" end="1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par>
                          <p:cTn id="82" fill="hold">
                            <p:stCondLst>
                              <p:cond delay="500"/>
                            </p:stCondLst>
                            <p:childTnLst>
                              <p:par>
                                <p:cTn id="83" presetID="1" presetClass="emph" presetSubtype="2" fill="hold" nodeType="afterEffect">
                                  <p:stCondLst>
                                    <p:cond delay="0"/>
                                  </p:stCondLst>
                                  <p:childTnLst>
                                    <p:animClr clrSpc="rgb" dir="cw">
                                      <p:cBhvr>
                                        <p:cTn id="84" dur="2000" fill="hold"/>
                                        <p:tgtEl>
                                          <p:spTgt spid="13"/>
                                        </p:tgtEl>
                                        <p:attrNameLst>
                                          <p:attrName>fillcolor</p:attrName>
                                        </p:attrNameLst>
                                      </p:cBhvr>
                                      <p:to>
                                        <a:srgbClr val="E36C09"/>
                                      </p:to>
                                    </p:animClr>
                                    <p:set>
                                      <p:cBhvr>
                                        <p:cTn id="85" dur="2000" fill="hold"/>
                                        <p:tgtEl>
                                          <p:spTgt spid="13"/>
                                        </p:tgtEl>
                                        <p:attrNameLst>
                                          <p:attrName>fill.type</p:attrName>
                                        </p:attrNameLst>
                                      </p:cBhvr>
                                      <p:to>
                                        <p:strVal val="solid"/>
                                      </p:to>
                                    </p:set>
                                    <p:set>
                                      <p:cBhvr>
                                        <p:cTn id="86" dur="2000" fill="hold"/>
                                        <p:tgtEl>
                                          <p:spTgt spid="13"/>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2000" fill="hold"/>
                                        <p:tgtEl>
                                          <p:spTgt spid="14"/>
                                        </p:tgtEl>
                                        <p:attrNameLst>
                                          <p:attrName>fillcolor</p:attrName>
                                        </p:attrNameLst>
                                      </p:cBhvr>
                                      <p:to>
                                        <a:srgbClr val="E36C09"/>
                                      </p:to>
                                    </p:animClr>
                                    <p:set>
                                      <p:cBhvr>
                                        <p:cTn id="89" dur="2000" fill="hold"/>
                                        <p:tgtEl>
                                          <p:spTgt spid="14"/>
                                        </p:tgtEl>
                                        <p:attrNameLst>
                                          <p:attrName>fill.type</p:attrName>
                                        </p:attrNameLst>
                                      </p:cBhvr>
                                      <p:to>
                                        <p:strVal val="solid"/>
                                      </p:to>
                                    </p:set>
                                    <p:set>
                                      <p:cBhvr>
                                        <p:cTn id="90" dur="2000" fill="hold"/>
                                        <p:tgtEl>
                                          <p:spTgt spid="14"/>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wipe(left)">
                                      <p:cBhvr>
                                        <p:cTn id="95" dur="500"/>
                                        <p:tgtEl>
                                          <p:spTgt spid="17"/>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8"/>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par>
                          <p:cTn id="103" fill="hold">
                            <p:stCondLst>
                              <p:cond delay="500"/>
                            </p:stCondLst>
                            <p:childTnLst>
                              <p:par>
                                <p:cTn id="104" presetID="1" presetClass="emph" presetSubtype="2" fill="hold" nodeType="afterEffect">
                                  <p:stCondLst>
                                    <p:cond delay="0"/>
                                  </p:stCondLst>
                                  <p:childTnLst>
                                    <p:animClr clrSpc="rgb" dir="cw">
                                      <p:cBhvr>
                                        <p:cTn id="105" dur="2000" fill="hold"/>
                                        <p:tgtEl>
                                          <p:spTgt spid="13"/>
                                        </p:tgtEl>
                                        <p:attrNameLst>
                                          <p:attrName>fillcolor</p:attrName>
                                        </p:attrNameLst>
                                      </p:cBhvr>
                                      <p:to>
                                        <a:srgbClr val="EEECE1"/>
                                      </p:to>
                                    </p:animClr>
                                    <p:set>
                                      <p:cBhvr>
                                        <p:cTn id="106" dur="2000" fill="hold"/>
                                        <p:tgtEl>
                                          <p:spTgt spid="13"/>
                                        </p:tgtEl>
                                        <p:attrNameLst>
                                          <p:attrName>fill.type</p:attrName>
                                        </p:attrNameLst>
                                      </p:cBhvr>
                                      <p:to>
                                        <p:strVal val="solid"/>
                                      </p:to>
                                    </p:set>
                                    <p:set>
                                      <p:cBhvr>
                                        <p:cTn id="107" dur="2000" fill="hold"/>
                                        <p:tgtEl>
                                          <p:spTgt spid="13"/>
                                        </p:tgtEl>
                                        <p:attrNameLst>
                                          <p:attrName>fill.on</p:attrName>
                                        </p:attrNameLst>
                                      </p:cBhvr>
                                      <p:to>
                                        <p:strVal val="true"/>
                                      </p:to>
                                    </p:set>
                                  </p:childTnLst>
                                </p:cTn>
                              </p:par>
                              <p:par>
                                <p:cTn id="108" presetID="1" presetClass="emph" presetSubtype="2" fill="hold" nodeType="withEffect">
                                  <p:stCondLst>
                                    <p:cond delay="0"/>
                                  </p:stCondLst>
                                  <p:childTnLst>
                                    <p:animClr clrSpc="rgb" dir="cw">
                                      <p:cBhvr>
                                        <p:cTn id="109" dur="2000" fill="hold"/>
                                        <p:tgtEl>
                                          <p:spTgt spid="10"/>
                                        </p:tgtEl>
                                        <p:attrNameLst>
                                          <p:attrName>fillcolor</p:attrName>
                                        </p:attrNameLst>
                                      </p:cBhvr>
                                      <p:to>
                                        <a:srgbClr val="E36C09"/>
                                      </p:to>
                                    </p:animClr>
                                    <p:set>
                                      <p:cBhvr>
                                        <p:cTn id="110" dur="2000" fill="hold"/>
                                        <p:tgtEl>
                                          <p:spTgt spid="10"/>
                                        </p:tgtEl>
                                        <p:attrNameLst>
                                          <p:attrName>fill.type</p:attrName>
                                        </p:attrNameLst>
                                      </p:cBhvr>
                                      <p:to>
                                        <p:strVal val="solid"/>
                                      </p:to>
                                    </p:set>
                                    <p:set>
                                      <p:cBhvr>
                                        <p:cTn id="111" dur="2000" fill="hold"/>
                                        <p:tgtEl>
                                          <p:spTgt spid="10"/>
                                        </p:tgtEl>
                                        <p:attrNameLst>
                                          <p:attrName>fill.on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19"/>
                                        </p:tgtEl>
                                        <p:attrNameLst>
                                          <p:attrName>style.visibility</p:attrName>
                                        </p:attrNameLst>
                                      </p:cBhvr>
                                      <p:to>
                                        <p:strVal val="hidden"/>
                                      </p:to>
                                    </p:set>
                                  </p:childTnLst>
                                </p:cTn>
                              </p:par>
                            </p:childTnLst>
                          </p:cTn>
                        </p:par>
                        <p:par>
                          <p:cTn id="116" fill="hold">
                            <p:stCondLst>
                              <p:cond delay="0"/>
                            </p:stCondLst>
                            <p:childTnLst>
                              <p:par>
                                <p:cTn id="117" presetID="10" presetClass="entr" presetSubtype="0" fill="hold" grpId="0" nodeType="afterEffect">
                                  <p:stCondLst>
                                    <p:cond delay="0"/>
                                  </p:stCondLst>
                                  <p:childTnLst>
                                    <p:set>
                                      <p:cBhvr>
                                        <p:cTn id="118" dur="1" fill="hold">
                                          <p:stCondLst>
                                            <p:cond delay="0"/>
                                          </p:stCondLst>
                                        </p:cTn>
                                        <p:tgtEl>
                                          <p:spTgt spid="20"/>
                                        </p:tgtEl>
                                        <p:attrNameLst>
                                          <p:attrName>style.visibility</p:attrName>
                                        </p:attrNameLst>
                                      </p:cBhvr>
                                      <p:to>
                                        <p:strVal val="visible"/>
                                      </p:to>
                                    </p:set>
                                    <p:animEffect transition="in" filter="fade">
                                      <p:cBhvr>
                                        <p:cTn id="119" dur="500"/>
                                        <p:tgtEl>
                                          <p:spTgt spid="20"/>
                                        </p:tgtEl>
                                      </p:cBhvr>
                                    </p:animEffect>
                                  </p:childTnLst>
                                </p:cTn>
                              </p:par>
                            </p:childTnLst>
                          </p:cTn>
                        </p:par>
                        <p:par>
                          <p:cTn id="120" fill="hold">
                            <p:stCondLst>
                              <p:cond delay="500"/>
                            </p:stCondLst>
                            <p:childTnLst>
                              <p:par>
                                <p:cTn id="121" presetID="1" presetClass="emph" presetSubtype="2" fill="hold" nodeType="afterEffect">
                                  <p:stCondLst>
                                    <p:cond delay="0"/>
                                  </p:stCondLst>
                                  <p:childTnLst>
                                    <p:animClr clrSpc="rgb" dir="cw">
                                      <p:cBhvr>
                                        <p:cTn id="122" dur="2000" fill="hold"/>
                                        <p:tgtEl>
                                          <p:spTgt spid="14"/>
                                        </p:tgtEl>
                                        <p:attrNameLst>
                                          <p:attrName>fillcolor</p:attrName>
                                        </p:attrNameLst>
                                      </p:cBhvr>
                                      <p:to>
                                        <a:srgbClr val="EEECE1"/>
                                      </p:to>
                                    </p:animClr>
                                    <p:set>
                                      <p:cBhvr>
                                        <p:cTn id="123" dur="2000" fill="hold"/>
                                        <p:tgtEl>
                                          <p:spTgt spid="14"/>
                                        </p:tgtEl>
                                        <p:attrNameLst>
                                          <p:attrName>fill.type</p:attrName>
                                        </p:attrNameLst>
                                      </p:cBhvr>
                                      <p:to>
                                        <p:strVal val="solid"/>
                                      </p:to>
                                    </p:set>
                                    <p:set>
                                      <p:cBhvr>
                                        <p:cTn id="124" dur="2000" fill="hold"/>
                                        <p:tgtEl>
                                          <p:spTgt spid="14"/>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2000" fill="hold"/>
                                        <p:tgtEl>
                                          <p:spTgt spid="11"/>
                                        </p:tgtEl>
                                        <p:attrNameLst>
                                          <p:attrName>fillcolor</p:attrName>
                                        </p:attrNameLst>
                                      </p:cBhvr>
                                      <p:to>
                                        <a:srgbClr val="E36C09"/>
                                      </p:to>
                                    </p:animClr>
                                    <p:set>
                                      <p:cBhvr>
                                        <p:cTn id="127" dur="2000" fill="hold"/>
                                        <p:tgtEl>
                                          <p:spTgt spid="11"/>
                                        </p:tgtEl>
                                        <p:attrNameLst>
                                          <p:attrName>fill.type</p:attrName>
                                        </p:attrNameLst>
                                      </p:cBhvr>
                                      <p:to>
                                        <p:strVal val="solid"/>
                                      </p:to>
                                    </p:set>
                                    <p:set>
                                      <p:cBhvr>
                                        <p:cTn id="128" dur="2000" fill="hold"/>
                                        <p:tgtEl>
                                          <p:spTgt spid="11"/>
                                        </p:tgtEl>
                                        <p:attrNameLst>
                                          <p:attrName>fill.on</p:attrName>
                                        </p:attrNameLst>
                                      </p:cBhvr>
                                      <p:to>
                                        <p:strVal val="tru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0" presetClass="entr" presetSubtype="0" fill="hold" grpId="0" nodeType="with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fade">
                                      <p:cBhvr>
                                        <p:cTn id="135" dur="500"/>
                                        <p:tgtEl>
                                          <p:spTgt spid="21"/>
                                        </p:tgtEl>
                                      </p:cBhvr>
                                    </p:animEffect>
                                  </p:childTnLst>
                                </p:cTn>
                              </p:par>
                            </p:childTnLst>
                          </p:cTn>
                        </p:par>
                        <p:par>
                          <p:cTn id="136" fill="hold">
                            <p:stCondLst>
                              <p:cond delay="500"/>
                            </p:stCondLst>
                            <p:childTnLst>
                              <p:par>
                                <p:cTn id="137" presetID="1" presetClass="emph" presetSubtype="2" fill="hold" nodeType="afterEffect">
                                  <p:stCondLst>
                                    <p:cond delay="0"/>
                                  </p:stCondLst>
                                  <p:childTnLst>
                                    <p:animClr clrSpc="rgb" dir="cw">
                                      <p:cBhvr>
                                        <p:cTn id="138" dur="2000" fill="hold"/>
                                        <p:tgtEl>
                                          <p:spTgt spid="10"/>
                                        </p:tgtEl>
                                        <p:attrNameLst>
                                          <p:attrName>fillcolor</p:attrName>
                                        </p:attrNameLst>
                                      </p:cBhvr>
                                      <p:to>
                                        <a:srgbClr val="EEECE1"/>
                                      </p:to>
                                    </p:animClr>
                                    <p:set>
                                      <p:cBhvr>
                                        <p:cTn id="139" dur="2000" fill="hold"/>
                                        <p:tgtEl>
                                          <p:spTgt spid="10"/>
                                        </p:tgtEl>
                                        <p:attrNameLst>
                                          <p:attrName>fill.type</p:attrName>
                                        </p:attrNameLst>
                                      </p:cBhvr>
                                      <p:to>
                                        <p:strVal val="solid"/>
                                      </p:to>
                                    </p:set>
                                    <p:set>
                                      <p:cBhvr>
                                        <p:cTn id="140" dur="2000" fill="hold"/>
                                        <p:tgtEl>
                                          <p:spTgt spid="10"/>
                                        </p:tgtEl>
                                        <p:attrNameLst>
                                          <p:attrName>fill.on</p:attrName>
                                        </p:attrNameLst>
                                      </p:cBhvr>
                                      <p:to>
                                        <p:strVal val="true"/>
                                      </p:to>
                                    </p:set>
                                  </p:childTnLst>
                                </p:cTn>
                              </p:par>
                              <p:par>
                                <p:cTn id="141" presetID="1" presetClass="emph" presetSubtype="2" fill="hold" nodeType="withEffect">
                                  <p:stCondLst>
                                    <p:cond delay="0"/>
                                  </p:stCondLst>
                                  <p:childTnLst>
                                    <p:animClr clrSpc="rgb" dir="cw">
                                      <p:cBhvr>
                                        <p:cTn id="142" dur="2000" fill="hold"/>
                                        <p:tgtEl>
                                          <p:spTgt spid="12"/>
                                        </p:tgtEl>
                                        <p:attrNameLst>
                                          <p:attrName>fillcolor</p:attrName>
                                        </p:attrNameLst>
                                      </p:cBhvr>
                                      <p:to>
                                        <a:srgbClr val="E36C09"/>
                                      </p:to>
                                    </p:animClr>
                                    <p:set>
                                      <p:cBhvr>
                                        <p:cTn id="143" dur="2000" fill="hold"/>
                                        <p:tgtEl>
                                          <p:spTgt spid="12"/>
                                        </p:tgtEl>
                                        <p:attrNameLst>
                                          <p:attrName>fill.type</p:attrName>
                                        </p:attrNameLst>
                                      </p:cBhvr>
                                      <p:to>
                                        <p:strVal val="solid"/>
                                      </p:to>
                                    </p:set>
                                    <p:set>
                                      <p:cBhvr>
                                        <p:cTn id="144" dur="2000" fill="hold"/>
                                        <p:tgtEl>
                                          <p:spTgt spid="12"/>
                                        </p:tgtEl>
                                        <p:attrNameLst>
                                          <p:attrName>fill.on</p:attrName>
                                        </p:attrNameLst>
                                      </p:cBhvr>
                                      <p:to>
                                        <p:strVal val="true"/>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fade">
                                      <p:cBhvr>
                                        <p:cTn id="149" dur="500"/>
                                        <p:tgtEl>
                                          <p:spTgt spid="24"/>
                                        </p:tgtEl>
                                      </p:cBhvr>
                                    </p:animEffect>
                                  </p:childTnLst>
                                </p:cTn>
                              </p:par>
                            </p:childTnLst>
                          </p:cTn>
                        </p:par>
                      </p:childTnLst>
                    </p:cTn>
                  </p:par>
                  <p:par>
                    <p:cTn id="150" fill="hold">
                      <p:stCondLst>
                        <p:cond delay="indefinite"/>
                      </p:stCondLst>
                      <p:childTnLst>
                        <p:par>
                          <p:cTn id="151" fill="hold">
                            <p:stCondLst>
                              <p:cond delay="0"/>
                            </p:stCondLst>
                            <p:childTnLst>
                              <p:par>
                                <p:cTn id="152" presetID="42" presetClass="path" presetSubtype="0" accel="50000" decel="50000" fill="hold" grpId="1" nodeType="clickEffect">
                                  <p:stCondLst>
                                    <p:cond delay="0"/>
                                  </p:stCondLst>
                                  <p:childTnLst>
                                    <p:animMotion origin="layout" path="M -3.125E-6 4.81481E-6 L -0.13021 0.19513 " pathEditMode="relative" rAng="0" ptsTypes="AA">
                                      <p:cBhvr>
                                        <p:cTn id="153" dur="2000" fill="hold"/>
                                        <p:tgtEl>
                                          <p:spTgt spid="17"/>
                                        </p:tgtEl>
                                        <p:attrNameLst>
                                          <p:attrName>ppt_x</p:attrName>
                                          <p:attrName>ppt_y</p:attrName>
                                        </p:attrNameLst>
                                      </p:cBhvr>
                                      <p:rCtr x="-6510" y="9745"/>
                                    </p:animMotion>
                                  </p:childTnLst>
                                </p:cTn>
                              </p:par>
                            </p:childTnLst>
                          </p:cTn>
                        </p:par>
                        <p:par>
                          <p:cTn id="154" fill="hold">
                            <p:stCondLst>
                              <p:cond delay="2000"/>
                            </p:stCondLst>
                            <p:childTnLst>
                              <p:par>
                                <p:cTn id="155" presetID="22" presetClass="entr" presetSubtype="1" fill="hold" nodeType="afterEffect">
                                  <p:stCondLst>
                                    <p:cond delay="0"/>
                                  </p:stCondLst>
                                  <p:childTnLst>
                                    <p:set>
                                      <p:cBhvr>
                                        <p:cTn id="156" dur="1" fill="hold">
                                          <p:stCondLst>
                                            <p:cond delay="0"/>
                                          </p:stCondLst>
                                        </p:cTn>
                                        <p:tgtEl>
                                          <p:spTgt spid="25"/>
                                        </p:tgtEl>
                                        <p:attrNameLst>
                                          <p:attrName>style.visibility</p:attrName>
                                        </p:attrNameLst>
                                      </p:cBhvr>
                                      <p:to>
                                        <p:strVal val="visible"/>
                                      </p:to>
                                    </p:set>
                                    <p:animEffect transition="in" filter="wipe(up)">
                                      <p:cBhvr>
                                        <p:cTn id="157" dur="500"/>
                                        <p:tgtEl>
                                          <p:spTgt spid="25"/>
                                        </p:tgtEl>
                                      </p:cBhvr>
                                    </p:animEffect>
                                  </p:childTnLst>
                                </p:cTn>
                              </p:par>
                            </p:childTnLst>
                          </p:cTn>
                        </p:par>
                        <p:par>
                          <p:cTn id="158" fill="hold">
                            <p:stCondLst>
                              <p:cond delay="2500"/>
                            </p:stCondLst>
                            <p:childTnLst>
                              <p:par>
                                <p:cTn id="159" presetID="22" presetClass="entr" presetSubtype="1" fill="hold" grpId="0" nodeType="afterEffect">
                                  <p:stCondLst>
                                    <p:cond delay="0"/>
                                  </p:stCondLst>
                                  <p:childTnLst>
                                    <p:set>
                                      <p:cBhvr>
                                        <p:cTn id="160" dur="1" fill="hold">
                                          <p:stCondLst>
                                            <p:cond delay="0"/>
                                          </p:stCondLst>
                                        </p:cTn>
                                        <p:tgtEl>
                                          <p:spTgt spid="23"/>
                                        </p:tgtEl>
                                        <p:attrNameLst>
                                          <p:attrName>style.visibility</p:attrName>
                                        </p:attrNameLst>
                                      </p:cBhvr>
                                      <p:to>
                                        <p:strVal val="visible"/>
                                      </p:to>
                                    </p:set>
                                    <p:animEffect transition="in" filter="wipe(up)">
                                      <p:cBhvr>
                                        <p:cTn id="161" dur="500"/>
                                        <p:tgtEl>
                                          <p:spTgt spid="23"/>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22"/>
                                        </p:tgtEl>
                                        <p:attrNameLst>
                                          <p:attrName>style.visibility</p:attrName>
                                        </p:attrNameLst>
                                      </p:cBhvr>
                                      <p:to>
                                        <p:strVal val="visible"/>
                                      </p:to>
                                    </p:set>
                                    <p:animEffect transition="in" filter="fade">
                                      <p:cBhvr>
                                        <p:cTn id="1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animBg="1"/>
      <p:bldP spid="23" grpId="0" animBg="1"/>
      <p:bldP spid="2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1 </a:t>
            </a:r>
          </a:p>
        </p:txBody>
      </p:sp>
      <p:graphicFrame>
        <p:nvGraphicFramePr>
          <p:cNvPr id="4" name="Table 3"/>
          <p:cNvGraphicFramePr>
            <a:graphicFrameLocks noGrp="1"/>
          </p:cNvGraphicFramePr>
          <p:nvPr>
            <p:extLst>
              <p:ext uri="{D42A27DB-BD31-4B8C-83A1-F6EECF244321}">
                <p14:modId xmlns:p14="http://schemas.microsoft.com/office/powerpoint/2010/main" val="1263433820"/>
              </p:ext>
            </p:extLst>
          </p:nvPr>
        </p:nvGraphicFramePr>
        <p:xfrm>
          <a:off x="4070046" y="1528465"/>
          <a:ext cx="5215472" cy="457200"/>
        </p:xfrm>
        <a:graphic>
          <a:graphicData uri="http://schemas.openxmlformats.org/drawingml/2006/table">
            <a:tbl>
              <a:tblPr firstRow="1" bandRow="1">
                <a:tableStyleId>{5940675A-B579-460E-94D1-54222C63F5DA}</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370840">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16</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14</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5" name="Straight Connector 4"/>
          <p:cNvCxnSpPr/>
          <p:nvPr/>
        </p:nvCxnSpPr>
        <p:spPr>
          <a:xfrm>
            <a:off x="533400" y="2286000"/>
            <a:ext cx="1106424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33400" y="2286000"/>
            <a:ext cx="896784" cy="369332"/>
          </a:xfrm>
          <a:prstGeom prst="rect">
            <a:avLst/>
          </a:prstGeom>
          <a:noFill/>
          <a:ln w="28575">
            <a:solidFill>
              <a:schemeClr val="tx1"/>
            </a:solidFill>
          </a:ln>
        </p:spPr>
        <p:txBody>
          <a:bodyPr wrap="none" rtlCol="0">
            <a:spAutoFit/>
          </a:bodyPr>
          <a:lstStyle/>
          <a:p>
            <a:r>
              <a:rPr lang="en-IN" b="1" dirty="0"/>
              <a:t>Step 1 :</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259026943"/>
              </p:ext>
            </p:extLst>
          </p:nvPr>
        </p:nvGraphicFramePr>
        <p:xfrm>
          <a:off x="651928" y="3032760"/>
          <a:ext cx="5215472" cy="457200"/>
        </p:xfrm>
        <a:graphic>
          <a:graphicData uri="http://schemas.openxmlformats.org/drawingml/2006/table">
            <a:tbl>
              <a:tblPr firstRow="1" bandRow="1">
                <a:tableStyleId>{5940675A-B579-460E-94D1-54222C63F5DA}</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370840">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16</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14</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TextBox 7"/>
          <p:cNvSpPr txBox="1"/>
          <p:nvPr/>
        </p:nvSpPr>
        <p:spPr>
          <a:xfrm>
            <a:off x="2135076" y="2571095"/>
            <a:ext cx="2130648" cy="461665"/>
          </a:xfrm>
          <a:prstGeom prst="rect">
            <a:avLst/>
          </a:prstGeom>
          <a:noFill/>
        </p:spPr>
        <p:txBody>
          <a:bodyPr wrap="none" rtlCol="0">
            <a:spAutoFit/>
          </a:bodyPr>
          <a:lstStyle/>
          <a:p>
            <a:pPr algn="ctr"/>
            <a:r>
              <a:rPr lang="en-US" sz="2400" b="1" dirty="0"/>
              <a:t>Unsorted Array</a:t>
            </a:r>
          </a:p>
        </p:txBody>
      </p:sp>
      <p:graphicFrame>
        <p:nvGraphicFramePr>
          <p:cNvPr id="9" name="Table 8"/>
          <p:cNvGraphicFramePr>
            <a:graphicFrameLocks noGrp="1"/>
          </p:cNvGraphicFramePr>
          <p:nvPr>
            <p:extLst>
              <p:ext uri="{D42A27DB-BD31-4B8C-83A1-F6EECF244321}">
                <p14:modId xmlns:p14="http://schemas.microsoft.com/office/powerpoint/2010/main" val="3354575039"/>
              </p:ext>
            </p:extLst>
          </p:nvPr>
        </p:nvGraphicFramePr>
        <p:xfrm>
          <a:off x="651928" y="3566160"/>
          <a:ext cx="5215472" cy="396240"/>
        </p:xfrm>
        <a:graphic>
          <a:graphicData uri="http://schemas.openxmlformats.org/drawingml/2006/table">
            <a:tbl>
              <a:tblPr firstRow="1" bandRow="1">
                <a:tableStyleId>{2D5ABB26-0587-4C30-8999-92F81FD0307C}</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370840">
                <a:tc>
                  <a:txBody>
                    <a:bodyPr/>
                    <a:lstStyle/>
                    <a:p>
                      <a:pPr algn="ctr"/>
                      <a:r>
                        <a:rPr lang="en-US" sz="2000" b="1" dirty="0">
                          <a:solidFill>
                            <a:srgbClr val="0070C0"/>
                          </a:solidFill>
                        </a:rPr>
                        <a:t>1</a:t>
                      </a:r>
                    </a:p>
                  </a:txBody>
                  <a:tcPr/>
                </a:tc>
                <a:tc>
                  <a:txBody>
                    <a:bodyPr/>
                    <a:lstStyle/>
                    <a:p>
                      <a:pPr algn="ctr"/>
                      <a:r>
                        <a:rPr lang="en-US" sz="2000" b="1" dirty="0">
                          <a:solidFill>
                            <a:srgbClr val="0070C0"/>
                          </a:solidFill>
                        </a:rPr>
                        <a:t>2</a:t>
                      </a:r>
                    </a:p>
                  </a:txBody>
                  <a:tcPr/>
                </a:tc>
                <a:tc>
                  <a:txBody>
                    <a:bodyPr/>
                    <a:lstStyle/>
                    <a:p>
                      <a:pPr algn="ctr"/>
                      <a:r>
                        <a:rPr lang="en-US" sz="2000" b="1" dirty="0">
                          <a:solidFill>
                            <a:srgbClr val="0070C0"/>
                          </a:solidFill>
                        </a:rPr>
                        <a:t>3</a:t>
                      </a:r>
                    </a:p>
                  </a:txBody>
                  <a:tcPr/>
                </a:tc>
                <a:tc>
                  <a:txBody>
                    <a:bodyPr/>
                    <a:lstStyle/>
                    <a:p>
                      <a:pPr algn="ctr"/>
                      <a:r>
                        <a:rPr lang="en-US" sz="2000" b="1" dirty="0">
                          <a:solidFill>
                            <a:srgbClr val="0070C0"/>
                          </a:solidFill>
                        </a:rPr>
                        <a:t>4</a:t>
                      </a:r>
                    </a:p>
                  </a:txBody>
                  <a:tcPr/>
                </a:tc>
                <a:tc>
                  <a:txBody>
                    <a:bodyPr/>
                    <a:lstStyle/>
                    <a:p>
                      <a:pPr algn="ctr"/>
                      <a:r>
                        <a:rPr lang="en-US" sz="2000" b="1" dirty="0">
                          <a:solidFill>
                            <a:srgbClr val="0070C0"/>
                          </a:solidFill>
                        </a:rPr>
                        <a:t>5</a:t>
                      </a:r>
                    </a:p>
                  </a:txBody>
                  <a:tcPr/>
                </a:tc>
                <a:tc>
                  <a:txBody>
                    <a:bodyPr/>
                    <a:lstStyle/>
                    <a:p>
                      <a:pPr algn="ctr"/>
                      <a:r>
                        <a:rPr lang="en-US" sz="2000" b="1" dirty="0">
                          <a:solidFill>
                            <a:srgbClr val="0070C0"/>
                          </a:solidFill>
                        </a:rPr>
                        <a:t>6</a:t>
                      </a:r>
                    </a:p>
                  </a:txBody>
                  <a:tcPr/>
                </a:tc>
                <a:tc>
                  <a:txBody>
                    <a:bodyPr/>
                    <a:lstStyle/>
                    <a:p>
                      <a:pPr algn="ctr"/>
                      <a:r>
                        <a:rPr lang="en-US" sz="2000" b="1" dirty="0">
                          <a:solidFill>
                            <a:srgbClr val="0070C0"/>
                          </a:solidFill>
                        </a:rPr>
                        <a:t>7</a:t>
                      </a:r>
                    </a:p>
                  </a:txBody>
                  <a:tcPr/>
                </a:tc>
                <a:tc>
                  <a:txBody>
                    <a:bodyPr/>
                    <a:lstStyle/>
                    <a:p>
                      <a:pPr algn="ctr"/>
                      <a:r>
                        <a:rPr lang="en-US" sz="2000" b="1" dirty="0">
                          <a:solidFill>
                            <a:srgbClr val="0070C0"/>
                          </a:solidFill>
                        </a:rPr>
                        <a:t>8</a:t>
                      </a:r>
                    </a:p>
                  </a:txBody>
                  <a:tcPr/>
                </a:tc>
                <a:extLst>
                  <a:ext uri="{0D108BD9-81ED-4DB2-BD59-A6C34878D82A}">
                    <a16:rowId xmlns:a16="http://schemas.microsoft.com/office/drawing/2014/main" val="10000"/>
                  </a:ext>
                </a:extLst>
              </a:tr>
            </a:tbl>
          </a:graphicData>
        </a:graphic>
      </p:graphicFrame>
      <p:cxnSp>
        <p:nvCxnSpPr>
          <p:cNvPr id="10" name="Straight Connector 9"/>
          <p:cNvCxnSpPr/>
          <p:nvPr/>
        </p:nvCxnSpPr>
        <p:spPr>
          <a:xfrm>
            <a:off x="533400" y="4202668"/>
            <a:ext cx="1106424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33400" y="4202668"/>
            <a:ext cx="896784" cy="369332"/>
          </a:xfrm>
          <a:prstGeom prst="rect">
            <a:avLst/>
          </a:prstGeom>
          <a:noFill/>
          <a:ln w="28575">
            <a:solidFill>
              <a:schemeClr val="tx1"/>
            </a:solidFill>
          </a:ln>
        </p:spPr>
        <p:txBody>
          <a:bodyPr wrap="none" rtlCol="0">
            <a:spAutoFit/>
          </a:bodyPr>
          <a:lstStyle/>
          <a:p>
            <a:r>
              <a:rPr lang="en-IN" b="1" dirty="0"/>
              <a:t>Step 2 :</a:t>
            </a:r>
            <a:endParaRPr lang="en-US" b="1" dirty="0"/>
          </a:p>
        </p:txBody>
      </p:sp>
      <p:sp>
        <p:nvSpPr>
          <p:cNvPr id="13" name="Rectangle 12"/>
          <p:cNvSpPr/>
          <p:nvPr/>
        </p:nvSpPr>
        <p:spPr>
          <a:xfrm>
            <a:off x="762000"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4" name="Rectangle 13"/>
          <p:cNvSpPr/>
          <p:nvPr/>
        </p:nvSpPr>
        <p:spPr>
          <a:xfrm>
            <a:off x="1295400"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a:t>
            </a:r>
          </a:p>
        </p:txBody>
      </p:sp>
      <p:sp>
        <p:nvSpPr>
          <p:cNvPr id="15" name="Rectangle 14"/>
          <p:cNvSpPr/>
          <p:nvPr/>
        </p:nvSpPr>
        <p:spPr>
          <a:xfrm>
            <a:off x="18363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6" name="Rectangle 15"/>
          <p:cNvSpPr/>
          <p:nvPr/>
        </p:nvSpPr>
        <p:spPr>
          <a:xfrm>
            <a:off x="23697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7" name="Rectangle 16"/>
          <p:cNvSpPr/>
          <p:nvPr/>
        </p:nvSpPr>
        <p:spPr>
          <a:xfrm>
            <a:off x="29031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18" name="Rectangle 17"/>
          <p:cNvSpPr/>
          <p:nvPr/>
        </p:nvSpPr>
        <p:spPr>
          <a:xfrm>
            <a:off x="34365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19" name="Rectangle 18"/>
          <p:cNvSpPr/>
          <p:nvPr/>
        </p:nvSpPr>
        <p:spPr>
          <a:xfrm>
            <a:off x="39699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20" name="Rectangle 19"/>
          <p:cNvSpPr/>
          <p:nvPr/>
        </p:nvSpPr>
        <p:spPr>
          <a:xfrm>
            <a:off x="4503336" y="5127812"/>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21" name="Rectangle 20"/>
          <p:cNvSpPr/>
          <p:nvPr/>
        </p:nvSpPr>
        <p:spPr>
          <a:xfrm>
            <a:off x="762000"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22" name="Rectangle 21"/>
          <p:cNvSpPr/>
          <p:nvPr/>
        </p:nvSpPr>
        <p:spPr>
          <a:xfrm>
            <a:off x="1295400"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23" name="Rectangle 22"/>
          <p:cNvSpPr/>
          <p:nvPr/>
        </p:nvSpPr>
        <p:spPr>
          <a:xfrm>
            <a:off x="18363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24" name="Rectangle 23"/>
          <p:cNvSpPr/>
          <p:nvPr/>
        </p:nvSpPr>
        <p:spPr>
          <a:xfrm>
            <a:off x="23697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25" name="Rectangle 24"/>
          <p:cNvSpPr/>
          <p:nvPr/>
        </p:nvSpPr>
        <p:spPr>
          <a:xfrm>
            <a:off x="29031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26" name="Rectangle 25"/>
          <p:cNvSpPr/>
          <p:nvPr/>
        </p:nvSpPr>
        <p:spPr>
          <a:xfrm>
            <a:off x="34365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27" name="Rectangle 26"/>
          <p:cNvSpPr/>
          <p:nvPr/>
        </p:nvSpPr>
        <p:spPr>
          <a:xfrm>
            <a:off x="39699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8" name="Rectangle 27"/>
          <p:cNvSpPr/>
          <p:nvPr/>
        </p:nvSpPr>
        <p:spPr>
          <a:xfrm>
            <a:off x="4503336" y="556260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9" name="TextBox 28"/>
          <p:cNvSpPr txBox="1"/>
          <p:nvPr/>
        </p:nvSpPr>
        <p:spPr>
          <a:xfrm>
            <a:off x="5786846" y="4339479"/>
            <a:ext cx="5930537" cy="1754326"/>
          </a:xfrm>
          <a:prstGeom prst="rect">
            <a:avLst/>
          </a:prstGeom>
          <a:solidFill>
            <a:srgbClr val="FCE0EE"/>
          </a:solidFill>
        </p:spPr>
        <p:txBody>
          <a:bodyPr wrap="square" rtlCol="0">
            <a:spAutoFit/>
          </a:bodyPr>
          <a:lstStyle/>
          <a:p>
            <a:pPr marL="285750" indent="-285750" algn="just">
              <a:buFont typeface="Wingdings" panose="05000000000000000000" pitchFamily="2" charset="2"/>
              <a:buChar char="§"/>
            </a:pPr>
            <a:r>
              <a:rPr lang="en-US" b="1" dirty="0" err="1"/>
              <a:t>Minj</a:t>
            </a:r>
            <a:r>
              <a:rPr lang="en-US" dirty="0"/>
              <a:t> denotes the current index and </a:t>
            </a:r>
            <a:r>
              <a:rPr lang="en-US" b="1" dirty="0"/>
              <a:t>Minx</a:t>
            </a:r>
            <a:r>
              <a:rPr lang="en-US" dirty="0"/>
              <a:t> is the value stored at current index.</a:t>
            </a:r>
          </a:p>
          <a:p>
            <a:pPr marL="285750" indent="-285750" algn="just">
              <a:buFont typeface="Wingdings" panose="05000000000000000000" pitchFamily="2" charset="2"/>
              <a:buChar char="§"/>
            </a:pPr>
            <a:r>
              <a:rPr lang="en-US" b="1" dirty="0"/>
              <a:t>So, </a:t>
            </a:r>
            <a:r>
              <a:rPr lang="en-US" b="1" dirty="0" err="1"/>
              <a:t>Minj</a:t>
            </a:r>
            <a:r>
              <a:rPr lang="en-US" b="1" dirty="0"/>
              <a:t> = 1, Minx = 5</a:t>
            </a:r>
            <a:endParaRPr lang="en-US" dirty="0"/>
          </a:p>
          <a:p>
            <a:pPr marL="285750" indent="-285750" algn="just">
              <a:buFont typeface="Wingdings" panose="05000000000000000000" pitchFamily="2" charset="2"/>
              <a:buChar char="§"/>
            </a:pPr>
            <a:r>
              <a:rPr lang="en-US" dirty="0"/>
              <a:t>Assume that currently </a:t>
            </a:r>
            <a:r>
              <a:rPr lang="en-US" b="1" dirty="0"/>
              <a:t>Minx</a:t>
            </a:r>
            <a:r>
              <a:rPr lang="en-US" dirty="0"/>
              <a:t> is the smallest value.</a:t>
            </a:r>
          </a:p>
          <a:p>
            <a:pPr marL="285750" indent="-285750" algn="just">
              <a:buFont typeface="Wingdings" panose="05000000000000000000" pitchFamily="2" charset="2"/>
              <a:buChar char="§"/>
            </a:pPr>
            <a:r>
              <a:rPr lang="en-US" dirty="0"/>
              <a:t>Now find the smallest value from the remaining entire Unsorted array.</a:t>
            </a:r>
          </a:p>
        </p:txBody>
      </p:sp>
      <p:sp>
        <p:nvSpPr>
          <p:cNvPr id="30" name="Freeform 29"/>
          <p:cNvSpPr/>
          <p:nvPr/>
        </p:nvSpPr>
        <p:spPr>
          <a:xfrm rot="10800000" flipV="1">
            <a:off x="1289637" y="4915377"/>
            <a:ext cx="3734440" cy="178355"/>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TextBox 30"/>
          <p:cNvSpPr txBox="1"/>
          <p:nvPr/>
        </p:nvSpPr>
        <p:spPr>
          <a:xfrm>
            <a:off x="1289637" y="4572000"/>
            <a:ext cx="3734440" cy="369332"/>
          </a:xfrm>
          <a:prstGeom prst="rect">
            <a:avLst/>
          </a:prstGeom>
          <a:noFill/>
        </p:spPr>
        <p:txBody>
          <a:bodyPr wrap="square" rtlCol="0">
            <a:spAutoFit/>
          </a:bodyPr>
          <a:lstStyle/>
          <a:p>
            <a:pPr algn="ctr"/>
            <a:r>
              <a:rPr lang="en-US" b="1" dirty="0">
                <a:solidFill>
                  <a:srgbClr val="A71160"/>
                </a:solidFill>
              </a:rPr>
              <a:t>Unsorted Array (elements 2 to 8)</a:t>
            </a:r>
          </a:p>
        </p:txBody>
      </p:sp>
      <p:sp>
        <p:nvSpPr>
          <p:cNvPr id="32" name="Freeform 31"/>
          <p:cNvSpPr/>
          <p:nvPr/>
        </p:nvSpPr>
        <p:spPr>
          <a:xfrm>
            <a:off x="1018674" y="5867400"/>
            <a:ext cx="1636294" cy="228600"/>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3" name="TextBox 32"/>
          <p:cNvSpPr txBox="1"/>
          <p:nvPr/>
        </p:nvSpPr>
        <p:spPr>
          <a:xfrm>
            <a:off x="1385429" y="6096000"/>
            <a:ext cx="901814" cy="369332"/>
          </a:xfrm>
          <a:prstGeom prst="rect">
            <a:avLst/>
          </a:prstGeom>
          <a:noFill/>
        </p:spPr>
        <p:txBody>
          <a:bodyPr wrap="square" rtlCol="0">
            <a:spAutoFit/>
          </a:bodyPr>
          <a:lstStyle/>
          <a:p>
            <a:pPr algn="ctr"/>
            <a:r>
              <a:rPr lang="en-US" b="1" dirty="0">
                <a:solidFill>
                  <a:srgbClr val="A71160"/>
                </a:solidFill>
              </a:rPr>
              <a:t>Swap</a:t>
            </a:r>
          </a:p>
        </p:txBody>
      </p:sp>
      <p:sp>
        <p:nvSpPr>
          <p:cNvPr id="34" name="Rectangle 33"/>
          <p:cNvSpPr/>
          <p:nvPr/>
        </p:nvSpPr>
        <p:spPr>
          <a:xfrm>
            <a:off x="762000" y="5127812"/>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35" name="Rectangle 34"/>
          <p:cNvSpPr/>
          <p:nvPr/>
        </p:nvSpPr>
        <p:spPr>
          <a:xfrm>
            <a:off x="2369736" y="5127812"/>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p>
        </p:txBody>
      </p:sp>
      <p:sp>
        <p:nvSpPr>
          <p:cNvPr id="36" name="TextBox 35"/>
          <p:cNvSpPr txBox="1"/>
          <p:nvPr/>
        </p:nvSpPr>
        <p:spPr>
          <a:xfrm>
            <a:off x="4082144" y="6061167"/>
            <a:ext cx="2399118" cy="400110"/>
          </a:xfrm>
          <a:prstGeom prst="rect">
            <a:avLst/>
          </a:prstGeom>
          <a:solidFill>
            <a:schemeClr val="bg2"/>
          </a:solidFill>
        </p:spPr>
        <p:txBody>
          <a:bodyPr wrap="square" rtlCol="0">
            <a:spAutoFit/>
          </a:bodyPr>
          <a:lstStyle/>
          <a:p>
            <a:r>
              <a:rPr lang="en-US" sz="2000" b="1" dirty="0">
                <a:solidFill>
                  <a:srgbClr val="A71160"/>
                </a:solidFill>
              </a:rPr>
              <a:t>Index = 4, value = -5</a:t>
            </a:r>
          </a:p>
        </p:txBody>
      </p:sp>
      <p:sp>
        <p:nvSpPr>
          <p:cNvPr id="37" name="TextBox 36"/>
          <p:cNvSpPr txBox="1"/>
          <p:nvPr/>
        </p:nvSpPr>
        <p:spPr>
          <a:xfrm>
            <a:off x="2084618" y="990600"/>
            <a:ext cx="6172200" cy="461665"/>
          </a:xfrm>
          <a:prstGeom prst="rect">
            <a:avLst/>
          </a:prstGeom>
          <a:noFill/>
        </p:spPr>
        <p:txBody>
          <a:bodyPr wrap="square" rtlCol="0">
            <a:spAutoFit/>
          </a:bodyPr>
          <a:lstStyle/>
          <a:p>
            <a:r>
              <a:rPr lang="en-US" sz="2400" dirty="0"/>
              <a:t>Sort the following elements in Ascending order</a:t>
            </a:r>
          </a:p>
        </p:txBody>
      </p:sp>
    </p:spTree>
    <p:extLst>
      <p:ext uri="{BB962C8B-B14F-4D97-AF65-F5344CB8AC3E}">
        <p14:creationId xmlns:p14="http://schemas.microsoft.com/office/powerpoint/2010/main" val="4381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 fill="hold"/>
                                        <p:tgtEl>
                                          <p:spTgt spid="13"/>
                                        </p:tgtEl>
                                        <p:attrNameLst>
                                          <p:attrName>fillcolor</p:attrName>
                                        </p:attrNameLst>
                                      </p:cBhvr>
                                      <p:to>
                                        <a:srgbClr val="909090"/>
                                      </p:to>
                                    </p:animClr>
                                    <p:set>
                                      <p:cBhvr>
                                        <p:cTn id="91" dur="10" fill="hold"/>
                                        <p:tgtEl>
                                          <p:spTgt spid="13"/>
                                        </p:tgtEl>
                                        <p:attrNameLst>
                                          <p:attrName>fill.type</p:attrName>
                                        </p:attrNameLst>
                                      </p:cBhvr>
                                      <p:to>
                                        <p:strVal val="solid"/>
                                      </p:to>
                                    </p:set>
                                    <p:set>
                                      <p:cBhvr>
                                        <p:cTn id="92" dur="10" fill="hold"/>
                                        <p:tgtEl>
                                          <p:spTgt spid="13"/>
                                        </p:tgtEl>
                                        <p:attrNameLst>
                                          <p:attrName>fill.on</p:attrName>
                                        </p:attrNameLst>
                                      </p:cBhvr>
                                      <p:to>
                                        <p:strVal val="true"/>
                                      </p:to>
                                    </p:set>
                                  </p:childTnLst>
                                </p:cTn>
                              </p:par>
                              <p:par>
                                <p:cTn id="93" presetID="3" presetClass="emph" presetSubtype="2" fill="hold" grpId="1" nodeType="withEffect">
                                  <p:stCondLst>
                                    <p:cond delay="0"/>
                                  </p:stCondLst>
                                  <p:childTnLst>
                                    <p:animClr clrSpc="rgb" dir="cw">
                                      <p:cBhvr override="childStyle">
                                        <p:cTn id="94" dur="10" fill="hold"/>
                                        <p:tgtEl>
                                          <p:spTgt spid="21"/>
                                        </p:tgtEl>
                                        <p:attrNameLst>
                                          <p:attrName>style.color</p:attrName>
                                        </p:attrNameLst>
                                      </p:cBhvr>
                                      <p:to>
                                        <a:srgbClr val="000000"/>
                                      </p:to>
                                    </p:animClr>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nodeType="withEffect">
                                  <p:stCondLst>
                                    <p:cond delay="0"/>
                                  </p:stCondLst>
                                  <p:childTnLst>
                                    <p:set>
                                      <p:cBhvr>
                                        <p:cTn id="101" dur="1" fill="hold">
                                          <p:stCondLst>
                                            <p:cond delay="0"/>
                                          </p:stCondLst>
                                        </p:cTn>
                                        <p:tgtEl>
                                          <p:spTgt spid="29">
                                            <p:txEl>
                                              <p:pRg st="0" end="0"/>
                                            </p:txEl>
                                          </p:spTgt>
                                        </p:tgtEl>
                                        <p:attrNameLst>
                                          <p:attrName>style.visibility</p:attrName>
                                        </p:attrNameLst>
                                      </p:cBhvr>
                                      <p:to>
                                        <p:strVal val="visible"/>
                                      </p:to>
                                    </p:set>
                                    <p:animEffect transition="in" filter="fade">
                                      <p:cBhvr>
                                        <p:cTn id="102" dur="500"/>
                                        <p:tgtEl>
                                          <p:spTgt spid="29">
                                            <p:txEl>
                                              <p:pRg st="0" end="0"/>
                                            </p:txEl>
                                          </p:spTgt>
                                        </p:tgtEl>
                                      </p:cBhvr>
                                    </p:animEffect>
                                  </p:childTnLst>
                                </p:cTn>
                              </p:par>
                            </p:childTnLst>
                          </p:cTn>
                        </p:par>
                        <p:par>
                          <p:cTn id="103" fill="hold">
                            <p:stCondLst>
                              <p:cond delay="500"/>
                            </p:stCondLst>
                            <p:childTnLst>
                              <p:par>
                                <p:cTn id="104" presetID="10" presetClass="entr" presetSubtype="0" fill="hold" nodeType="afterEffect">
                                  <p:stCondLst>
                                    <p:cond delay="0"/>
                                  </p:stCondLst>
                                  <p:childTnLst>
                                    <p:set>
                                      <p:cBhvr>
                                        <p:cTn id="105" dur="1" fill="hold">
                                          <p:stCondLst>
                                            <p:cond delay="0"/>
                                          </p:stCondLst>
                                        </p:cTn>
                                        <p:tgtEl>
                                          <p:spTgt spid="29">
                                            <p:txEl>
                                              <p:pRg st="1" end="1"/>
                                            </p:txEl>
                                          </p:spTgt>
                                        </p:tgtEl>
                                        <p:attrNameLst>
                                          <p:attrName>style.visibility</p:attrName>
                                        </p:attrNameLst>
                                      </p:cBhvr>
                                      <p:to>
                                        <p:strVal val="visible"/>
                                      </p:to>
                                    </p:set>
                                    <p:animEffect transition="in" filter="fade">
                                      <p:cBhvr>
                                        <p:cTn id="106" dur="500"/>
                                        <p:tgtEl>
                                          <p:spTgt spid="29">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9">
                                            <p:txEl>
                                              <p:pRg st="2" end="2"/>
                                            </p:txEl>
                                          </p:spTgt>
                                        </p:tgtEl>
                                        <p:attrNameLst>
                                          <p:attrName>style.visibility</p:attrName>
                                        </p:attrNameLst>
                                      </p:cBhvr>
                                      <p:to>
                                        <p:strVal val="visible"/>
                                      </p:to>
                                    </p:set>
                                    <p:animEffect transition="in" filter="fade">
                                      <p:cBhvr>
                                        <p:cTn id="111" dur="500"/>
                                        <p:tgtEl>
                                          <p:spTgt spid="29">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9">
                                            <p:txEl>
                                              <p:pRg st="3" end="3"/>
                                            </p:txEl>
                                          </p:spTgt>
                                        </p:tgtEl>
                                        <p:attrNameLst>
                                          <p:attrName>style.visibility</p:attrName>
                                        </p:attrNameLst>
                                      </p:cBhvr>
                                      <p:to>
                                        <p:strVal val="visible"/>
                                      </p:to>
                                    </p:set>
                                    <p:animEffect transition="in" filter="fade">
                                      <p:cBhvr>
                                        <p:cTn id="116" dur="500"/>
                                        <p:tgtEl>
                                          <p:spTgt spid="29">
                                            <p:txEl>
                                              <p:pRg st="3" end="3"/>
                                            </p:txEl>
                                          </p:spTgt>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500"/>
                                        <p:tgtEl>
                                          <p:spTgt spid="3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childTnLst>
                          </p:cTn>
                        </p:par>
                        <p:par>
                          <p:cTn id="130" fill="hold">
                            <p:stCondLst>
                              <p:cond delay="500"/>
                            </p:stCondLst>
                            <p:childTnLst>
                              <p:par>
                                <p:cTn id="131" presetID="1" presetClass="emph" presetSubtype="2" fill="hold" nodeType="afterEffect">
                                  <p:stCondLst>
                                    <p:cond delay="0"/>
                                  </p:stCondLst>
                                  <p:childTnLst>
                                    <p:animClr clrSpc="rgb" dir="cw">
                                      <p:cBhvr>
                                        <p:cTn id="132" dur="10" fill="hold"/>
                                        <p:tgtEl>
                                          <p:spTgt spid="16"/>
                                        </p:tgtEl>
                                        <p:attrNameLst>
                                          <p:attrName>fillcolor</p:attrName>
                                        </p:attrNameLst>
                                      </p:cBhvr>
                                      <p:to>
                                        <a:srgbClr val="4BACC6"/>
                                      </p:to>
                                    </p:animClr>
                                    <p:set>
                                      <p:cBhvr>
                                        <p:cTn id="133" dur="10" fill="hold"/>
                                        <p:tgtEl>
                                          <p:spTgt spid="16"/>
                                        </p:tgtEl>
                                        <p:attrNameLst>
                                          <p:attrName>fill.type</p:attrName>
                                        </p:attrNameLst>
                                      </p:cBhvr>
                                      <p:to>
                                        <p:strVal val="solid"/>
                                      </p:to>
                                    </p:set>
                                    <p:set>
                                      <p:cBhvr>
                                        <p:cTn id="134" dur="10" fill="hold"/>
                                        <p:tgtEl>
                                          <p:spTgt spid="16"/>
                                        </p:tgtEl>
                                        <p:attrNameLst>
                                          <p:attrName>fill.on</p:attrName>
                                        </p:attrNameLst>
                                      </p:cBhvr>
                                      <p:to>
                                        <p:strVal val="true"/>
                                      </p:to>
                                    </p:set>
                                  </p:childTnLst>
                                </p:cTn>
                              </p:par>
                              <p:par>
                                <p:cTn id="135" presetID="3" presetClass="emph" presetSubtype="2" fill="hold" grpId="1" nodeType="withEffect">
                                  <p:stCondLst>
                                    <p:cond delay="0"/>
                                  </p:stCondLst>
                                  <p:childTnLst>
                                    <p:animClr clrSpc="rgb" dir="cw">
                                      <p:cBhvr override="childStyle">
                                        <p:cTn id="136" dur="10" fill="hold"/>
                                        <p:tgtEl>
                                          <p:spTgt spid="24"/>
                                        </p:tgtEl>
                                        <p:attrNameLst>
                                          <p:attrName>style.color</p:attrName>
                                        </p:attrNameLst>
                                      </p:cBhvr>
                                      <p:to>
                                        <a:srgbClr val="C00000"/>
                                      </p:to>
                                    </p:animClr>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2"/>
                                        </p:tgtEl>
                                        <p:attrNameLst>
                                          <p:attrName>style.visibility</p:attrName>
                                        </p:attrNameLst>
                                      </p:cBhvr>
                                      <p:to>
                                        <p:strVal val="visible"/>
                                      </p:to>
                                    </p:set>
                                    <p:animEffect transition="in" filter="fade">
                                      <p:cBhvr>
                                        <p:cTn id="141" dur="500"/>
                                        <p:tgtEl>
                                          <p:spTgt spid="3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fade">
                                      <p:cBhvr>
                                        <p:cTn id="144" dur="500"/>
                                        <p:tgtEl>
                                          <p:spTgt spid="3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34"/>
                                        </p:tgtEl>
                                        <p:attrNameLst>
                                          <p:attrName>style.visibility</p:attrName>
                                        </p:attrNameLst>
                                      </p:cBhvr>
                                      <p:to>
                                        <p:strVal val="visible"/>
                                      </p:to>
                                    </p:set>
                                    <p:animEffect transition="in" filter="fade">
                                      <p:cBhvr>
                                        <p:cTn id="149" dur="500"/>
                                        <p:tgtEl>
                                          <p:spTgt spid="3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5"/>
                                        </p:tgtEl>
                                        <p:attrNameLst>
                                          <p:attrName>style.visibility</p:attrName>
                                        </p:attrNameLst>
                                      </p:cBhvr>
                                      <p:to>
                                        <p:strVal val="visible"/>
                                      </p:to>
                                    </p:set>
                                    <p:animEffect transition="in" filter="fade">
                                      <p:cBhvr>
                                        <p:cTn id="15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4" grpId="1" animBg="1"/>
      <p:bldP spid="25" grpId="0" animBg="1"/>
      <p:bldP spid="26" grpId="0" animBg="1"/>
      <p:bldP spid="27" grpId="0" animBg="1"/>
      <p:bldP spid="28" grpId="0" animBg="1"/>
      <p:bldP spid="29" grpId="0" animBg="1"/>
      <p:bldP spid="30" grpId="0" animBg="1"/>
      <p:bldP spid="31" grpId="0"/>
      <p:bldP spid="32" grpId="0" animBg="1"/>
      <p:bldP spid="33" grpId="0"/>
      <p:bldP spid="34" grpId="0" animBg="1"/>
      <p:bldP spid="35" grpId="0" animBg="1"/>
      <p:bldP spid="3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1 </a:t>
            </a:r>
          </a:p>
        </p:txBody>
      </p:sp>
      <p:sp>
        <p:nvSpPr>
          <p:cNvPr id="4" name="TextBox 3"/>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3 :</a:t>
            </a:r>
            <a:endParaRPr lang="en-US" b="1" dirty="0"/>
          </a:p>
        </p:txBody>
      </p:sp>
      <p:sp>
        <p:nvSpPr>
          <p:cNvPr id="5" name="Rectangle 4"/>
          <p:cNvSpPr/>
          <p:nvPr/>
        </p:nvSpPr>
        <p:spPr>
          <a:xfrm>
            <a:off x="525782" y="1979455"/>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6" name="Rectangle 5"/>
          <p:cNvSpPr/>
          <p:nvPr/>
        </p:nvSpPr>
        <p:spPr>
          <a:xfrm>
            <a:off x="1059182"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a:t>
            </a:r>
          </a:p>
        </p:txBody>
      </p:sp>
      <p:sp>
        <p:nvSpPr>
          <p:cNvPr id="7" name="Rectangle 6"/>
          <p:cNvSpPr/>
          <p:nvPr/>
        </p:nvSpPr>
        <p:spPr>
          <a:xfrm>
            <a:off x="16001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8" name="Rectangle 7"/>
          <p:cNvSpPr/>
          <p:nvPr/>
        </p:nvSpPr>
        <p:spPr>
          <a:xfrm>
            <a:off x="21335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9" name="Rectangle 8"/>
          <p:cNvSpPr/>
          <p:nvPr/>
        </p:nvSpPr>
        <p:spPr>
          <a:xfrm>
            <a:off x="26669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10" name="Rectangle 9"/>
          <p:cNvSpPr/>
          <p:nvPr/>
        </p:nvSpPr>
        <p:spPr>
          <a:xfrm>
            <a:off x="32003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11" name="Rectangle 10"/>
          <p:cNvSpPr/>
          <p:nvPr/>
        </p:nvSpPr>
        <p:spPr>
          <a:xfrm>
            <a:off x="37337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2" name="Rectangle 11"/>
          <p:cNvSpPr/>
          <p:nvPr/>
        </p:nvSpPr>
        <p:spPr>
          <a:xfrm>
            <a:off x="4267118" y="1979455"/>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13" name="Rectangle 12"/>
          <p:cNvSpPr/>
          <p:nvPr/>
        </p:nvSpPr>
        <p:spPr>
          <a:xfrm>
            <a:off x="525782"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4" name="Rectangle 13"/>
          <p:cNvSpPr/>
          <p:nvPr/>
        </p:nvSpPr>
        <p:spPr>
          <a:xfrm>
            <a:off x="1059182"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5" name="Rectangle 14"/>
          <p:cNvSpPr/>
          <p:nvPr/>
        </p:nvSpPr>
        <p:spPr>
          <a:xfrm>
            <a:off x="16001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6" name="Rectangle 15"/>
          <p:cNvSpPr/>
          <p:nvPr/>
        </p:nvSpPr>
        <p:spPr>
          <a:xfrm>
            <a:off x="21335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17" name="Rectangle 16"/>
          <p:cNvSpPr/>
          <p:nvPr/>
        </p:nvSpPr>
        <p:spPr>
          <a:xfrm>
            <a:off x="26669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18" name="Rectangle 17"/>
          <p:cNvSpPr/>
          <p:nvPr/>
        </p:nvSpPr>
        <p:spPr>
          <a:xfrm>
            <a:off x="32003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19" name="Rectangle 18"/>
          <p:cNvSpPr/>
          <p:nvPr/>
        </p:nvSpPr>
        <p:spPr>
          <a:xfrm>
            <a:off x="37337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0" name="Rectangle 19"/>
          <p:cNvSpPr/>
          <p:nvPr/>
        </p:nvSpPr>
        <p:spPr>
          <a:xfrm>
            <a:off x="4267118" y="239555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1" name="Freeform 20"/>
          <p:cNvSpPr/>
          <p:nvPr/>
        </p:nvSpPr>
        <p:spPr>
          <a:xfrm>
            <a:off x="1592582" y="1793329"/>
            <a:ext cx="3207937" cy="146657"/>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2" name="TextBox 21"/>
          <p:cNvSpPr txBox="1"/>
          <p:nvPr/>
        </p:nvSpPr>
        <p:spPr>
          <a:xfrm>
            <a:off x="1484294" y="1440406"/>
            <a:ext cx="3429000" cy="369332"/>
          </a:xfrm>
          <a:prstGeom prst="rect">
            <a:avLst/>
          </a:prstGeom>
          <a:noFill/>
        </p:spPr>
        <p:txBody>
          <a:bodyPr wrap="square" rtlCol="0">
            <a:spAutoFit/>
          </a:bodyPr>
          <a:lstStyle/>
          <a:p>
            <a:pPr algn="ctr"/>
            <a:r>
              <a:rPr lang="en-US" b="1" dirty="0">
                <a:solidFill>
                  <a:srgbClr val="A71160"/>
                </a:solidFill>
              </a:rPr>
              <a:t>Unsorted Array (elements 3 to 8)</a:t>
            </a:r>
          </a:p>
        </p:txBody>
      </p:sp>
      <p:sp>
        <p:nvSpPr>
          <p:cNvPr id="23" name="TextBox 22"/>
          <p:cNvSpPr txBox="1"/>
          <p:nvPr/>
        </p:nvSpPr>
        <p:spPr>
          <a:xfrm>
            <a:off x="6321834" y="1487466"/>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a:t>Now </a:t>
            </a:r>
            <a:r>
              <a:rPr lang="en-US" b="1" dirty="0" err="1"/>
              <a:t>Minj</a:t>
            </a:r>
            <a:r>
              <a:rPr lang="en-US" b="1" dirty="0"/>
              <a:t> = 2, Minx = 1</a:t>
            </a:r>
          </a:p>
          <a:p>
            <a:pPr marL="285750" indent="-285750">
              <a:buFont typeface="Wingdings" panose="05000000000000000000" pitchFamily="2" charset="2"/>
              <a:buChar char="§"/>
            </a:pPr>
            <a:r>
              <a:rPr lang="en-US" dirty="0"/>
              <a:t>Find min value from remaining unsorted  array</a:t>
            </a:r>
          </a:p>
        </p:txBody>
      </p:sp>
      <p:sp>
        <p:nvSpPr>
          <p:cNvPr id="25" name="TextBox 24"/>
          <p:cNvSpPr txBox="1"/>
          <p:nvPr/>
        </p:nvSpPr>
        <p:spPr>
          <a:xfrm>
            <a:off x="3547507" y="3059668"/>
            <a:ext cx="6343404" cy="461665"/>
          </a:xfrm>
          <a:prstGeom prst="rect">
            <a:avLst/>
          </a:prstGeom>
          <a:solidFill>
            <a:schemeClr val="bg2"/>
          </a:solidFill>
        </p:spPr>
        <p:txBody>
          <a:bodyPr wrap="none" rtlCol="0">
            <a:spAutoFit/>
          </a:bodyPr>
          <a:lstStyle/>
          <a:p>
            <a:pPr algn="ctr"/>
            <a:r>
              <a:rPr lang="en-US" sz="2400" dirty="0"/>
              <a:t>No Swapping as min value is already at right place </a:t>
            </a:r>
          </a:p>
        </p:txBody>
      </p:sp>
      <p:sp>
        <p:nvSpPr>
          <p:cNvPr id="26" name="Rectangle 25"/>
          <p:cNvSpPr/>
          <p:nvPr/>
        </p:nvSpPr>
        <p:spPr>
          <a:xfrm>
            <a:off x="1059182" y="1979455"/>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cxnSp>
        <p:nvCxnSpPr>
          <p:cNvPr id="27" name="Straight Connector 26"/>
          <p:cNvCxnSpPr/>
          <p:nvPr/>
        </p:nvCxnSpPr>
        <p:spPr>
          <a:xfrm>
            <a:off x="525782" y="3593068"/>
            <a:ext cx="11064240" cy="0"/>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525782" y="3593068"/>
            <a:ext cx="896784" cy="369332"/>
          </a:xfrm>
          <a:prstGeom prst="rect">
            <a:avLst/>
          </a:prstGeom>
          <a:noFill/>
          <a:ln w="28575">
            <a:solidFill>
              <a:schemeClr val="tx1"/>
            </a:solidFill>
          </a:ln>
        </p:spPr>
        <p:txBody>
          <a:bodyPr wrap="none" rtlCol="0">
            <a:spAutoFit/>
          </a:bodyPr>
          <a:lstStyle/>
          <a:p>
            <a:r>
              <a:rPr lang="en-IN" b="1" dirty="0"/>
              <a:t>Step 4 :</a:t>
            </a:r>
            <a:endParaRPr lang="en-US" b="1" dirty="0"/>
          </a:p>
        </p:txBody>
      </p:sp>
      <p:sp>
        <p:nvSpPr>
          <p:cNvPr id="29" name="Rectangle 28"/>
          <p:cNvSpPr/>
          <p:nvPr/>
        </p:nvSpPr>
        <p:spPr>
          <a:xfrm>
            <a:off x="525782" y="47536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30" name="Rectangle 29"/>
          <p:cNvSpPr/>
          <p:nvPr/>
        </p:nvSpPr>
        <p:spPr>
          <a:xfrm>
            <a:off x="1059182" y="47536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31" name="Rectangle 30"/>
          <p:cNvSpPr/>
          <p:nvPr/>
        </p:nvSpPr>
        <p:spPr>
          <a:xfrm>
            <a:off x="16001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32" name="Rectangle 31"/>
          <p:cNvSpPr/>
          <p:nvPr/>
        </p:nvSpPr>
        <p:spPr>
          <a:xfrm>
            <a:off x="21335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33" name="Rectangle 32"/>
          <p:cNvSpPr/>
          <p:nvPr/>
        </p:nvSpPr>
        <p:spPr>
          <a:xfrm>
            <a:off x="26669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34" name="Rectangle 33"/>
          <p:cNvSpPr/>
          <p:nvPr/>
        </p:nvSpPr>
        <p:spPr>
          <a:xfrm>
            <a:off x="32003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a:t>
            </a:r>
          </a:p>
        </p:txBody>
      </p:sp>
      <p:sp>
        <p:nvSpPr>
          <p:cNvPr id="35" name="Rectangle 34"/>
          <p:cNvSpPr/>
          <p:nvPr/>
        </p:nvSpPr>
        <p:spPr>
          <a:xfrm>
            <a:off x="37337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36" name="Rectangle 35"/>
          <p:cNvSpPr/>
          <p:nvPr/>
        </p:nvSpPr>
        <p:spPr>
          <a:xfrm>
            <a:off x="4267118" y="47536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37" name="Rectangle 36"/>
          <p:cNvSpPr/>
          <p:nvPr/>
        </p:nvSpPr>
        <p:spPr>
          <a:xfrm>
            <a:off x="525782"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38" name="Rectangle 37"/>
          <p:cNvSpPr/>
          <p:nvPr/>
        </p:nvSpPr>
        <p:spPr>
          <a:xfrm>
            <a:off x="1059182"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39" name="Rectangle 38"/>
          <p:cNvSpPr/>
          <p:nvPr/>
        </p:nvSpPr>
        <p:spPr>
          <a:xfrm>
            <a:off x="16001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40" name="Rectangle 39"/>
          <p:cNvSpPr/>
          <p:nvPr/>
        </p:nvSpPr>
        <p:spPr>
          <a:xfrm>
            <a:off x="21335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41" name="Rectangle 40"/>
          <p:cNvSpPr/>
          <p:nvPr/>
        </p:nvSpPr>
        <p:spPr>
          <a:xfrm>
            <a:off x="26669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42" name="Rectangle 41"/>
          <p:cNvSpPr/>
          <p:nvPr/>
        </p:nvSpPr>
        <p:spPr>
          <a:xfrm>
            <a:off x="32003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43" name="Rectangle 42"/>
          <p:cNvSpPr/>
          <p:nvPr/>
        </p:nvSpPr>
        <p:spPr>
          <a:xfrm>
            <a:off x="37337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44" name="Rectangle 43"/>
          <p:cNvSpPr/>
          <p:nvPr/>
        </p:nvSpPr>
        <p:spPr>
          <a:xfrm>
            <a:off x="4267118" y="51697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45" name="Freeform 44"/>
          <p:cNvSpPr/>
          <p:nvPr/>
        </p:nvSpPr>
        <p:spPr>
          <a:xfrm>
            <a:off x="2133518" y="4560141"/>
            <a:ext cx="2667001" cy="101472"/>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TextBox 45"/>
          <p:cNvSpPr txBox="1"/>
          <p:nvPr/>
        </p:nvSpPr>
        <p:spPr>
          <a:xfrm>
            <a:off x="1516382" y="3874341"/>
            <a:ext cx="3429000" cy="646331"/>
          </a:xfrm>
          <a:prstGeom prst="rect">
            <a:avLst/>
          </a:prstGeom>
          <a:noFill/>
        </p:spPr>
        <p:txBody>
          <a:bodyPr wrap="square" rtlCol="0">
            <a:spAutoFit/>
          </a:bodyPr>
          <a:lstStyle/>
          <a:p>
            <a:pPr algn="ctr"/>
            <a:r>
              <a:rPr lang="en-US" b="1" dirty="0">
                <a:solidFill>
                  <a:srgbClr val="A71160"/>
                </a:solidFill>
              </a:rPr>
              <a:t>Unsorted Array </a:t>
            </a:r>
          </a:p>
          <a:p>
            <a:pPr algn="ctr"/>
            <a:r>
              <a:rPr lang="en-US" b="1" dirty="0">
                <a:solidFill>
                  <a:srgbClr val="A71160"/>
                </a:solidFill>
              </a:rPr>
              <a:t>(elements 4 to 8)</a:t>
            </a:r>
          </a:p>
        </p:txBody>
      </p:sp>
      <p:sp>
        <p:nvSpPr>
          <p:cNvPr id="49" name="Freeform 48"/>
          <p:cNvSpPr/>
          <p:nvPr/>
        </p:nvSpPr>
        <p:spPr>
          <a:xfrm>
            <a:off x="1848771" y="5574268"/>
            <a:ext cx="1636294" cy="228600"/>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0" name="TextBox 49"/>
          <p:cNvSpPr txBox="1"/>
          <p:nvPr/>
        </p:nvSpPr>
        <p:spPr>
          <a:xfrm>
            <a:off x="2215526" y="5802868"/>
            <a:ext cx="901814" cy="369332"/>
          </a:xfrm>
          <a:prstGeom prst="rect">
            <a:avLst/>
          </a:prstGeom>
          <a:noFill/>
        </p:spPr>
        <p:txBody>
          <a:bodyPr wrap="square" rtlCol="0">
            <a:spAutoFit/>
          </a:bodyPr>
          <a:lstStyle/>
          <a:p>
            <a:pPr algn="ctr"/>
            <a:r>
              <a:rPr lang="en-US" b="1" dirty="0">
                <a:solidFill>
                  <a:srgbClr val="A71160"/>
                </a:solidFill>
              </a:rPr>
              <a:t>Swap</a:t>
            </a:r>
          </a:p>
        </p:txBody>
      </p:sp>
      <p:sp>
        <p:nvSpPr>
          <p:cNvPr id="51" name="Rectangle 50"/>
          <p:cNvSpPr/>
          <p:nvPr/>
        </p:nvSpPr>
        <p:spPr>
          <a:xfrm>
            <a:off x="1600118" y="47536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sp>
        <p:nvSpPr>
          <p:cNvPr id="52" name="Rectangle 51"/>
          <p:cNvSpPr/>
          <p:nvPr/>
        </p:nvSpPr>
        <p:spPr>
          <a:xfrm>
            <a:off x="3200318" y="4753637"/>
            <a:ext cx="533400" cy="3810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12</a:t>
            </a:r>
          </a:p>
        </p:txBody>
      </p:sp>
      <p:cxnSp>
        <p:nvCxnSpPr>
          <p:cNvPr id="53" name="Straight Connector 52"/>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6321834" y="3847488"/>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err="1"/>
              <a:t>Minj</a:t>
            </a:r>
            <a:r>
              <a:rPr lang="en-US" b="1" dirty="0"/>
              <a:t> = 3, Minx = 12</a:t>
            </a:r>
          </a:p>
          <a:p>
            <a:pPr marL="285750" indent="-285750">
              <a:buFont typeface="Wingdings" panose="05000000000000000000" pitchFamily="2" charset="2"/>
              <a:buChar char="§"/>
            </a:pPr>
            <a:r>
              <a:rPr lang="en-US" dirty="0"/>
              <a:t>Find min value from remaining unsorted  array</a:t>
            </a:r>
          </a:p>
        </p:txBody>
      </p:sp>
      <p:sp>
        <p:nvSpPr>
          <p:cNvPr id="55" name="TextBox 54"/>
          <p:cNvSpPr txBox="1"/>
          <p:nvPr/>
        </p:nvSpPr>
        <p:spPr>
          <a:xfrm>
            <a:off x="6321834" y="2521133"/>
            <a:ext cx="2399118" cy="400110"/>
          </a:xfrm>
          <a:prstGeom prst="rect">
            <a:avLst/>
          </a:prstGeom>
          <a:solidFill>
            <a:schemeClr val="bg2"/>
          </a:solidFill>
        </p:spPr>
        <p:txBody>
          <a:bodyPr wrap="square" rtlCol="0">
            <a:spAutoFit/>
          </a:bodyPr>
          <a:lstStyle/>
          <a:p>
            <a:r>
              <a:rPr lang="en-US" sz="2000" b="1" dirty="0">
                <a:solidFill>
                  <a:srgbClr val="A71160"/>
                </a:solidFill>
              </a:rPr>
              <a:t>Index = 2, value = 1</a:t>
            </a:r>
          </a:p>
        </p:txBody>
      </p:sp>
      <p:sp>
        <p:nvSpPr>
          <p:cNvPr id="56" name="TextBox 55"/>
          <p:cNvSpPr txBox="1"/>
          <p:nvPr/>
        </p:nvSpPr>
        <p:spPr>
          <a:xfrm>
            <a:off x="6321834" y="4855031"/>
            <a:ext cx="2399118" cy="400110"/>
          </a:xfrm>
          <a:prstGeom prst="rect">
            <a:avLst/>
          </a:prstGeom>
          <a:solidFill>
            <a:schemeClr val="bg2"/>
          </a:solidFill>
        </p:spPr>
        <p:txBody>
          <a:bodyPr wrap="square" rtlCol="0">
            <a:spAutoFit/>
          </a:bodyPr>
          <a:lstStyle/>
          <a:p>
            <a:r>
              <a:rPr lang="en-US" sz="2000" b="1" dirty="0">
                <a:solidFill>
                  <a:srgbClr val="A71160"/>
                </a:solidFill>
              </a:rPr>
              <a:t>Index = 6, value = 2</a:t>
            </a:r>
          </a:p>
        </p:txBody>
      </p:sp>
    </p:spTree>
    <p:extLst>
      <p:ext uri="{BB962C8B-B14F-4D97-AF65-F5344CB8AC3E}">
        <p14:creationId xmlns:p14="http://schemas.microsoft.com/office/powerpoint/2010/main" val="302126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500"/>
                            </p:stCondLst>
                            <p:childTnLst>
                              <p:par>
                                <p:cTn id="68" presetID="1" presetClass="emph" presetSubtype="2" fill="hold" nodeType="afterEffect">
                                  <p:stCondLst>
                                    <p:cond delay="0"/>
                                  </p:stCondLst>
                                  <p:childTnLst>
                                    <p:animClr clrSpc="rgb" dir="cw">
                                      <p:cBhvr>
                                        <p:cTn id="69" dur="10" fill="hold"/>
                                        <p:tgtEl>
                                          <p:spTgt spid="6"/>
                                        </p:tgtEl>
                                        <p:attrNameLst>
                                          <p:attrName>fillcolor</p:attrName>
                                        </p:attrNameLst>
                                      </p:cBhvr>
                                      <p:to>
                                        <a:srgbClr val="909090"/>
                                      </p:to>
                                    </p:animClr>
                                    <p:set>
                                      <p:cBhvr>
                                        <p:cTn id="70" dur="10" fill="hold"/>
                                        <p:tgtEl>
                                          <p:spTgt spid="6"/>
                                        </p:tgtEl>
                                        <p:attrNameLst>
                                          <p:attrName>fill.type</p:attrName>
                                        </p:attrNameLst>
                                      </p:cBhvr>
                                      <p:to>
                                        <p:strVal val="solid"/>
                                      </p:to>
                                    </p:set>
                                    <p:set>
                                      <p:cBhvr>
                                        <p:cTn id="71" dur="10" fill="hold"/>
                                        <p:tgtEl>
                                          <p:spTgt spid="6"/>
                                        </p:tgtEl>
                                        <p:attrNameLst>
                                          <p:attrName>fill.on</p:attrName>
                                        </p:attrNameLst>
                                      </p:cBhvr>
                                      <p:to>
                                        <p:strVal val="true"/>
                                      </p:to>
                                    </p:set>
                                  </p:childTnLst>
                                </p:cTn>
                              </p:par>
                              <p:par>
                                <p:cTn id="72" presetID="3" presetClass="emph" presetSubtype="2" fill="hold" grpId="1" nodeType="withEffect">
                                  <p:stCondLst>
                                    <p:cond delay="0"/>
                                  </p:stCondLst>
                                  <p:childTnLst>
                                    <p:animClr clrSpc="rgb" dir="cw">
                                      <p:cBhvr override="childStyle">
                                        <p:cTn id="73" dur="10" fill="hold"/>
                                        <p:tgtEl>
                                          <p:spTgt spid="14"/>
                                        </p:tgtEl>
                                        <p:attrNameLst>
                                          <p:attrName>style.color</p:attrName>
                                        </p:attrNameLst>
                                      </p:cBhvr>
                                      <p:to>
                                        <a:srgbClr val="000000"/>
                                      </p:to>
                                    </p:animClr>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left)">
                                      <p:cBhvr>
                                        <p:cTn id="101" dur="5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fade">
                                      <p:cBhvr>
                                        <p:cTn id="121" dur="500"/>
                                        <p:tgtEl>
                                          <p:spTgt spid="3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fade">
                                      <p:cBhvr>
                                        <p:cTn id="124" dur="500"/>
                                        <p:tgtEl>
                                          <p:spTgt spid="3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500"/>
                                        <p:tgtEl>
                                          <p:spTgt spid="3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fade">
                                      <p:cBhvr>
                                        <p:cTn id="130" dur="500"/>
                                        <p:tgtEl>
                                          <p:spTgt spid="3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7"/>
                                        </p:tgtEl>
                                        <p:attrNameLst>
                                          <p:attrName>style.visibility</p:attrName>
                                        </p:attrNameLst>
                                      </p:cBhvr>
                                      <p:to>
                                        <p:strVal val="visible"/>
                                      </p:to>
                                    </p:set>
                                    <p:animEffect transition="in" filter="fade">
                                      <p:cBhvr>
                                        <p:cTn id="133" dur="500"/>
                                        <p:tgtEl>
                                          <p:spTgt spid="3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38"/>
                                        </p:tgtEl>
                                        <p:attrNameLst>
                                          <p:attrName>style.visibility</p:attrName>
                                        </p:attrNameLst>
                                      </p:cBhvr>
                                      <p:to>
                                        <p:strVal val="visible"/>
                                      </p:to>
                                    </p:set>
                                    <p:animEffect transition="in" filter="fade">
                                      <p:cBhvr>
                                        <p:cTn id="136" dur="500"/>
                                        <p:tgtEl>
                                          <p:spTgt spid="3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fade">
                                      <p:cBhvr>
                                        <p:cTn id="139" dur="500"/>
                                        <p:tgtEl>
                                          <p:spTgt spid="3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1"/>
                                        </p:tgtEl>
                                        <p:attrNameLst>
                                          <p:attrName>style.visibility</p:attrName>
                                        </p:attrNameLst>
                                      </p:cBhvr>
                                      <p:to>
                                        <p:strVal val="visible"/>
                                      </p:to>
                                    </p:set>
                                    <p:animEffect transition="in" filter="fade">
                                      <p:cBhvr>
                                        <p:cTn id="145" dur="500"/>
                                        <p:tgtEl>
                                          <p:spTgt spid="4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2"/>
                                        </p:tgtEl>
                                        <p:attrNameLst>
                                          <p:attrName>style.visibility</p:attrName>
                                        </p:attrNameLst>
                                      </p:cBhvr>
                                      <p:to>
                                        <p:strVal val="visible"/>
                                      </p:to>
                                    </p:set>
                                    <p:animEffect transition="in" filter="fade">
                                      <p:cBhvr>
                                        <p:cTn id="148" dur="500"/>
                                        <p:tgtEl>
                                          <p:spTgt spid="4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fade">
                                      <p:cBhvr>
                                        <p:cTn id="151" dur="500"/>
                                        <p:tgtEl>
                                          <p:spTgt spid="4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fade">
                                      <p:cBhvr>
                                        <p:cTn id="154" dur="500"/>
                                        <p:tgtEl>
                                          <p:spTgt spid="44"/>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fade">
                                      <p:cBhvr>
                                        <p:cTn id="159" dur="500"/>
                                        <p:tgtEl>
                                          <p:spTgt spid="54"/>
                                        </p:tgtEl>
                                      </p:cBhvr>
                                    </p:animEffect>
                                  </p:childTnLst>
                                </p:cTn>
                              </p:par>
                            </p:childTnLst>
                          </p:cTn>
                        </p:par>
                        <p:par>
                          <p:cTn id="160" fill="hold">
                            <p:stCondLst>
                              <p:cond delay="500"/>
                            </p:stCondLst>
                            <p:childTnLst>
                              <p:par>
                                <p:cTn id="161" presetID="1" presetClass="emph" presetSubtype="2" fill="hold" nodeType="afterEffect">
                                  <p:stCondLst>
                                    <p:cond delay="0"/>
                                  </p:stCondLst>
                                  <p:childTnLst>
                                    <p:animClr clrSpc="rgb" dir="cw">
                                      <p:cBhvr>
                                        <p:cTn id="162" dur="10" fill="hold"/>
                                        <p:tgtEl>
                                          <p:spTgt spid="31"/>
                                        </p:tgtEl>
                                        <p:attrNameLst>
                                          <p:attrName>fillcolor</p:attrName>
                                        </p:attrNameLst>
                                      </p:cBhvr>
                                      <p:to>
                                        <a:srgbClr val="909090"/>
                                      </p:to>
                                    </p:animClr>
                                    <p:set>
                                      <p:cBhvr>
                                        <p:cTn id="163" dur="10" fill="hold"/>
                                        <p:tgtEl>
                                          <p:spTgt spid="31"/>
                                        </p:tgtEl>
                                        <p:attrNameLst>
                                          <p:attrName>fill.type</p:attrName>
                                        </p:attrNameLst>
                                      </p:cBhvr>
                                      <p:to>
                                        <p:strVal val="solid"/>
                                      </p:to>
                                    </p:set>
                                    <p:set>
                                      <p:cBhvr>
                                        <p:cTn id="164" dur="10" fill="hold"/>
                                        <p:tgtEl>
                                          <p:spTgt spid="31"/>
                                        </p:tgtEl>
                                        <p:attrNameLst>
                                          <p:attrName>fill.on</p:attrName>
                                        </p:attrNameLst>
                                      </p:cBhvr>
                                      <p:to>
                                        <p:strVal val="true"/>
                                      </p:to>
                                    </p:set>
                                  </p:childTnLst>
                                </p:cTn>
                              </p:par>
                              <p:par>
                                <p:cTn id="165" presetID="3" presetClass="emph" presetSubtype="2" fill="hold" grpId="1" nodeType="withEffect">
                                  <p:stCondLst>
                                    <p:cond delay="0"/>
                                  </p:stCondLst>
                                  <p:childTnLst>
                                    <p:animClr clrSpc="rgb" dir="cw">
                                      <p:cBhvr override="childStyle">
                                        <p:cTn id="166" dur="10" fill="hold"/>
                                        <p:tgtEl>
                                          <p:spTgt spid="39"/>
                                        </p:tgtEl>
                                        <p:attrNameLst>
                                          <p:attrName>style.color</p:attrName>
                                        </p:attrNameLst>
                                      </p:cBhvr>
                                      <p:to>
                                        <a:srgbClr val="000000"/>
                                      </p:to>
                                    </p:animClr>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animEffect transition="in" filter="fade">
                                      <p:cBhvr>
                                        <p:cTn id="171" dur="500"/>
                                        <p:tgtEl>
                                          <p:spTgt spid="46"/>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500"/>
                                        <p:tgtEl>
                                          <p:spTgt spid="45"/>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mph" presetSubtype="2" fill="hold" nodeType="clickEffect">
                                  <p:stCondLst>
                                    <p:cond delay="0"/>
                                  </p:stCondLst>
                                  <p:childTnLst>
                                    <p:animClr clrSpc="rgb" dir="cw">
                                      <p:cBhvr>
                                        <p:cTn id="178" dur="10" fill="hold"/>
                                        <p:tgtEl>
                                          <p:spTgt spid="34"/>
                                        </p:tgtEl>
                                        <p:attrNameLst>
                                          <p:attrName>fillcolor</p:attrName>
                                        </p:attrNameLst>
                                      </p:cBhvr>
                                      <p:to>
                                        <a:srgbClr val="4BACC6"/>
                                      </p:to>
                                    </p:animClr>
                                    <p:set>
                                      <p:cBhvr>
                                        <p:cTn id="179" dur="10" fill="hold"/>
                                        <p:tgtEl>
                                          <p:spTgt spid="34"/>
                                        </p:tgtEl>
                                        <p:attrNameLst>
                                          <p:attrName>fill.type</p:attrName>
                                        </p:attrNameLst>
                                      </p:cBhvr>
                                      <p:to>
                                        <p:strVal val="solid"/>
                                      </p:to>
                                    </p:set>
                                    <p:set>
                                      <p:cBhvr>
                                        <p:cTn id="180" dur="10" fill="hold"/>
                                        <p:tgtEl>
                                          <p:spTgt spid="34"/>
                                        </p:tgtEl>
                                        <p:attrNameLst>
                                          <p:attrName>fill.on</p:attrName>
                                        </p:attrNameLst>
                                      </p:cBhvr>
                                      <p:to>
                                        <p:strVal val="true"/>
                                      </p:to>
                                    </p:set>
                                  </p:childTnLst>
                                </p:cTn>
                              </p:par>
                              <p:par>
                                <p:cTn id="181" presetID="3" presetClass="emph" presetSubtype="2" fill="hold" grpId="1" nodeType="withEffect">
                                  <p:stCondLst>
                                    <p:cond delay="0"/>
                                  </p:stCondLst>
                                  <p:childTnLst>
                                    <p:animClr clrSpc="rgb" dir="cw">
                                      <p:cBhvr override="childStyle">
                                        <p:cTn id="182" dur="10" fill="hold"/>
                                        <p:tgtEl>
                                          <p:spTgt spid="42"/>
                                        </p:tgtEl>
                                        <p:attrNameLst>
                                          <p:attrName>style.color</p:attrName>
                                        </p:attrNameLst>
                                      </p:cBhvr>
                                      <p:to>
                                        <a:srgbClr val="C00000"/>
                                      </p:to>
                                    </p:animClr>
                                  </p:childTnLst>
                                </p:cTn>
                              </p:par>
                            </p:childTnLst>
                          </p:cTn>
                        </p:par>
                        <p:par>
                          <p:cTn id="183" fill="hold">
                            <p:stCondLst>
                              <p:cond delay="10"/>
                            </p:stCondLst>
                            <p:childTnLst>
                              <p:par>
                                <p:cTn id="184" presetID="10" presetClass="entr" presetSubtype="0" fill="hold" grpId="0" nodeType="afterEffect">
                                  <p:stCondLst>
                                    <p:cond delay="0"/>
                                  </p:stCondLst>
                                  <p:childTnLst>
                                    <p:set>
                                      <p:cBhvr>
                                        <p:cTn id="185" dur="1" fill="hold">
                                          <p:stCondLst>
                                            <p:cond delay="0"/>
                                          </p:stCondLst>
                                        </p:cTn>
                                        <p:tgtEl>
                                          <p:spTgt spid="56"/>
                                        </p:tgtEl>
                                        <p:attrNameLst>
                                          <p:attrName>style.visibility</p:attrName>
                                        </p:attrNameLst>
                                      </p:cBhvr>
                                      <p:to>
                                        <p:strVal val="visible"/>
                                      </p:to>
                                    </p:set>
                                    <p:animEffect transition="in" filter="fade">
                                      <p:cBhvr>
                                        <p:cTn id="186" dur="500"/>
                                        <p:tgtEl>
                                          <p:spTgt spid="56"/>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49"/>
                                        </p:tgtEl>
                                        <p:attrNameLst>
                                          <p:attrName>style.visibility</p:attrName>
                                        </p:attrNameLst>
                                      </p:cBhvr>
                                      <p:to>
                                        <p:strVal val="visible"/>
                                      </p:to>
                                    </p:set>
                                    <p:animEffect transition="in" filter="fade">
                                      <p:cBhvr>
                                        <p:cTn id="191" dur="500"/>
                                        <p:tgtEl>
                                          <p:spTgt spid="4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50"/>
                                        </p:tgtEl>
                                        <p:attrNameLst>
                                          <p:attrName>style.visibility</p:attrName>
                                        </p:attrNameLst>
                                      </p:cBhvr>
                                      <p:to>
                                        <p:strVal val="visible"/>
                                      </p:to>
                                    </p:set>
                                    <p:animEffect transition="in" filter="fade">
                                      <p:cBhvr>
                                        <p:cTn id="194" dur="500"/>
                                        <p:tgtEl>
                                          <p:spTgt spid="50"/>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51"/>
                                        </p:tgtEl>
                                        <p:attrNameLst>
                                          <p:attrName>style.visibility</p:attrName>
                                        </p:attrNameLst>
                                      </p:cBhvr>
                                      <p:to>
                                        <p:strVal val="visible"/>
                                      </p:to>
                                    </p:set>
                                    <p:animEffect transition="in" filter="fade">
                                      <p:cBhvr>
                                        <p:cTn id="199" dur="500"/>
                                        <p:tgtEl>
                                          <p:spTgt spid="51"/>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0" nodeType="clickEffect">
                                  <p:stCondLst>
                                    <p:cond delay="0"/>
                                  </p:stCondLst>
                                  <p:childTnLst>
                                    <p:set>
                                      <p:cBhvr>
                                        <p:cTn id="203" dur="1" fill="hold">
                                          <p:stCondLst>
                                            <p:cond delay="0"/>
                                          </p:stCondLst>
                                        </p:cTn>
                                        <p:tgtEl>
                                          <p:spTgt spid="52"/>
                                        </p:tgtEl>
                                        <p:attrNameLst>
                                          <p:attrName>style.visibility</p:attrName>
                                        </p:attrNameLst>
                                      </p:cBhvr>
                                      <p:to>
                                        <p:strVal val="visible"/>
                                      </p:to>
                                    </p:set>
                                    <p:animEffect transition="in" filter="fade">
                                      <p:cBhvr>
                                        <p:cTn id="20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4" grpId="1" animBg="1"/>
      <p:bldP spid="15" grpId="0" animBg="1"/>
      <p:bldP spid="16" grpId="0" animBg="1"/>
      <p:bldP spid="17" grpId="0" animBg="1"/>
      <p:bldP spid="18" grpId="0" animBg="1"/>
      <p:bldP spid="19" grpId="0" animBg="1"/>
      <p:bldP spid="20" grpId="0" animBg="1"/>
      <p:bldP spid="21" grpId="0" animBg="1"/>
      <p:bldP spid="22" grpId="0"/>
      <p:bldP spid="23"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39" grpId="1" animBg="1"/>
      <p:bldP spid="40" grpId="0" animBg="1"/>
      <p:bldP spid="41" grpId="0" animBg="1"/>
      <p:bldP spid="42" grpId="0" animBg="1"/>
      <p:bldP spid="42" grpId="1" animBg="1"/>
      <p:bldP spid="43" grpId="0" animBg="1"/>
      <p:bldP spid="44" grpId="0" animBg="1"/>
      <p:bldP spid="45" grpId="0" animBg="1"/>
      <p:bldP spid="46" grpId="0"/>
      <p:bldP spid="49" grpId="0" animBg="1"/>
      <p:bldP spid="50" grpId="0"/>
      <p:bldP spid="51" grpId="0" animBg="1"/>
      <p:bldP spid="52" grpId="0" animBg="1"/>
      <p:bldP spid="54" grpId="0" animBg="1"/>
      <p:bldP spid="55" grpId="0" animBg="1"/>
      <p:bldP spid="5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1 </a:t>
            </a:r>
          </a:p>
        </p:txBody>
      </p:sp>
      <p:sp>
        <p:nvSpPr>
          <p:cNvPr id="4" name="TextBox 3"/>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5 :</a:t>
            </a:r>
            <a:endParaRPr lang="en-US" b="1" dirty="0"/>
          </a:p>
        </p:txBody>
      </p:sp>
      <p:cxnSp>
        <p:nvCxnSpPr>
          <p:cNvPr id="5" name="Straight Connector 4"/>
          <p:cNvCxnSpPr/>
          <p:nvPr/>
        </p:nvCxnSpPr>
        <p:spPr>
          <a:xfrm>
            <a:off x="525782" y="3593068"/>
            <a:ext cx="1106424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25782" y="3593068"/>
            <a:ext cx="896784" cy="369332"/>
          </a:xfrm>
          <a:prstGeom prst="rect">
            <a:avLst/>
          </a:prstGeom>
          <a:noFill/>
          <a:ln w="28575">
            <a:solidFill>
              <a:schemeClr val="tx1"/>
            </a:solidFill>
          </a:ln>
        </p:spPr>
        <p:txBody>
          <a:bodyPr wrap="none" rtlCol="0">
            <a:spAutoFit/>
          </a:bodyPr>
          <a:lstStyle/>
          <a:p>
            <a:r>
              <a:rPr lang="en-IN" b="1" dirty="0"/>
              <a:t>Step 6 :</a:t>
            </a:r>
            <a:endParaRPr lang="en-US" b="1" dirty="0"/>
          </a:p>
        </p:txBody>
      </p:sp>
      <p:cxnSp>
        <p:nvCxnSpPr>
          <p:cNvPr id="7" name="Straight Connector 6"/>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p:cNvSpPr/>
          <p:nvPr/>
        </p:nvSpPr>
        <p:spPr>
          <a:xfrm>
            <a:off x="652181"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9" name="Rectangle 8"/>
          <p:cNvSpPr/>
          <p:nvPr/>
        </p:nvSpPr>
        <p:spPr>
          <a:xfrm>
            <a:off x="1185581"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10" name="Rectangle 9"/>
          <p:cNvSpPr/>
          <p:nvPr/>
        </p:nvSpPr>
        <p:spPr>
          <a:xfrm>
            <a:off x="1726517"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sp>
        <p:nvSpPr>
          <p:cNvPr id="11" name="Rectangle 10"/>
          <p:cNvSpPr/>
          <p:nvPr/>
        </p:nvSpPr>
        <p:spPr>
          <a:xfrm>
            <a:off x="2259917"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a:t>
            </a:r>
          </a:p>
        </p:txBody>
      </p:sp>
      <p:sp>
        <p:nvSpPr>
          <p:cNvPr id="12" name="Rectangle 11"/>
          <p:cNvSpPr/>
          <p:nvPr/>
        </p:nvSpPr>
        <p:spPr>
          <a:xfrm>
            <a:off x="2793317"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13" name="Rectangle 12"/>
          <p:cNvSpPr/>
          <p:nvPr/>
        </p:nvSpPr>
        <p:spPr>
          <a:xfrm>
            <a:off x="3326717"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4" name="Rectangle 13"/>
          <p:cNvSpPr/>
          <p:nvPr/>
        </p:nvSpPr>
        <p:spPr>
          <a:xfrm>
            <a:off x="3860117"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5" name="Rectangle 14"/>
          <p:cNvSpPr/>
          <p:nvPr/>
        </p:nvSpPr>
        <p:spPr>
          <a:xfrm>
            <a:off x="4393517"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16" name="Rectangle 15"/>
          <p:cNvSpPr/>
          <p:nvPr/>
        </p:nvSpPr>
        <p:spPr>
          <a:xfrm>
            <a:off x="652181"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7" name="Rectangle 16"/>
          <p:cNvSpPr/>
          <p:nvPr/>
        </p:nvSpPr>
        <p:spPr>
          <a:xfrm>
            <a:off x="1185581"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8" name="Rectangle 17"/>
          <p:cNvSpPr/>
          <p:nvPr/>
        </p:nvSpPr>
        <p:spPr>
          <a:xfrm>
            <a:off x="1726517"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9" name="Rectangle 18"/>
          <p:cNvSpPr/>
          <p:nvPr/>
        </p:nvSpPr>
        <p:spPr>
          <a:xfrm>
            <a:off x="2259917"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20" name="Rectangle 19"/>
          <p:cNvSpPr/>
          <p:nvPr/>
        </p:nvSpPr>
        <p:spPr>
          <a:xfrm>
            <a:off x="2836746"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21" name="Rectangle 20"/>
          <p:cNvSpPr/>
          <p:nvPr/>
        </p:nvSpPr>
        <p:spPr>
          <a:xfrm>
            <a:off x="3326717"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22" name="Rectangle 21"/>
          <p:cNvSpPr/>
          <p:nvPr/>
        </p:nvSpPr>
        <p:spPr>
          <a:xfrm>
            <a:off x="3860117"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3" name="Rectangle 22"/>
          <p:cNvSpPr/>
          <p:nvPr/>
        </p:nvSpPr>
        <p:spPr>
          <a:xfrm>
            <a:off x="4393517"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4" name="Freeform 23"/>
          <p:cNvSpPr/>
          <p:nvPr/>
        </p:nvSpPr>
        <p:spPr>
          <a:xfrm>
            <a:off x="2793316" y="2033873"/>
            <a:ext cx="2133601" cy="124247"/>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Rectangle 26"/>
          <p:cNvSpPr/>
          <p:nvPr/>
        </p:nvSpPr>
        <p:spPr>
          <a:xfrm>
            <a:off x="652181" y="52108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28" name="Rectangle 27"/>
          <p:cNvSpPr/>
          <p:nvPr/>
        </p:nvSpPr>
        <p:spPr>
          <a:xfrm>
            <a:off x="1185581" y="52108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29" name="Rectangle 28"/>
          <p:cNvSpPr/>
          <p:nvPr/>
        </p:nvSpPr>
        <p:spPr>
          <a:xfrm>
            <a:off x="1726517" y="52108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sp>
        <p:nvSpPr>
          <p:cNvPr id="30" name="Rectangle 29"/>
          <p:cNvSpPr/>
          <p:nvPr/>
        </p:nvSpPr>
        <p:spPr>
          <a:xfrm>
            <a:off x="2259917" y="52108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31" name="Rectangle 30"/>
          <p:cNvSpPr/>
          <p:nvPr/>
        </p:nvSpPr>
        <p:spPr>
          <a:xfrm>
            <a:off x="2793317" y="52108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32" name="Rectangle 31"/>
          <p:cNvSpPr/>
          <p:nvPr/>
        </p:nvSpPr>
        <p:spPr>
          <a:xfrm>
            <a:off x="3326717" y="52108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33" name="Rectangle 32"/>
          <p:cNvSpPr/>
          <p:nvPr/>
        </p:nvSpPr>
        <p:spPr>
          <a:xfrm>
            <a:off x="3860117" y="52108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34" name="Rectangle 33"/>
          <p:cNvSpPr/>
          <p:nvPr/>
        </p:nvSpPr>
        <p:spPr>
          <a:xfrm>
            <a:off x="4393517" y="5210837"/>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35" name="Rectangle 34"/>
          <p:cNvSpPr/>
          <p:nvPr/>
        </p:nvSpPr>
        <p:spPr>
          <a:xfrm>
            <a:off x="652181"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36" name="Rectangle 35"/>
          <p:cNvSpPr/>
          <p:nvPr/>
        </p:nvSpPr>
        <p:spPr>
          <a:xfrm>
            <a:off x="1185581"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37" name="Rectangle 36"/>
          <p:cNvSpPr/>
          <p:nvPr/>
        </p:nvSpPr>
        <p:spPr>
          <a:xfrm>
            <a:off x="17265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38" name="Rectangle 37"/>
          <p:cNvSpPr/>
          <p:nvPr/>
        </p:nvSpPr>
        <p:spPr>
          <a:xfrm>
            <a:off x="22599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39" name="Rectangle 38"/>
          <p:cNvSpPr/>
          <p:nvPr/>
        </p:nvSpPr>
        <p:spPr>
          <a:xfrm>
            <a:off x="27933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40" name="Rectangle 39"/>
          <p:cNvSpPr/>
          <p:nvPr/>
        </p:nvSpPr>
        <p:spPr>
          <a:xfrm>
            <a:off x="33267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41" name="Rectangle 40"/>
          <p:cNvSpPr/>
          <p:nvPr/>
        </p:nvSpPr>
        <p:spPr>
          <a:xfrm>
            <a:off x="38601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42" name="Rectangle 41"/>
          <p:cNvSpPr/>
          <p:nvPr/>
        </p:nvSpPr>
        <p:spPr>
          <a:xfrm>
            <a:off x="4393517" y="5626941"/>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43" name="Freeform 42"/>
          <p:cNvSpPr/>
          <p:nvPr/>
        </p:nvSpPr>
        <p:spPr>
          <a:xfrm>
            <a:off x="3326716" y="5017341"/>
            <a:ext cx="1600201" cy="126159"/>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6" name="Freeform 45"/>
          <p:cNvSpPr/>
          <p:nvPr/>
        </p:nvSpPr>
        <p:spPr>
          <a:xfrm>
            <a:off x="3058307" y="5943057"/>
            <a:ext cx="533400" cy="228600"/>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7" name="TextBox 46"/>
          <p:cNvSpPr txBox="1"/>
          <p:nvPr/>
        </p:nvSpPr>
        <p:spPr>
          <a:xfrm>
            <a:off x="2874100" y="6171657"/>
            <a:ext cx="901814" cy="369332"/>
          </a:xfrm>
          <a:prstGeom prst="rect">
            <a:avLst/>
          </a:prstGeom>
          <a:noFill/>
        </p:spPr>
        <p:txBody>
          <a:bodyPr wrap="square" rtlCol="0">
            <a:spAutoFit/>
          </a:bodyPr>
          <a:lstStyle/>
          <a:p>
            <a:pPr algn="ctr"/>
            <a:r>
              <a:rPr lang="en-US" b="1" dirty="0">
                <a:solidFill>
                  <a:srgbClr val="A71160"/>
                </a:solidFill>
              </a:rPr>
              <a:t>Swap</a:t>
            </a:r>
          </a:p>
        </p:txBody>
      </p:sp>
      <p:sp>
        <p:nvSpPr>
          <p:cNvPr id="48" name="TextBox 47"/>
          <p:cNvSpPr txBox="1"/>
          <p:nvPr/>
        </p:nvSpPr>
        <p:spPr>
          <a:xfrm>
            <a:off x="2770654" y="1348073"/>
            <a:ext cx="1805751" cy="646331"/>
          </a:xfrm>
          <a:prstGeom prst="rect">
            <a:avLst/>
          </a:prstGeom>
          <a:noFill/>
        </p:spPr>
        <p:txBody>
          <a:bodyPr wrap="none" rtlCol="0">
            <a:spAutoFit/>
          </a:bodyPr>
          <a:lstStyle/>
          <a:p>
            <a:pPr algn="ctr"/>
            <a:r>
              <a:rPr lang="en-US" b="1" dirty="0">
                <a:solidFill>
                  <a:srgbClr val="A71160"/>
                </a:solidFill>
              </a:rPr>
              <a:t>Unsorted Array </a:t>
            </a:r>
          </a:p>
          <a:p>
            <a:pPr algn="ctr"/>
            <a:r>
              <a:rPr lang="en-US" b="1" dirty="0">
                <a:solidFill>
                  <a:srgbClr val="A71160"/>
                </a:solidFill>
              </a:rPr>
              <a:t>(elements 5 to 8)</a:t>
            </a:r>
          </a:p>
        </p:txBody>
      </p:sp>
      <p:sp>
        <p:nvSpPr>
          <p:cNvPr id="50" name="Rectangle 49"/>
          <p:cNvSpPr/>
          <p:nvPr/>
        </p:nvSpPr>
        <p:spPr>
          <a:xfrm>
            <a:off x="2259917"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51" name="TextBox 50"/>
          <p:cNvSpPr txBox="1"/>
          <p:nvPr/>
        </p:nvSpPr>
        <p:spPr>
          <a:xfrm>
            <a:off x="3204881" y="4303673"/>
            <a:ext cx="1805751" cy="646331"/>
          </a:xfrm>
          <a:prstGeom prst="rect">
            <a:avLst/>
          </a:prstGeom>
          <a:noFill/>
        </p:spPr>
        <p:txBody>
          <a:bodyPr wrap="none" rtlCol="0">
            <a:spAutoFit/>
          </a:bodyPr>
          <a:lstStyle/>
          <a:p>
            <a:pPr algn="ctr"/>
            <a:r>
              <a:rPr lang="en-US" b="1" dirty="0">
                <a:solidFill>
                  <a:srgbClr val="A71160"/>
                </a:solidFill>
              </a:rPr>
              <a:t>Unsorted Array </a:t>
            </a:r>
          </a:p>
          <a:p>
            <a:pPr algn="ctr"/>
            <a:r>
              <a:rPr lang="en-US" b="1" dirty="0">
                <a:solidFill>
                  <a:srgbClr val="A71160"/>
                </a:solidFill>
              </a:rPr>
              <a:t>(elements 6 to 8)</a:t>
            </a:r>
          </a:p>
        </p:txBody>
      </p:sp>
      <p:sp>
        <p:nvSpPr>
          <p:cNvPr id="52" name="Rectangle 51"/>
          <p:cNvSpPr/>
          <p:nvPr/>
        </p:nvSpPr>
        <p:spPr>
          <a:xfrm>
            <a:off x="2793317" y="5210837"/>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p>
        </p:txBody>
      </p:sp>
      <p:sp>
        <p:nvSpPr>
          <p:cNvPr id="53" name="Rectangle 52"/>
          <p:cNvSpPr/>
          <p:nvPr/>
        </p:nvSpPr>
        <p:spPr>
          <a:xfrm>
            <a:off x="3326717" y="5210837"/>
            <a:ext cx="533400" cy="381000"/>
          </a:xfrm>
          <a:prstGeom prst="rect">
            <a:avLst/>
          </a:prstGeom>
          <a:solidFill>
            <a:schemeClr val="accent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16</a:t>
            </a:r>
          </a:p>
        </p:txBody>
      </p:sp>
      <p:sp>
        <p:nvSpPr>
          <p:cNvPr id="54" name="TextBox 53"/>
          <p:cNvSpPr txBox="1"/>
          <p:nvPr/>
        </p:nvSpPr>
        <p:spPr>
          <a:xfrm>
            <a:off x="6315891" y="1487466"/>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a:t>Now </a:t>
            </a:r>
            <a:r>
              <a:rPr lang="en-US" b="1" dirty="0" err="1"/>
              <a:t>Minj</a:t>
            </a:r>
            <a:r>
              <a:rPr lang="en-US" b="1" dirty="0"/>
              <a:t> = 4, Minx = 5</a:t>
            </a:r>
          </a:p>
          <a:p>
            <a:pPr marL="285750" indent="-285750">
              <a:buFont typeface="Wingdings" panose="05000000000000000000" pitchFamily="2" charset="2"/>
              <a:buChar char="§"/>
            </a:pPr>
            <a:r>
              <a:rPr lang="en-US" dirty="0"/>
              <a:t>Find min value from remaining unsorted  array</a:t>
            </a:r>
          </a:p>
        </p:txBody>
      </p:sp>
      <p:sp>
        <p:nvSpPr>
          <p:cNvPr id="55" name="TextBox 54"/>
          <p:cNvSpPr txBox="1"/>
          <p:nvPr/>
        </p:nvSpPr>
        <p:spPr>
          <a:xfrm>
            <a:off x="3547507" y="3059668"/>
            <a:ext cx="6343404" cy="461665"/>
          </a:xfrm>
          <a:prstGeom prst="rect">
            <a:avLst/>
          </a:prstGeom>
          <a:solidFill>
            <a:schemeClr val="bg2"/>
          </a:solidFill>
        </p:spPr>
        <p:txBody>
          <a:bodyPr wrap="none" rtlCol="0">
            <a:spAutoFit/>
          </a:bodyPr>
          <a:lstStyle/>
          <a:p>
            <a:pPr algn="ctr"/>
            <a:r>
              <a:rPr lang="en-US" sz="2400" dirty="0"/>
              <a:t>No Swapping as min value is already at right place </a:t>
            </a:r>
          </a:p>
        </p:txBody>
      </p:sp>
      <p:sp>
        <p:nvSpPr>
          <p:cNvPr id="56" name="TextBox 55"/>
          <p:cNvSpPr txBox="1"/>
          <p:nvPr/>
        </p:nvSpPr>
        <p:spPr>
          <a:xfrm>
            <a:off x="6321834" y="3847488"/>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err="1"/>
              <a:t>Minj</a:t>
            </a:r>
            <a:r>
              <a:rPr lang="en-US" b="1" dirty="0"/>
              <a:t> = 5, Minx = 16</a:t>
            </a:r>
          </a:p>
          <a:p>
            <a:pPr marL="285750" indent="-285750">
              <a:buFont typeface="Wingdings" panose="05000000000000000000" pitchFamily="2" charset="2"/>
              <a:buChar char="§"/>
            </a:pPr>
            <a:r>
              <a:rPr lang="en-US" dirty="0"/>
              <a:t>Find min value from remaining unsorted  array</a:t>
            </a:r>
          </a:p>
        </p:txBody>
      </p:sp>
      <p:sp>
        <p:nvSpPr>
          <p:cNvPr id="57" name="TextBox 56"/>
          <p:cNvSpPr txBox="1"/>
          <p:nvPr/>
        </p:nvSpPr>
        <p:spPr>
          <a:xfrm>
            <a:off x="6315891" y="2534195"/>
            <a:ext cx="2399118" cy="400110"/>
          </a:xfrm>
          <a:prstGeom prst="rect">
            <a:avLst/>
          </a:prstGeom>
          <a:solidFill>
            <a:schemeClr val="bg2"/>
          </a:solidFill>
        </p:spPr>
        <p:txBody>
          <a:bodyPr wrap="square" rtlCol="0">
            <a:spAutoFit/>
          </a:bodyPr>
          <a:lstStyle/>
          <a:p>
            <a:r>
              <a:rPr lang="en-US" sz="2000" b="1" dirty="0">
                <a:solidFill>
                  <a:srgbClr val="A71160"/>
                </a:solidFill>
              </a:rPr>
              <a:t>Index = 4, value = 5</a:t>
            </a:r>
          </a:p>
        </p:txBody>
      </p:sp>
      <p:sp>
        <p:nvSpPr>
          <p:cNvPr id="58" name="TextBox 57"/>
          <p:cNvSpPr txBox="1"/>
          <p:nvPr/>
        </p:nvSpPr>
        <p:spPr>
          <a:xfrm>
            <a:off x="6321834" y="4924698"/>
            <a:ext cx="2399118" cy="400110"/>
          </a:xfrm>
          <a:prstGeom prst="rect">
            <a:avLst/>
          </a:prstGeom>
          <a:solidFill>
            <a:schemeClr val="bg2"/>
          </a:solidFill>
        </p:spPr>
        <p:txBody>
          <a:bodyPr wrap="square" rtlCol="0">
            <a:spAutoFit/>
          </a:bodyPr>
          <a:lstStyle/>
          <a:p>
            <a:r>
              <a:rPr lang="en-US" sz="2000" b="1" dirty="0">
                <a:solidFill>
                  <a:srgbClr val="A71160"/>
                </a:solidFill>
              </a:rPr>
              <a:t>Index = 6, value = 12</a:t>
            </a:r>
          </a:p>
        </p:txBody>
      </p:sp>
    </p:spTree>
    <p:extLst>
      <p:ext uri="{BB962C8B-B14F-4D97-AF65-F5344CB8AC3E}">
        <p14:creationId xmlns:p14="http://schemas.microsoft.com/office/powerpoint/2010/main" val="133185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par>
                          <p:cTn id="67" fill="hold">
                            <p:stCondLst>
                              <p:cond delay="500"/>
                            </p:stCondLst>
                            <p:childTnLst>
                              <p:par>
                                <p:cTn id="68" presetID="1" presetClass="emph" presetSubtype="2" fill="hold" nodeType="afterEffect">
                                  <p:stCondLst>
                                    <p:cond delay="0"/>
                                  </p:stCondLst>
                                  <p:childTnLst>
                                    <p:animClr clrSpc="rgb" dir="cw">
                                      <p:cBhvr>
                                        <p:cTn id="69" dur="10" fill="hold"/>
                                        <p:tgtEl>
                                          <p:spTgt spid="11"/>
                                        </p:tgtEl>
                                        <p:attrNameLst>
                                          <p:attrName>fillcolor</p:attrName>
                                        </p:attrNameLst>
                                      </p:cBhvr>
                                      <p:to>
                                        <a:srgbClr val="909090"/>
                                      </p:to>
                                    </p:animClr>
                                    <p:set>
                                      <p:cBhvr>
                                        <p:cTn id="70" dur="10" fill="hold"/>
                                        <p:tgtEl>
                                          <p:spTgt spid="11"/>
                                        </p:tgtEl>
                                        <p:attrNameLst>
                                          <p:attrName>fill.type</p:attrName>
                                        </p:attrNameLst>
                                      </p:cBhvr>
                                      <p:to>
                                        <p:strVal val="solid"/>
                                      </p:to>
                                    </p:set>
                                    <p:set>
                                      <p:cBhvr>
                                        <p:cTn id="71" dur="10" fill="hold"/>
                                        <p:tgtEl>
                                          <p:spTgt spid="11"/>
                                        </p:tgtEl>
                                        <p:attrNameLst>
                                          <p:attrName>fill.on</p:attrName>
                                        </p:attrNameLst>
                                      </p:cBhvr>
                                      <p:to>
                                        <p:strVal val="true"/>
                                      </p:to>
                                    </p:set>
                                  </p:childTnLst>
                                </p:cTn>
                              </p:par>
                              <p:par>
                                <p:cTn id="72" presetID="3" presetClass="emph" presetSubtype="2" fill="hold" grpId="1" nodeType="withEffect">
                                  <p:stCondLst>
                                    <p:cond delay="0"/>
                                  </p:stCondLst>
                                  <p:childTnLst>
                                    <p:animClr clrSpc="rgb" dir="cw">
                                      <p:cBhvr override="childStyle">
                                        <p:cTn id="73" dur="10" fill="hold"/>
                                        <p:tgtEl>
                                          <p:spTgt spid="19"/>
                                        </p:tgtEl>
                                        <p:attrNameLst>
                                          <p:attrName>style.color</p:attrName>
                                        </p:attrNameLst>
                                      </p:cBhvr>
                                      <p:to>
                                        <a:srgbClr val="000000"/>
                                      </p:to>
                                    </p:animClr>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fade">
                                      <p:cBhvr>
                                        <p:cTn id="116" dur="500"/>
                                        <p:tgtEl>
                                          <p:spTgt spid="3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5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500"/>
                                        <p:tgtEl>
                                          <p:spTgt spid="3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fade">
                                      <p:cBhvr>
                                        <p:cTn id="134" dur="500"/>
                                        <p:tgtEl>
                                          <p:spTgt spid="3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fade">
                                      <p:cBhvr>
                                        <p:cTn id="137" dur="500"/>
                                        <p:tgtEl>
                                          <p:spTgt spid="3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fade">
                                      <p:cBhvr>
                                        <p:cTn id="140" dur="500"/>
                                        <p:tgtEl>
                                          <p:spTgt spid="3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fade">
                                      <p:cBhvr>
                                        <p:cTn id="143" dur="500"/>
                                        <p:tgtEl>
                                          <p:spTgt spid="3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0"/>
                                        </p:tgtEl>
                                        <p:attrNameLst>
                                          <p:attrName>style.visibility</p:attrName>
                                        </p:attrNameLst>
                                      </p:cBhvr>
                                      <p:to>
                                        <p:strVal val="visible"/>
                                      </p:to>
                                    </p:set>
                                    <p:animEffect transition="in" filter="fade">
                                      <p:cBhvr>
                                        <p:cTn id="146" dur="500"/>
                                        <p:tgtEl>
                                          <p:spTgt spid="4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fade">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500"/>
                                        <p:tgtEl>
                                          <p:spTgt spid="4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par>
                          <p:cTn id="158" fill="hold">
                            <p:stCondLst>
                              <p:cond delay="500"/>
                            </p:stCondLst>
                            <p:childTnLst>
                              <p:par>
                                <p:cTn id="159" presetID="1" presetClass="emph" presetSubtype="2" fill="hold" nodeType="afterEffect">
                                  <p:stCondLst>
                                    <p:cond delay="0"/>
                                  </p:stCondLst>
                                  <p:childTnLst>
                                    <p:animClr clrSpc="rgb" dir="cw">
                                      <p:cBhvr>
                                        <p:cTn id="160" dur="10" fill="hold"/>
                                        <p:tgtEl>
                                          <p:spTgt spid="31"/>
                                        </p:tgtEl>
                                        <p:attrNameLst>
                                          <p:attrName>fillcolor</p:attrName>
                                        </p:attrNameLst>
                                      </p:cBhvr>
                                      <p:to>
                                        <a:srgbClr val="909090"/>
                                      </p:to>
                                    </p:animClr>
                                    <p:set>
                                      <p:cBhvr>
                                        <p:cTn id="161" dur="10" fill="hold"/>
                                        <p:tgtEl>
                                          <p:spTgt spid="31"/>
                                        </p:tgtEl>
                                        <p:attrNameLst>
                                          <p:attrName>fill.type</p:attrName>
                                        </p:attrNameLst>
                                      </p:cBhvr>
                                      <p:to>
                                        <p:strVal val="solid"/>
                                      </p:to>
                                    </p:set>
                                    <p:set>
                                      <p:cBhvr>
                                        <p:cTn id="162" dur="10" fill="hold"/>
                                        <p:tgtEl>
                                          <p:spTgt spid="31"/>
                                        </p:tgtEl>
                                        <p:attrNameLst>
                                          <p:attrName>fill.on</p:attrName>
                                        </p:attrNameLst>
                                      </p:cBhvr>
                                      <p:to>
                                        <p:strVal val="true"/>
                                      </p:to>
                                    </p:set>
                                  </p:childTnLst>
                                </p:cTn>
                              </p:par>
                              <p:par>
                                <p:cTn id="163" presetID="3" presetClass="emph" presetSubtype="2" fill="hold" grpId="1" nodeType="withEffect">
                                  <p:stCondLst>
                                    <p:cond delay="0"/>
                                  </p:stCondLst>
                                  <p:childTnLst>
                                    <p:animClr clrSpc="rgb" dir="cw">
                                      <p:cBhvr override="childStyle">
                                        <p:cTn id="164" dur="10" fill="hold"/>
                                        <p:tgtEl>
                                          <p:spTgt spid="39"/>
                                        </p:tgtEl>
                                        <p:attrNameLst>
                                          <p:attrName>style.color</p:attrName>
                                        </p:attrNameLst>
                                      </p:cBhvr>
                                      <p:to>
                                        <a:srgbClr val="000000"/>
                                      </p:to>
                                    </p:animClr>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51"/>
                                        </p:tgtEl>
                                        <p:attrNameLst>
                                          <p:attrName>style.visibility</p:attrName>
                                        </p:attrNameLst>
                                      </p:cBhvr>
                                      <p:to>
                                        <p:strVal val="visible"/>
                                      </p:to>
                                    </p:set>
                                    <p:animEffect transition="in" filter="fade">
                                      <p:cBhvr>
                                        <p:cTn id="169" dur="500"/>
                                        <p:tgtEl>
                                          <p:spTgt spid="5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43"/>
                                        </p:tgtEl>
                                        <p:attrNameLst>
                                          <p:attrName>style.visibility</p:attrName>
                                        </p:attrNameLst>
                                      </p:cBhvr>
                                      <p:to>
                                        <p:strVal val="visible"/>
                                      </p:to>
                                    </p:set>
                                    <p:animEffect transition="in" filter="fade">
                                      <p:cBhvr>
                                        <p:cTn id="172" dur="500"/>
                                        <p:tgtEl>
                                          <p:spTgt spid="4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58"/>
                                        </p:tgtEl>
                                        <p:attrNameLst>
                                          <p:attrName>style.visibility</p:attrName>
                                        </p:attrNameLst>
                                      </p:cBhvr>
                                      <p:to>
                                        <p:strVal val="visible"/>
                                      </p:to>
                                    </p:set>
                                    <p:animEffect transition="in" filter="fade">
                                      <p:cBhvr>
                                        <p:cTn id="177" dur="500"/>
                                        <p:tgtEl>
                                          <p:spTgt spid="58"/>
                                        </p:tgtEl>
                                      </p:cBhvr>
                                    </p:animEffect>
                                  </p:childTnLst>
                                </p:cTn>
                              </p:par>
                            </p:childTnLst>
                          </p:cTn>
                        </p:par>
                        <p:par>
                          <p:cTn id="178" fill="hold">
                            <p:stCondLst>
                              <p:cond delay="500"/>
                            </p:stCondLst>
                            <p:childTnLst>
                              <p:par>
                                <p:cTn id="179" presetID="1" presetClass="emph" presetSubtype="2" fill="hold" nodeType="afterEffect">
                                  <p:stCondLst>
                                    <p:cond delay="0"/>
                                  </p:stCondLst>
                                  <p:childTnLst>
                                    <p:animClr clrSpc="rgb" dir="cw">
                                      <p:cBhvr>
                                        <p:cTn id="180" dur="10" fill="hold"/>
                                        <p:tgtEl>
                                          <p:spTgt spid="32"/>
                                        </p:tgtEl>
                                        <p:attrNameLst>
                                          <p:attrName>fillcolor</p:attrName>
                                        </p:attrNameLst>
                                      </p:cBhvr>
                                      <p:to>
                                        <a:srgbClr val="4BACC6"/>
                                      </p:to>
                                    </p:animClr>
                                    <p:set>
                                      <p:cBhvr>
                                        <p:cTn id="181" dur="10" fill="hold"/>
                                        <p:tgtEl>
                                          <p:spTgt spid="32"/>
                                        </p:tgtEl>
                                        <p:attrNameLst>
                                          <p:attrName>fill.type</p:attrName>
                                        </p:attrNameLst>
                                      </p:cBhvr>
                                      <p:to>
                                        <p:strVal val="solid"/>
                                      </p:to>
                                    </p:set>
                                    <p:set>
                                      <p:cBhvr>
                                        <p:cTn id="182" dur="10" fill="hold"/>
                                        <p:tgtEl>
                                          <p:spTgt spid="32"/>
                                        </p:tgtEl>
                                        <p:attrNameLst>
                                          <p:attrName>fill.on</p:attrName>
                                        </p:attrNameLst>
                                      </p:cBhvr>
                                      <p:to>
                                        <p:strVal val="true"/>
                                      </p:to>
                                    </p:set>
                                  </p:childTnLst>
                                </p:cTn>
                              </p:par>
                              <p:par>
                                <p:cTn id="183" presetID="3" presetClass="emph" presetSubtype="2" fill="hold" grpId="1" nodeType="withEffect">
                                  <p:stCondLst>
                                    <p:cond delay="0"/>
                                  </p:stCondLst>
                                  <p:childTnLst>
                                    <p:animClr clrSpc="rgb" dir="cw">
                                      <p:cBhvr override="childStyle">
                                        <p:cTn id="184" dur="10" fill="hold"/>
                                        <p:tgtEl>
                                          <p:spTgt spid="40"/>
                                        </p:tgtEl>
                                        <p:attrNameLst>
                                          <p:attrName>style.color</p:attrName>
                                        </p:attrNameLst>
                                      </p:cBhvr>
                                      <p:to>
                                        <a:srgbClr val="C00000"/>
                                      </p:to>
                                    </p:animClr>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fade">
                                      <p:cBhvr>
                                        <p:cTn id="189" dur="500"/>
                                        <p:tgtEl>
                                          <p:spTgt spid="4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500"/>
                                        <p:tgtEl>
                                          <p:spTgt spid="4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2"/>
                                        </p:tgtEl>
                                        <p:attrNameLst>
                                          <p:attrName>style.visibility</p:attrName>
                                        </p:attrNameLst>
                                      </p:cBhvr>
                                      <p:to>
                                        <p:strVal val="visible"/>
                                      </p:to>
                                    </p:set>
                                    <p:animEffect transition="in" filter="fade">
                                      <p:cBhvr>
                                        <p:cTn id="197" dur="500"/>
                                        <p:tgtEl>
                                          <p:spTgt spid="5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3"/>
                                        </p:tgtEl>
                                        <p:attrNameLst>
                                          <p:attrName>style.visibility</p:attrName>
                                        </p:attrNameLst>
                                      </p:cBhvr>
                                      <p:to>
                                        <p:strVal val="visible"/>
                                      </p:to>
                                    </p:set>
                                    <p:animEffect transition="in" filter="fade">
                                      <p:cBhvr>
                                        <p:cTn id="20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19" grpId="1" animBg="1"/>
      <p:bldP spid="20" grpId="0" animBg="1"/>
      <p:bldP spid="21" grpId="0" animBg="1"/>
      <p:bldP spid="22" grpId="0" animBg="1"/>
      <p:bldP spid="23" grpId="0" animBg="1"/>
      <p:bldP spid="24"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2" grpId="0" animBg="1"/>
      <p:bldP spid="43" grpId="0" animBg="1"/>
      <p:bldP spid="46" grpId="0" animBg="1"/>
      <p:bldP spid="47" grpId="0"/>
      <p:bldP spid="48" grpId="0"/>
      <p:bldP spid="50" grpId="0" animBg="1"/>
      <p:bldP spid="51" grpId="0"/>
      <p:bldP spid="52" grpId="0" animBg="1"/>
      <p:bldP spid="53" grpId="0" animBg="1"/>
      <p:bldP spid="54" grpId="0" animBg="1"/>
      <p:bldP spid="55" grpId="0" animBg="1"/>
      <p:bldP spid="56" grpId="0" animBg="1"/>
      <p:bldP spid="57" grpId="0" animBg="1"/>
      <p:bldP spid="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1 </a:t>
            </a:r>
          </a:p>
        </p:txBody>
      </p:sp>
      <p:sp>
        <p:nvSpPr>
          <p:cNvPr id="4" name="TextBox 3"/>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7 :</a:t>
            </a:r>
            <a:endParaRPr lang="en-US" b="1" dirty="0"/>
          </a:p>
        </p:txBody>
      </p:sp>
      <p:cxnSp>
        <p:nvCxnSpPr>
          <p:cNvPr id="5" name="Straight Connector 4"/>
          <p:cNvCxnSpPr/>
          <p:nvPr/>
        </p:nvCxnSpPr>
        <p:spPr>
          <a:xfrm>
            <a:off x="525782" y="3854328"/>
            <a:ext cx="1106424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25782" y="3854328"/>
            <a:ext cx="896784" cy="369332"/>
          </a:xfrm>
          <a:prstGeom prst="rect">
            <a:avLst/>
          </a:prstGeom>
          <a:noFill/>
          <a:ln w="28575">
            <a:solidFill>
              <a:schemeClr val="tx1"/>
            </a:solidFill>
          </a:ln>
        </p:spPr>
        <p:txBody>
          <a:bodyPr wrap="none" rtlCol="0">
            <a:spAutoFit/>
          </a:bodyPr>
          <a:lstStyle/>
          <a:p>
            <a:r>
              <a:rPr lang="en-IN" b="1" dirty="0"/>
              <a:t>Step 8 :</a:t>
            </a:r>
            <a:endParaRPr lang="en-US" b="1" dirty="0"/>
          </a:p>
        </p:txBody>
      </p:sp>
      <p:cxnSp>
        <p:nvCxnSpPr>
          <p:cNvPr id="7" name="Straight Connector 6"/>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p:cNvSpPr/>
          <p:nvPr/>
        </p:nvSpPr>
        <p:spPr>
          <a:xfrm>
            <a:off x="656412"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9" name="Rectangle 8"/>
          <p:cNvSpPr/>
          <p:nvPr/>
        </p:nvSpPr>
        <p:spPr>
          <a:xfrm>
            <a:off x="1189812"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10" name="Rectangle 9"/>
          <p:cNvSpPr/>
          <p:nvPr/>
        </p:nvSpPr>
        <p:spPr>
          <a:xfrm>
            <a:off x="1730748"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sp>
        <p:nvSpPr>
          <p:cNvPr id="11" name="Rectangle 10"/>
          <p:cNvSpPr/>
          <p:nvPr/>
        </p:nvSpPr>
        <p:spPr>
          <a:xfrm>
            <a:off x="2264148"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2" name="Rectangle 11"/>
          <p:cNvSpPr/>
          <p:nvPr/>
        </p:nvSpPr>
        <p:spPr>
          <a:xfrm>
            <a:off x="2797548"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p>
        </p:txBody>
      </p:sp>
      <p:sp>
        <p:nvSpPr>
          <p:cNvPr id="13" name="Rectangle 12"/>
          <p:cNvSpPr/>
          <p:nvPr/>
        </p:nvSpPr>
        <p:spPr>
          <a:xfrm>
            <a:off x="3330948"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14" name="Rectangle 13"/>
          <p:cNvSpPr/>
          <p:nvPr/>
        </p:nvSpPr>
        <p:spPr>
          <a:xfrm>
            <a:off x="3864348"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15" name="Rectangle 14"/>
          <p:cNvSpPr/>
          <p:nvPr/>
        </p:nvSpPr>
        <p:spPr>
          <a:xfrm>
            <a:off x="4397748" y="22273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16" name="Rectangle 15"/>
          <p:cNvSpPr/>
          <p:nvPr/>
        </p:nvSpPr>
        <p:spPr>
          <a:xfrm>
            <a:off x="656412"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7" name="Rectangle 16"/>
          <p:cNvSpPr/>
          <p:nvPr/>
        </p:nvSpPr>
        <p:spPr>
          <a:xfrm>
            <a:off x="1189812"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8" name="Rectangle 17"/>
          <p:cNvSpPr/>
          <p:nvPr/>
        </p:nvSpPr>
        <p:spPr>
          <a:xfrm>
            <a:off x="17307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9" name="Rectangle 18"/>
          <p:cNvSpPr/>
          <p:nvPr/>
        </p:nvSpPr>
        <p:spPr>
          <a:xfrm>
            <a:off x="22641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20" name="Rectangle 19"/>
          <p:cNvSpPr/>
          <p:nvPr/>
        </p:nvSpPr>
        <p:spPr>
          <a:xfrm>
            <a:off x="27975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21" name="Rectangle 20"/>
          <p:cNvSpPr/>
          <p:nvPr/>
        </p:nvSpPr>
        <p:spPr>
          <a:xfrm>
            <a:off x="33309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22" name="Rectangle 21"/>
          <p:cNvSpPr/>
          <p:nvPr/>
        </p:nvSpPr>
        <p:spPr>
          <a:xfrm>
            <a:off x="38643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3" name="Rectangle 22"/>
          <p:cNvSpPr/>
          <p:nvPr/>
        </p:nvSpPr>
        <p:spPr>
          <a:xfrm>
            <a:off x="4397748" y="26434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4" name="Freeform 23"/>
          <p:cNvSpPr/>
          <p:nvPr/>
        </p:nvSpPr>
        <p:spPr>
          <a:xfrm>
            <a:off x="3864348" y="2033873"/>
            <a:ext cx="1066801" cy="164513"/>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Freeform 26"/>
          <p:cNvSpPr/>
          <p:nvPr/>
        </p:nvSpPr>
        <p:spPr>
          <a:xfrm>
            <a:off x="3600258" y="2983452"/>
            <a:ext cx="520883" cy="228600"/>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TextBox 27"/>
          <p:cNvSpPr txBox="1"/>
          <p:nvPr/>
        </p:nvSpPr>
        <p:spPr>
          <a:xfrm>
            <a:off x="3431886" y="3212052"/>
            <a:ext cx="901814" cy="369332"/>
          </a:xfrm>
          <a:prstGeom prst="rect">
            <a:avLst/>
          </a:prstGeom>
          <a:noFill/>
        </p:spPr>
        <p:txBody>
          <a:bodyPr wrap="square" rtlCol="0">
            <a:spAutoFit/>
          </a:bodyPr>
          <a:lstStyle/>
          <a:p>
            <a:pPr algn="ctr"/>
            <a:r>
              <a:rPr lang="en-US" b="1" dirty="0">
                <a:solidFill>
                  <a:srgbClr val="A71160"/>
                </a:solidFill>
              </a:rPr>
              <a:t>Swap</a:t>
            </a:r>
          </a:p>
        </p:txBody>
      </p:sp>
      <p:sp>
        <p:nvSpPr>
          <p:cNvPr id="29" name="Rectangle 28"/>
          <p:cNvSpPr/>
          <p:nvPr/>
        </p:nvSpPr>
        <p:spPr>
          <a:xfrm>
            <a:off x="3330948" y="22273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p>
        </p:txBody>
      </p:sp>
      <p:sp>
        <p:nvSpPr>
          <p:cNvPr id="30" name="Rectangle 29"/>
          <p:cNvSpPr/>
          <p:nvPr/>
        </p:nvSpPr>
        <p:spPr>
          <a:xfrm>
            <a:off x="3864348" y="2227369"/>
            <a:ext cx="533400" cy="381000"/>
          </a:xfrm>
          <a:prstGeom prst="rect">
            <a:avLst/>
          </a:prstGeom>
          <a:solidFill>
            <a:schemeClr val="accent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16</a:t>
            </a:r>
          </a:p>
        </p:txBody>
      </p:sp>
      <p:sp>
        <p:nvSpPr>
          <p:cNvPr id="31" name="TextBox 30"/>
          <p:cNvSpPr txBox="1"/>
          <p:nvPr/>
        </p:nvSpPr>
        <p:spPr>
          <a:xfrm>
            <a:off x="3494871" y="1375875"/>
            <a:ext cx="1805751" cy="646331"/>
          </a:xfrm>
          <a:prstGeom prst="rect">
            <a:avLst/>
          </a:prstGeom>
          <a:noFill/>
        </p:spPr>
        <p:txBody>
          <a:bodyPr wrap="none" rtlCol="0">
            <a:spAutoFit/>
          </a:bodyPr>
          <a:lstStyle/>
          <a:p>
            <a:pPr algn="ctr"/>
            <a:r>
              <a:rPr lang="en-US" b="1" dirty="0">
                <a:solidFill>
                  <a:srgbClr val="A71160"/>
                </a:solidFill>
              </a:rPr>
              <a:t>Unsorted Array </a:t>
            </a:r>
          </a:p>
          <a:p>
            <a:pPr algn="ctr"/>
            <a:r>
              <a:rPr lang="en-US" b="1" dirty="0">
                <a:solidFill>
                  <a:srgbClr val="A71160"/>
                </a:solidFill>
              </a:rPr>
              <a:t>(elements 7 to 8)</a:t>
            </a:r>
          </a:p>
        </p:txBody>
      </p:sp>
      <p:sp>
        <p:nvSpPr>
          <p:cNvPr id="32" name="Rectangle 31"/>
          <p:cNvSpPr/>
          <p:nvPr/>
        </p:nvSpPr>
        <p:spPr>
          <a:xfrm>
            <a:off x="656412"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33" name="Rectangle 32"/>
          <p:cNvSpPr/>
          <p:nvPr/>
        </p:nvSpPr>
        <p:spPr>
          <a:xfrm>
            <a:off x="1189812"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p>
        </p:txBody>
      </p:sp>
      <p:sp>
        <p:nvSpPr>
          <p:cNvPr id="34" name="Rectangle 33"/>
          <p:cNvSpPr/>
          <p:nvPr/>
        </p:nvSpPr>
        <p:spPr>
          <a:xfrm>
            <a:off x="1730748"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sp>
        <p:nvSpPr>
          <p:cNvPr id="35" name="Rectangle 34"/>
          <p:cNvSpPr/>
          <p:nvPr/>
        </p:nvSpPr>
        <p:spPr>
          <a:xfrm>
            <a:off x="2264148"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36" name="Rectangle 35"/>
          <p:cNvSpPr/>
          <p:nvPr/>
        </p:nvSpPr>
        <p:spPr>
          <a:xfrm>
            <a:off x="2797548"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p>
        </p:txBody>
      </p:sp>
      <p:sp>
        <p:nvSpPr>
          <p:cNvPr id="37" name="Rectangle 36"/>
          <p:cNvSpPr/>
          <p:nvPr/>
        </p:nvSpPr>
        <p:spPr>
          <a:xfrm>
            <a:off x="3330948"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p>
        </p:txBody>
      </p:sp>
      <p:sp>
        <p:nvSpPr>
          <p:cNvPr id="38" name="Rectangle 37"/>
          <p:cNvSpPr/>
          <p:nvPr/>
        </p:nvSpPr>
        <p:spPr>
          <a:xfrm>
            <a:off x="3864348" y="50467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16</a:t>
            </a:r>
          </a:p>
        </p:txBody>
      </p:sp>
      <p:sp>
        <p:nvSpPr>
          <p:cNvPr id="39" name="Rectangle 38"/>
          <p:cNvSpPr/>
          <p:nvPr/>
        </p:nvSpPr>
        <p:spPr>
          <a:xfrm>
            <a:off x="4397748" y="5046769"/>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14</a:t>
            </a:r>
          </a:p>
        </p:txBody>
      </p:sp>
      <p:sp>
        <p:nvSpPr>
          <p:cNvPr id="40" name="Rectangle 39"/>
          <p:cNvSpPr/>
          <p:nvPr/>
        </p:nvSpPr>
        <p:spPr>
          <a:xfrm>
            <a:off x="656412"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41" name="Rectangle 40"/>
          <p:cNvSpPr/>
          <p:nvPr/>
        </p:nvSpPr>
        <p:spPr>
          <a:xfrm>
            <a:off x="1189812"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42" name="Rectangle 41"/>
          <p:cNvSpPr/>
          <p:nvPr/>
        </p:nvSpPr>
        <p:spPr>
          <a:xfrm>
            <a:off x="17307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43" name="Rectangle 42"/>
          <p:cNvSpPr/>
          <p:nvPr/>
        </p:nvSpPr>
        <p:spPr>
          <a:xfrm>
            <a:off x="22641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44" name="Rectangle 43"/>
          <p:cNvSpPr/>
          <p:nvPr/>
        </p:nvSpPr>
        <p:spPr>
          <a:xfrm>
            <a:off x="27975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45" name="Rectangle 44"/>
          <p:cNvSpPr/>
          <p:nvPr/>
        </p:nvSpPr>
        <p:spPr>
          <a:xfrm>
            <a:off x="33309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46" name="Rectangle 45"/>
          <p:cNvSpPr/>
          <p:nvPr/>
        </p:nvSpPr>
        <p:spPr>
          <a:xfrm>
            <a:off x="38643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47" name="Rectangle 46"/>
          <p:cNvSpPr/>
          <p:nvPr/>
        </p:nvSpPr>
        <p:spPr>
          <a:xfrm>
            <a:off x="4397748" y="546287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48" name="Freeform 47"/>
          <p:cNvSpPr/>
          <p:nvPr/>
        </p:nvSpPr>
        <p:spPr>
          <a:xfrm>
            <a:off x="4397749" y="4853273"/>
            <a:ext cx="533400" cy="126159"/>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1" name="Freeform 50"/>
          <p:cNvSpPr/>
          <p:nvPr/>
        </p:nvSpPr>
        <p:spPr>
          <a:xfrm>
            <a:off x="4126264" y="5802852"/>
            <a:ext cx="520883" cy="228600"/>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2" name="TextBox 51"/>
          <p:cNvSpPr txBox="1"/>
          <p:nvPr/>
        </p:nvSpPr>
        <p:spPr>
          <a:xfrm>
            <a:off x="3933012" y="6031452"/>
            <a:ext cx="901814" cy="369332"/>
          </a:xfrm>
          <a:prstGeom prst="rect">
            <a:avLst/>
          </a:prstGeom>
          <a:noFill/>
        </p:spPr>
        <p:txBody>
          <a:bodyPr wrap="square" rtlCol="0">
            <a:spAutoFit/>
          </a:bodyPr>
          <a:lstStyle/>
          <a:p>
            <a:pPr algn="ctr"/>
            <a:r>
              <a:rPr lang="en-US" b="1" dirty="0">
                <a:solidFill>
                  <a:srgbClr val="A71160"/>
                </a:solidFill>
              </a:rPr>
              <a:t>Swap</a:t>
            </a:r>
          </a:p>
        </p:txBody>
      </p:sp>
      <p:sp>
        <p:nvSpPr>
          <p:cNvPr id="53" name="Rectangle 52"/>
          <p:cNvSpPr/>
          <p:nvPr/>
        </p:nvSpPr>
        <p:spPr>
          <a:xfrm>
            <a:off x="3864348" y="5046769"/>
            <a:ext cx="533400" cy="381000"/>
          </a:xfrm>
          <a:prstGeom prst="rect">
            <a:avLst/>
          </a:prstGeom>
          <a:solidFill>
            <a:srgbClr val="002060"/>
          </a:solidFill>
          <a:ln>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p>
        </p:txBody>
      </p:sp>
      <p:sp>
        <p:nvSpPr>
          <p:cNvPr id="54" name="Rectangle 53"/>
          <p:cNvSpPr/>
          <p:nvPr/>
        </p:nvSpPr>
        <p:spPr>
          <a:xfrm>
            <a:off x="4397748" y="5046769"/>
            <a:ext cx="533400" cy="381000"/>
          </a:xfrm>
          <a:prstGeom prst="rect">
            <a:avLst/>
          </a:prstGeom>
          <a:solidFill>
            <a:srgbClr val="00206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16</a:t>
            </a:r>
          </a:p>
        </p:txBody>
      </p:sp>
      <p:sp>
        <p:nvSpPr>
          <p:cNvPr id="55" name="TextBox 54"/>
          <p:cNvSpPr txBox="1"/>
          <p:nvPr/>
        </p:nvSpPr>
        <p:spPr>
          <a:xfrm>
            <a:off x="3550816" y="4177959"/>
            <a:ext cx="1693862" cy="646331"/>
          </a:xfrm>
          <a:prstGeom prst="rect">
            <a:avLst/>
          </a:prstGeom>
          <a:noFill/>
        </p:spPr>
        <p:txBody>
          <a:bodyPr wrap="none" rtlCol="0">
            <a:spAutoFit/>
          </a:bodyPr>
          <a:lstStyle/>
          <a:p>
            <a:pPr algn="ctr"/>
            <a:r>
              <a:rPr lang="en-US" b="1" dirty="0">
                <a:solidFill>
                  <a:srgbClr val="A71160"/>
                </a:solidFill>
              </a:rPr>
              <a:t>Unsorted Array </a:t>
            </a:r>
          </a:p>
          <a:p>
            <a:pPr algn="ctr"/>
            <a:r>
              <a:rPr lang="en-US" b="1" dirty="0">
                <a:solidFill>
                  <a:srgbClr val="A71160"/>
                </a:solidFill>
              </a:rPr>
              <a:t>(element 8)</a:t>
            </a:r>
          </a:p>
        </p:txBody>
      </p:sp>
      <p:sp>
        <p:nvSpPr>
          <p:cNvPr id="56" name="TextBox 55"/>
          <p:cNvSpPr txBox="1"/>
          <p:nvPr/>
        </p:nvSpPr>
        <p:spPr>
          <a:xfrm>
            <a:off x="6321834" y="1487466"/>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a:t>Now </a:t>
            </a:r>
            <a:r>
              <a:rPr lang="en-US" b="1" dirty="0" err="1"/>
              <a:t>Minj</a:t>
            </a:r>
            <a:r>
              <a:rPr lang="en-US" b="1" dirty="0"/>
              <a:t> = 6, Minx = 16</a:t>
            </a:r>
          </a:p>
          <a:p>
            <a:pPr marL="285750" indent="-285750">
              <a:buFont typeface="Wingdings" panose="05000000000000000000" pitchFamily="2" charset="2"/>
              <a:buChar char="§"/>
            </a:pPr>
            <a:r>
              <a:rPr lang="en-US" dirty="0"/>
              <a:t>Find min value from remaining unsorted  array</a:t>
            </a:r>
          </a:p>
        </p:txBody>
      </p:sp>
      <p:sp>
        <p:nvSpPr>
          <p:cNvPr id="57" name="TextBox 56"/>
          <p:cNvSpPr txBox="1"/>
          <p:nvPr/>
        </p:nvSpPr>
        <p:spPr>
          <a:xfrm>
            <a:off x="6321834" y="4147936"/>
            <a:ext cx="3618999" cy="923330"/>
          </a:xfrm>
          <a:prstGeom prst="rect">
            <a:avLst/>
          </a:prstGeom>
          <a:solidFill>
            <a:srgbClr val="FCE0EE"/>
          </a:solidFill>
          <a:ln>
            <a:noFill/>
          </a:ln>
        </p:spPr>
        <p:txBody>
          <a:bodyPr wrap="square" rtlCol="0">
            <a:spAutoFit/>
          </a:bodyPr>
          <a:lstStyle/>
          <a:p>
            <a:pPr marL="285750" indent="-285750">
              <a:buFont typeface="Wingdings" panose="05000000000000000000" pitchFamily="2" charset="2"/>
              <a:buChar char="§"/>
            </a:pPr>
            <a:r>
              <a:rPr lang="en-US" b="1" dirty="0" err="1"/>
              <a:t>Minj</a:t>
            </a:r>
            <a:r>
              <a:rPr lang="en-US" b="1" dirty="0"/>
              <a:t> = 7, Minx = 16</a:t>
            </a:r>
          </a:p>
          <a:p>
            <a:pPr marL="285750" indent="-285750">
              <a:buFont typeface="Wingdings" panose="05000000000000000000" pitchFamily="2" charset="2"/>
              <a:buChar char="§"/>
            </a:pPr>
            <a:r>
              <a:rPr lang="en-US" dirty="0"/>
              <a:t>Find min value from remaining unsorted  array</a:t>
            </a:r>
          </a:p>
        </p:txBody>
      </p:sp>
      <p:sp>
        <p:nvSpPr>
          <p:cNvPr id="58" name="TextBox 57"/>
          <p:cNvSpPr txBox="1"/>
          <p:nvPr/>
        </p:nvSpPr>
        <p:spPr>
          <a:xfrm>
            <a:off x="6321834" y="2547261"/>
            <a:ext cx="2399118" cy="400110"/>
          </a:xfrm>
          <a:prstGeom prst="rect">
            <a:avLst/>
          </a:prstGeom>
          <a:solidFill>
            <a:schemeClr val="bg2"/>
          </a:solidFill>
        </p:spPr>
        <p:txBody>
          <a:bodyPr wrap="square" rtlCol="0">
            <a:spAutoFit/>
          </a:bodyPr>
          <a:lstStyle/>
          <a:p>
            <a:r>
              <a:rPr lang="en-US" sz="2000" b="1" dirty="0">
                <a:solidFill>
                  <a:srgbClr val="A71160"/>
                </a:solidFill>
              </a:rPr>
              <a:t>Index = 7, value = 12</a:t>
            </a:r>
          </a:p>
        </p:txBody>
      </p:sp>
      <p:sp>
        <p:nvSpPr>
          <p:cNvPr id="59" name="TextBox 58"/>
          <p:cNvSpPr txBox="1"/>
          <p:nvPr/>
        </p:nvSpPr>
        <p:spPr>
          <a:xfrm>
            <a:off x="6321834" y="5212084"/>
            <a:ext cx="2399118" cy="400110"/>
          </a:xfrm>
          <a:prstGeom prst="rect">
            <a:avLst/>
          </a:prstGeom>
          <a:solidFill>
            <a:schemeClr val="bg2"/>
          </a:solidFill>
        </p:spPr>
        <p:txBody>
          <a:bodyPr wrap="square" rtlCol="0">
            <a:spAutoFit/>
          </a:bodyPr>
          <a:lstStyle/>
          <a:p>
            <a:r>
              <a:rPr lang="en-US" sz="2000" b="1" dirty="0">
                <a:solidFill>
                  <a:srgbClr val="A71160"/>
                </a:solidFill>
              </a:rPr>
              <a:t>Index = 8, value = 14</a:t>
            </a:r>
          </a:p>
        </p:txBody>
      </p:sp>
      <p:sp>
        <p:nvSpPr>
          <p:cNvPr id="3" name="Rounded Rectangle 2"/>
          <p:cNvSpPr/>
          <p:nvPr/>
        </p:nvSpPr>
        <p:spPr>
          <a:xfrm>
            <a:off x="5172891" y="5995851"/>
            <a:ext cx="3931920" cy="4572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890E4F"/>
                </a:solidFill>
              </a:rPr>
              <a:t>The entire array is sorted now.</a:t>
            </a:r>
          </a:p>
        </p:txBody>
      </p:sp>
    </p:spTree>
    <p:extLst>
      <p:ext uri="{BB962C8B-B14F-4D97-AF65-F5344CB8AC3E}">
        <p14:creationId xmlns:p14="http://schemas.microsoft.com/office/powerpoint/2010/main" val="11544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childTnLst>
                          </p:cTn>
                        </p:par>
                        <p:par>
                          <p:cTn id="67" fill="hold">
                            <p:stCondLst>
                              <p:cond delay="500"/>
                            </p:stCondLst>
                            <p:childTnLst>
                              <p:par>
                                <p:cTn id="68" presetID="1" presetClass="emph" presetSubtype="2" fill="hold" nodeType="afterEffect">
                                  <p:stCondLst>
                                    <p:cond delay="0"/>
                                  </p:stCondLst>
                                  <p:childTnLst>
                                    <p:animClr clrSpc="rgb" dir="cw">
                                      <p:cBhvr>
                                        <p:cTn id="69" dur="10" fill="hold"/>
                                        <p:tgtEl>
                                          <p:spTgt spid="13"/>
                                        </p:tgtEl>
                                        <p:attrNameLst>
                                          <p:attrName>fillcolor</p:attrName>
                                        </p:attrNameLst>
                                      </p:cBhvr>
                                      <p:to>
                                        <a:srgbClr val="909090"/>
                                      </p:to>
                                    </p:animClr>
                                    <p:set>
                                      <p:cBhvr>
                                        <p:cTn id="70" dur="10" fill="hold"/>
                                        <p:tgtEl>
                                          <p:spTgt spid="13"/>
                                        </p:tgtEl>
                                        <p:attrNameLst>
                                          <p:attrName>fill.type</p:attrName>
                                        </p:attrNameLst>
                                      </p:cBhvr>
                                      <p:to>
                                        <p:strVal val="solid"/>
                                      </p:to>
                                    </p:set>
                                    <p:set>
                                      <p:cBhvr>
                                        <p:cTn id="71" dur="10" fill="hold"/>
                                        <p:tgtEl>
                                          <p:spTgt spid="13"/>
                                        </p:tgtEl>
                                        <p:attrNameLst>
                                          <p:attrName>fill.on</p:attrName>
                                        </p:attrNameLst>
                                      </p:cBhvr>
                                      <p:to>
                                        <p:strVal val="true"/>
                                      </p:to>
                                    </p:set>
                                  </p:childTnLst>
                                </p:cTn>
                              </p:par>
                              <p:par>
                                <p:cTn id="72" presetID="3" presetClass="emph" presetSubtype="2" fill="hold" grpId="1" nodeType="withEffect">
                                  <p:stCondLst>
                                    <p:cond delay="0"/>
                                  </p:stCondLst>
                                  <p:childTnLst>
                                    <p:animClr clrSpc="rgb" dir="cw">
                                      <p:cBhvr override="childStyle">
                                        <p:cTn id="73" dur="10" fill="hold"/>
                                        <p:tgtEl>
                                          <p:spTgt spid="21"/>
                                        </p:tgtEl>
                                        <p:attrNameLst>
                                          <p:attrName>style.color</p:attrName>
                                        </p:attrNameLst>
                                      </p:cBhvr>
                                      <p:to>
                                        <a:srgbClr val="000000"/>
                                      </p:to>
                                    </p:animClr>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par>
                          <p:cTn id="87" fill="hold">
                            <p:stCondLst>
                              <p:cond delay="500"/>
                            </p:stCondLst>
                            <p:childTnLst>
                              <p:par>
                                <p:cTn id="88" presetID="1" presetClass="emph" presetSubtype="2" fill="hold" nodeType="afterEffect">
                                  <p:stCondLst>
                                    <p:cond delay="0"/>
                                  </p:stCondLst>
                                  <p:childTnLst>
                                    <p:animClr clrSpc="rgb" dir="cw">
                                      <p:cBhvr>
                                        <p:cTn id="89" dur="10" fill="hold"/>
                                        <p:tgtEl>
                                          <p:spTgt spid="14"/>
                                        </p:tgtEl>
                                        <p:attrNameLst>
                                          <p:attrName>fillcolor</p:attrName>
                                        </p:attrNameLst>
                                      </p:cBhvr>
                                      <p:to>
                                        <a:srgbClr val="4BACC6"/>
                                      </p:to>
                                    </p:animClr>
                                    <p:set>
                                      <p:cBhvr>
                                        <p:cTn id="90" dur="10" fill="hold"/>
                                        <p:tgtEl>
                                          <p:spTgt spid="14"/>
                                        </p:tgtEl>
                                        <p:attrNameLst>
                                          <p:attrName>fill.type</p:attrName>
                                        </p:attrNameLst>
                                      </p:cBhvr>
                                      <p:to>
                                        <p:strVal val="solid"/>
                                      </p:to>
                                    </p:set>
                                    <p:set>
                                      <p:cBhvr>
                                        <p:cTn id="91" dur="10" fill="hold"/>
                                        <p:tgtEl>
                                          <p:spTgt spid="14"/>
                                        </p:tgtEl>
                                        <p:attrNameLst>
                                          <p:attrName>fill.on</p:attrName>
                                        </p:attrNameLst>
                                      </p:cBhvr>
                                      <p:to>
                                        <p:strVal val="true"/>
                                      </p:to>
                                    </p:set>
                                  </p:childTnLst>
                                </p:cTn>
                              </p:par>
                            </p:childTnLst>
                          </p:cTn>
                        </p:par>
                        <p:par>
                          <p:cTn id="92" fill="hold">
                            <p:stCondLst>
                              <p:cond delay="510"/>
                            </p:stCondLst>
                            <p:childTnLst>
                              <p:par>
                                <p:cTn id="93" presetID="3" presetClass="emph" presetSubtype="2" fill="hold" grpId="1" nodeType="afterEffect">
                                  <p:stCondLst>
                                    <p:cond delay="0"/>
                                  </p:stCondLst>
                                  <p:childTnLst>
                                    <p:animClr clrSpc="rgb" dir="cw">
                                      <p:cBhvr override="childStyle">
                                        <p:cTn id="94" dur="10" fill="hold"/>
                                        <p:tgtEl>
                                          <p:spTgt spid="22"/>
                                        </p:tgtEl>
                                        <p:attrNameLst>
                                          <p:attrName>style.color</p:attrName>
                                        </p:attrNameLst>
                                      </p:cBhvr>
                                      <p:to>
                                        <a:srgbClr val="C00000"/>
                                      </p:to>
                                    </p:animClr>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left)">
                                      <p:cBhvr>
                                        <p:cTn id="117" dur="500"/>
                                        <p:tgtEl>
                                          <p:spTgt spid="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fade">
                                      <p:cBhvr>
                                        <p:cTn id="120" dur="500"/>
                                        <p:tgtEl>
                                          <p:spTgt spid="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fade">
                                      <p:cBhvr>
                                        <p:cTn id="125" dur="500"/>
                                        <p:tgtEl>
                                          <p:spTgt spid="3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fade">
                                      <p:cBhvr>
                                        <p:cTn id="131" dur="500"/>
                                        <p:tgtEl>
                                          <p:spTgt spid="3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500"/>
                                        <p:tgtEl>
                                          <p:spTgt spid="3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fade">
                                      <p:cBhvr>
                                        <p:cTn id="140" dur="500"/>
                                        <p:tgtEl>
                                          <p:spTgt spid="3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fade">
                                      <p:cBhvr>
                                        <p:cTn id="143" dur="500"/>
                                        <p:tgtEl>
                                          <p:spTgt spid="3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fade">
                                      <p:cBhvr>
                                        <p:cTn id="146" dur="500"/>
                                        <p:tgtEl>
                                          <p:spTgt spid="3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fade">
                                      <p:cBhvr>
                                        <p:cTn id="149" dur="500"/>
                                        <p:tgtEl>
                                          <p:spTgt spid="4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fade">
                                      <p:cBhvr>
                                        <p:cTn id="155" dur="500"/>
                                        <p:tgtEl>
                                          <p:spTgt spid="4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500"/>
                                        <p:tgtEl>
                                          <p:spTgt spid="4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fade">
                                      <p:cBhvr>
                                        <p:cTn id="161" dur="500"/>
                                        <p:tgtEl>
                                          <p:spTgt spid="4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fade">
                                      <p:cBhvr>
                                        <p:cTn id="164" dur="500"/>
                                        <p:tgtEl>
                                          <p:spTgt spid="4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fade">
                                      <p:cBhvr>
                                        <p:cTn id="167" dur="500"/>
                                        <p:tgtEl>
                                          <p:spTgt spid="4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fade">
                                      <p:cBhvr>
                                        <p:cTn id="170" dur="500"/>
                                        <p:tgtEl>
                                          <p:spTgt spid="4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animEffect transition="in" filter="fade">
                                      <p:cBhvr>
                                        <p:cTn id="175" dur="500"/>
                                        <p:tgtEl>
                                          <p:spTgt spid="57"/>
                                        </p:tgtEl>
                                      </p:cBhvr>
                                    </p:animEffect>
                                  </p:childTnLst>
                                </p:cTn>
                              </p:par>
                            </p:childTnLst>
                          </p:cTn>
                        </p:par>
                        <p:par>
                          <p:cTn id="176" fill="hold">
                            <p:stCondLst>
                              <p:cond delay="500"/>
                            </p:stCondLst>
                            <p:childTnLst>
                              <p:par>
                                <p:cTn id="177" presetID="1" presetClass="emph" presetSubtype="2" fill="hold" nodeType="afterEffect">
                                  <p:stCondLst>
                                    <p:cond delay="0"/>
                                  </p:stCondLst>
                                  <p:childTnLst>
                                    <p:animClr clrSpc="rgb" dir="cw">
                                      <p:cBhvr>
                                        <p:cTn id="178" dur="10" fill="hold"/>
                                        <p:tgtEl>
                                          <p:spTgt spid="38"/>
                                        </p:tgtEl>
                                        <p:attrNameLst>
                                          <p:attrName>fillcolor</p:attrName>
                                        </p:attrNameLst>
                                      </p:cBhvr>
                                      <p:to>
                                        <a:srgbClr val="909090"/>
                                      </p:to>
                                    </p:animClr>
                                    <p:set>
                                      <p:cBhvr>
                                        <p:cTn id="179" dur="10" fill="hold"/>
                                        <p:tgtEl>
                                          <p:spTgt spid="38"/>
                                        </p:tgtEl>
                                        <p:attrNameLst>
                                          <p:attrName>fill.type</p:attrName>
                                        </p:attrNameLst>
                                      </p:cBhvr>
                                      <p:to>
                                        <p:strVal val="solid"/>
                                      </p:to>
                                    </p:set>
                                    <p:set>
                                      <p:cBhvr>
                                        <p:cTn id="180" dur="10" fill="hold"/>
                                        <p:tgtEl>
                                          <p:spTgt spid="38"/>
                                        </p:tgtEl>
                                        <p:attrNameLst>
                                          <p:attrName>fill.on</p:attrName>
                                        </p:attrNameLst>
                                      </p:cBhvr>
                                      <p:to>
                                        <p:strVal val="true"/>
                                      </p:to>
                                    </p:set>
                                  </p:childTnLst>
                                </p:cTn>
                              </p:par>
                            </p:childTnLst>
                          </p:cTn>
                        </p:par>
                        <p:par>
                          <p:cTn id="181" fill="hold">
                            <p:stCondLst>
                              <p:cond delay="510"/>
                            </p:stCondLst>
                            <p:childTnLst>
                              <p:par>
                                <p:cTn id="182" presetID="3" presetClass="emph" presetSubtype="2" fill="hold" grpId="1" nodeType="afterEffect">
                                  <p:stCondLst>
                                    <p:cond delay="0"/>
                                  </p:stCondLst>
                                  <p:childTnLst>
                                    <p:animClr clrSpc="rgb" dir="cw">
                                      <p:cBhvr override="childStyle">
                                        <p:cTn id="183" dur="10" fill="hold"/>
                                        <p:tgtEl>
                                          <p:spTgt spid="46"/>
                                        </p:tgtEl>
                                        <p:attrNameLst>
                                          <p:attrName>style.color</p:attrName>
                                        </p:attrNameLst>
                                      </p:cBhvr>
                                      <p:to>
                                        <a:srgbClr val="000000"/>
                                      </p:to>
                                    </p:animClr>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48"/>
                                        </p:tgtEl>
                                        <p:attrNameLst>
                                          <p:attrName>style.visibility</p:attrName>
                                        </p:attrNameLst>
                                      </p:cBhvr>
                                      <p:to>
                                        <p:strVal val="visible"/>
                                      </p:to>
                                    </p:set>
                                    <p:animEffect transition="in" filter="fade">
                                      <p:cBhvr>
                                        <p:cTn id="188" dur="500"/>
                                        <p:tgtEl>
                                          <p:spTgt spid="4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fade">
                                      <p:cBhvr>
                                        <p:cTn id="191" dur="500"/>
                                        <p:tgtEl>
                                          <p:spTgt spid="55"/>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59"/>
                                        </p:tgtEl>
                                        <p:attrNameLst>
                                          <p:attrName>style.visibility</p:attrName>
                                        </p:attrNameLst>
                                      </p:cBhvr>
                                      <p:to>
                                        <p:strVal val="visible"/>
                                      </p:to>
                                    </p:set>
                                    <p:animEffect transition="in" filter="fade">
                                      <p:cBhvr>
                                        <p:cTn id="196" dur="500"/>
                                        <p:tgtEl>
                                          <p:spTgt spid="59"/>
                                        </p:tgtEl>
                                      </p:cBhvr>
                                    </p:animEffect>
                                  </p:childTnLst>
                                </p:cTn>
                              </p:par>
                            </p:childTnLst>
                          </p:cTn>
                        </p:par>
                        <p:par>
                          <p:cTn id="197" fill="hold">
                            <p:stCondLst>
                              <p:cond delay="500"/>
                            </p:stCondLst>
                            <p:childTnLst>
                              <p:par>
                                <p:cTn id="198" presetID="1" presetClass="emph" presetSubtype="2" fill="hold" nodeType="afterEffect">
                                  <p:stCondLst>
                                    <p:cond delay="0"/>
                                  </p:stCondLst>
                                  <p:childTnLst>
                                    <p:animClr clrSpc="rgb" dir="cw">
                                      <p:cBhvr>
                                        <p:cTn id="199" dur="10" fill="hold"/>
                                        <p:tgtEl>
                                          <p:spTgt spid="39"/>
                                        </p:tgtEl>
                                        <p:attrNameLst>
                                          <p:attrName>fillcolor</p:attrName>
                                        </p:attrNameLst>
                                      </p:cBhvr>
                                      <p:to>
                                        <a:srgbClr val="4BACC6"/>
                                      </p:to>
                                    </p:animClr>
                                    <p:set>
                                      <p:cBhvr>
                                        <p:cTn id="200" dur="10" fill="hold"/>
                                        <p:tgtEl>
                                          <p:spTgt spid="39"/>
                                        </p:tgtEl>
                                        <p:attrNameLst>
                                          <p:attrName>fill.type</p:attrName>
                                        </p:attrNameLst>
                                      </p:cBhvr>
                                      <p:to>
                                        <p:strVal val="solid"/>
                                      </p:to>
                                    </p:set>
                                    <p:set>
                                      <p:cBhvr>
                                        <p:cTn id="201" dur="10" fill="hold"/>
                                        <p:tgtEl>
                                          <p:spTgt spid="39"/>
                                        </p:tgtEl>
                                        <p:attrNameLst>
                                          <p:attrName>fill.on</p:attrName>
                                        </p:attrNameLst>
                                      </p:cBhvr>
                                      <p:to>
                                        <p:strVal val="true"/>
                                      </p:to>
                                    </p:set>
                                  </p:childTnLst>
                                </p:cTn>
                              </p:par>
                              <p:par>
                                <p:cTn id="202" presetID="3" presetClass="emph" presetSubtype="2" fill="hold" grpId="1" nodeType="withEffect">
                                  <p:stCondLst>
                                    <p:cond delay="0"/>
                                  </p:stCondLst>
                                  <p:childTnLst>
                                    <p:animClr clrSpc="rgb" dir="cw">
                                      <p:cBhvr override="childStyle">
                                        <p:cTn id="203" dur="10" fill="hold"/>
                                        <p:tgtEl>
                                          <p:spTgt spid="47"/>
                                        </p:tgtEl>
                                        <p:attrNameLst>
                                          <p:attrName>style.color</p:attrName>
                                        </p:attrNameLst>
                                      </p:cBhvr>
                                      <p:to>
                                        <a:srgbClr val="C00000"/>
                                      </p:to>
                                    </p:animClr>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51"/>
                                        </p:tgtEl>
                                        <p:attrNameLst>
                                          <p:attrName>style.visibility</p:attrName>
                                        </p:attrNameLst>
                                      </p:cBhvr>
                                      <p:to>
                                        <p:strVal val="visible"/>
                                      </p:to>
                                    </p:set>
                                    <p:animEffect transition="in" filter="fade">
                                      <p:cBhvr>
                                        <p:cTn id="208" dur="500"/>
                                        <p:tgtEl>
                                          <p:spTgt spid="51"/>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52"/>
                                        </p:tgtEl>
                                        <p:attrNameLst>
                                          <p:attrName>style.visibility</p:attrName>
                                        </p:attrNameLst>
                                      </p:cBhvr>
                                      <p:to>
                                        <p:strVal val="visible"/>
                                      </p:to>
                                    </p:set>
                                    <p:animEffect transition="in" filter="fade">
                                      <p:cBhvr>
                                        <p:cTn id="211" dur="500"/>
                                        <p:tgtEl>
                                          <p:spTgt spid="52"/>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53"/>
                                        </p:tgtEl>
                                        <p:attrNameLst>
                                          <p:attrName>style.visibility</p:attrName>
                                        </p:attrNameLst>
                                      </p:cBhvr>
                                      <p:to>
                                        <p:strVal val="visible"/>
                                      </p:to>
                                    </p:set>
                                    <p:animEffect transition="in" filter="fade">
                                      <p:cBhvr>
                                        <p:cTn id="216" dur="500"/>
                                        <p:tgtEl>
                                          <p:spTgt spid="5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54"/>
                                        </p:tgtEl>
                                        <p:attrNameLst>
                                          <p:attrName>style.visibility</p:attrName>
                                        </p:attrNameLst>
                                      </p:cBhvr>
                                      <p:to>
                                        <p:strVal val="visible"/>
                                      </p:to>
                                    </p:set>
                                    <p:animEffect transition="in" filter="fade">
                                      <p:cBhvr>
                                        <p:cTn id="221" dur="500"/>
                                        <p:tgtEl>
                                          <p:spTgt spid="54"/>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grpId="0" nodeType="clickEffect">
                                  <p:stCondLst>
                                    <p:cond delay="0"/>
                                  </p:stCondLst>
                                  <p:childTnLst>
                                    <p:set>
                                      <p:cBhvr>
                                        <p:cTn id="225" dur="1" fill="hold">
                                          <p:stCondLst>
                                            <p:cond delay="0"/>
                                          </p:stCondLst>
                                        </p:cTn>
                                        <p:tgtEl>
                                          <p:spTgt spid="3"/>
                                        </p:tgtEl>
                                        <p:attrNameLst>
                                          <p:attrName>style.visibility</p:attrName>
                                        </p:attrNameLst>
                                      </p:cBhvr>
                                      <p:to>
                                        <p:strVal val="visible"/>
                                      </p:to>
                                    </p:set>
                                    <p:animEffect transition="in" filter="fade">
                                      <p:cBhvr>
                                        <p:cTn id="2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2" grpId="1" animBg="1"/>
      <p:bldP spid="23" grpId="0" animBg="1"/>
      <p:bldP spid="24" grpId="0" animBg="1"/>
      <p:bldP spid="27" grpId="0" animBg="1"/>
      <p:bldP spid="28" grpId="0"/>
      <p:bldP spid="29" grpId="0" animBg="1"/>
      <p:bldP spid="30" grpId="0" animBg="1"/>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6" grpId="1" animBg="1"/>
      <p:bldP spid="47" grpId="0" animBg="1"/>
      <p:bldP spid="47" grpId="1" animBg="1"/>
      <p:bldP spid="48" grpId="0" animBg="1"/>
      <p:bldP spid="51" grpId="0" animBg="1"/>
      <p:bldP spid="52" grpId="0"/>
      <p:bldP spid="53" grpId="0" animBg="1"/>
      <p:bldP spid="54" grpId="0" animBg="1"/>
      <p:bldP spid="55" grpId="0"/>
      <p:bldP spid="56" grpId="0" animBg="1"/>
      <p:bldP spid="57" grpId="0" animBg="1"/>
      <p:bldP spid="58" grpId="0" animBg="1"/>
      <p:bldP spid="59"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Selection sort divides the array or list into two parts, </a:t>
                </a:r>
              </a:p>
              <a:p>
                <a:pPr marL="1001712" lvl="1" indent="-457200">
                  <a:buFont typeface="+mj-lt"/>
                  <a:buAutoNum type="arabicPeriod"/>
                </a:pPr>
                <a:r>
                  <a:rPr lang="en-US" dirty="0"/>
                  <a:t>The sorted part at the left end </a:t>
                </a:r>
              </a:p>
              <a:p>
                <a:pPr marL="1001712" lvl="1" indent="-457200">
                  <a:buFont typeface="+mj-lt"/>
                  <a:buAutoNum type="arabicPeriod"/>
                </a:pPr>
                <a:r>
                  <a:rPr lang="en-US" dirty="0"/>
                  <a:t>and the unsorted part at the right end. </a:t>
                </a:r>
              </a:p>
              <a:p>
                <a:r>
                  <a:rPr lang="en-US" dirty="0"/>
                  <a:t>Initially, the sorted part is empty and the unsorted part is the entire list.</a:t>
                </a:r>
              </a:p>
              <a:p>
                <a:r>
                  <a:rPr lang="en-US" dirty="0"/>
                  <a:t>The smallest element is selected from the unsorted array and swapped with the leftmost element, and that element becomes a part of the sorted array.</a:t>
                </a:r>
              </a:p>
              <a:p>
                <a:r>
                  <a:rPr lang="en-US" dirty="0"/>
                  <a:t>Then it finds the second smallest element and exchanges it with the element in the second leftmost position.</a:t>
                </a:r>
              </a:p>
              <a:p>
                <a:r>
                  <a:rPr lang="en-US" dirty="0"/>
                  <a:t>This process continues until the entire array is sorted.</a:t>
                </a:r>
              </a:p>
              <a:p>
                <a:r>
                  <a:rPr lang="en-US" dirty="0"/>
                  <a:t>The time complexity of selection sort is </a:t>
                </a:r>
                <a14:m>
                  <m:oMath xmlns:m="http://schemas.openxmlformats.org/officeDocument/2006/math">
                    <m:r>
                      <a:rPr lang="en-US" b="1" i="1">
                        <a:solidFill>
                          <a:srgbClr val="A71160"/>
                        </a:solidFill>
                        <a:latin typeface="Cambria Math" panose="02040503050406030204" pitchFamily="18" charset="0"/>
                        <a:ea typeface="Cambria Math" panose="02040503050406030204" pitchFamily="18" charset="0"/>
                      </a:rPr>
                      <m:t>𝜽</m:t>
                    </m:r>
                    <m:d>
                      <m:dPr>
                        <m:ctrlPr>
                          <a:rPr lang="en-US" b="1" i="1">
                            <a:solidFill>
                              <a:srgbClr val="A71160"/>
                            </a:solidFill>
                            <a:latin typeface="Cambria Math" panose="02040503050406030204" pitchFamily="18" charset="0"/>
                            <a:ea typeface="Cambria Math" panose="02040503050406030204" pitchFamily="18" charset="0"/>
                          </a:rPr>
                        </m:ctrlPr>
                      </m:dPr>
                      <m:e>
                        <m:sSup>
                          <m:sSupPr>
                            <m:ctrlPr>
                              <a:rPr lang="en-US" b="1" i="1">
                                <a:solidFill>
                                  <a:srgbClr val="A71160"/>
                                </a:solidFill>
                                <a:latin typeface="Cambria Math" panose="02040503050406030204" pitchFamily="18" charset="0"/>
                                <a:ea typeface="Cambria Math" panose="02040503050406030204" pitchFamily="18" charset="0"/>
                              </a:rPr>
                            </m:ctrlPr>
                          </m:sSupPr>
                          <m:e>
                            <m:r>
                              <a:rPr lang="en-US" b="1" i="1">
                                <a:solidFill>
                                  <a:srgbClr val="A71160"/>
                                </a:solidFill>
                                <a:latin typeface="Cambria Math" panose="02040503050406030204" pitchFamily="18" charset="0"/>
                                <a:ea typeface="Cambria Math" panose="02040503050406030204" pitchFamily="18" charset="0"/>
                              </a:rPr>
                              <m:t>𝒏</m:t>
                            </m:r>
                          </m:e>
                          <m:sup>
                            <m:r>
                              <a:rPr lang="en-US" b="1" i="1">
                                <a:solidFill>
                                  <a:srgbClr val="A71160"/>
                                </a:solidFill>
                                <a:latin typeface="Cambria Math" panose="02040503050406030204" pitchFamily="18" charset="0"/>
                                <a:ea typeface="Cambria Math" panose="02040503050406030204" pitchFamily="18" charset="0"/>
                              </a:rPr>
                              <m:t>𝟐</m:t>
                            </m:r>
                          </m:sup>
                        </m:sSup>
                      </m:e>
                    </m: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11755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Algorithm</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spcBef>
                <a:spcPts val="600"/>
              </a:spcBef>
              <a:buNone/>
            </a:pPr>
            <a:r>
              <a:rPr lang="en-IN" b="1" dirty="0">
                <a:solidFill>
                  <a:schemeClr val="tx2">
                    <a:lumMod val="60000"/>
                    <a:lumOff val="40000"/>
                  </a:schemeClr>
                </a:solidFill>
                <a:latin typeface="Consolas" pitchFamily="49" charset="0"/>
                <a:cs typeface="Consolas" pitchFamily="49" charset="0"/>
              </a:rPr>
              <a:t># Input: Array A</a:t>
            </a:r>
          </a:p>
          <a:p>
            <a:pPr marL="0" indent="0">
              <a:spcBef>
                <a:spcPts val="600"/>
              </a:spcBef>
              <a:buNone/>
            </a:pPr>
            <a:r>
              <a:rPr lang="en-IN" b="1" dirty="0">
                <a:solidFill>
                  <a:schemeClr val="tx2">
                    <a:lumMod val="60000"/>
                    <a:lumOff val="40000"/>
                  </a:schemeClr>
                </a:solidFill>
                <a:latin typeface="Consolas" pitchFamily="49" charset="0"/>
                <a:cs typeface="Consolas" pitchFamily="49" charset="0"/>
              </a:rPr>
              <a:t># Output: Sorted array A</a:t>
            </a:r>
          </a:p>
          <a:p>
            <a:pPr marL="0" indent="0">
              <a:spcBef>
                <a:spcPts val="600"/>
              </a:spcBef>
              <a:buNone/>
            </a:pPr>
            <a:endParaRPr lang="en-IN" b="1" dirty="0">
              <a:solidFill>
                <a:srgbClr val="FBD9EB"/>
              </a:solidFill>
              <a:latin typeface="Consolas" pitchFamily="49" charset="0"/>
              <a:cs typeface="Consolas" pitchFamily="49" charset="0"/>
            </a:endParaRPr>
          </a:p>
          <a:p>
            <a:pPr marL="0" indent="0">
              <a:spcBef>
                <a:spcPts val="600"/>
              </a:spcBef>
              <a:buNone/>
            </a:pPr>
            <a:r>
              <a:rPr lang="en-IN" b="1" dirty="0">
                <a:solidFill>
                  <a:srgbClr val="FBD9EB"/>
                </a:solidFill>
                <a:latin typeface="Consolas" pitchFamily="49" charset="0"/>
                <a:cs typeface="Consolas" pitchFamily="49" charset="0"/>
              </a:rPr>
              <a:t>Algorithm: </a:t>
            </a:r>
            <a:r>
              <a:rPr lang="en-IN" b="1" dirty="0" err="1">
                <a:solidFill>
                  <a:srgbClr val="FBD9EB"/>
                </a:solidFill>
                <a:latin typeface="Consolas" pitchFamily="49" charset="0"/>
                <a:cs typeface="Consolas" pitchFamily="49" charset="0"/>
              </a:rPr>
              <a:t>Selection_Sort</a:t>
            </a:r>
            <a:r>
              <a:rPr lang="en-IN" b="1" dirty="0">
                <a:solidFill>
                  <a:srgbClr val="FBD9EB"/>
                </a:solidFill>
                <a:latin typeface="Consolas" pitchFamily="49" charset="0"/>
                <a:cs typeface="Consolas" pitchFamily="49" charset="0"/>
              </a:rPr>
              <a:t>(A)</a:t>
            </a:r>
          </a:p>
          <a:p>
            <a:pPr marL="0" indent="0">
              <a:spcBef>
                <a:spcPts val="600"/>
              </a:spcBef>
              <a:buNone/>
            </a:pPr>
            <a:r>
              <a:rPr lang="pt-BR" b="1" dirty="0">
                <a:solidFill>
                  <a:srgbClr val="FBD9EB"/>
                </a:solidFill>
                <a:latin typeface="Consolas" pitchFamily="49" charset="0"/>
                <a:cs typeface="Consolas" pitchFamily="49" charset="0"/>
              </a:rPr>
              <a:t>for </a:t>
            </a:r>
            <a:r>
              <a:rPr lang="pt-BR" dirty="0">
                <a:solidFill>
                  <a:srgbClr val="FBD9EB"/>
                </a:solidFill>
                <a:latin typeface="Consolas" pitchFamily="49" charset="0"/>
                <a:cs typeface="Consolas" pitchFamily="49" charset="0"/>
              </a:rPr>
              <a:t>i ← 1 to n-1 </a:t>
            </a:r>
            <a:r>
              <a:rPr lang="pt-BR" b="1" dirty="0">
                <a:solidFill>
                  <a:srgbClr val="FBD9EB"/>
                </a:solidFill>
                <a:latin typeface="Consolas" pitchFamily="49" charset="0"/>
                <a:cs typeface="Consolas" pitchFamily="49" charset="0"/>
              </a:rPr>
              <a:t>do</a:t>
            </a:r>
          </a:p>
          <a:p>
            <a:pPr marL="914400" lvl="2" indent="0">
              <a:spcBef>
                <a:spcPts val="600"/>
              </a:spcBef>
              <a:buNone/>
            </a:pPr>
            <a:r>
              <a:rPr lang="en-IN" sz="2400" dirty="0" err="1">
                <a:solidFill>
                  <a:srgbClr val="FBD9EB"/>
                </a:solidFill>
                <a:latin typeface="Consolas" pitchFamily="49" charset="0"/>
                <a:cs typeface="Consolas" pitchFamily="49" charset="0"/>
              </a:rPr>
              <a:t>minj</a:t>
            </a:r>
            <a:r>
              <a:rPr lang="en-IN" sz="2400" dirty="0">
                <a:solidFill>
                  <a:srgbClr val="FBD9EB"/>
                </a:solidFill>
                <a:latin typeface="Consolas" pitchFamily="49" charset="0"/>
                <a:cs typeface="Consolas" pitchFamily="49" charset="0"/>
              </a:rPr>
              <a:t>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sym typeface="Wingdings" panose="05000000000000000000" pitchFamily="2" charset="2"/>
              </a:rPr>
              <a:t> </a:t>
            </a:r>
            <a:r>
              <a:rPr lang="en-IN" sz="2400" dirty="0" err="1">
                <a:solidFill>
                  <a:srgbClr val="FBD9EB"/>
                </a:solidFill>
                <a:latin typeface="Consolas" pitchFamily="49" charset="0"/>
                <a:cs typeface="Consolas" pitchFamily="49" charset="0"/>
                <a:sym typeface="Wingdings" panose="05000000000000000000" pitchFamily="2" charset="2"/>
              </a:rPr>
              <a:t>i</a:t>
            </a:r>
            <a:r>
              <a:rPr lang="en-IN" sz="2400" dirty="0">
                <a:solidFill>
                  <a:srgbClr val="FBD9EB"/>
                </a:solidFill>
                <a:latin typeface="Consolas" pitchFamily="49" charset="0"/>
                <a:cs typeface="Consolas" pitchFamily="49" charset="0"/>
                <a:sym typeface="Wingdings" panose="05000000000000000000" pitchFamily="2" charset="2"/>
              </a:rPr>
              <a:t>;</a:t>
            </a:r>
          </a:p>
          <a:p>
            <a:pPr marL="914400" lvl="2" indent="0">
              <a:spcBef>
                <a:spcPts val="600"/>
              </a:spcBef>
              <a:buNone/>
            </a:pPr>
            <a:r>
              <a:rPr lang="en-IN" sz="2400" dirty="0">
                <a:solidFill>
                  <a:srgbClr val="FBD9EB"/>
                </a:solidFill>
                <a:latin typeface="Consolas" pitchFamily="49" charset="0"/>
                <a:cs typeface="Consolas" pitchFamily="49" charset="0"/>
                <a:sym typeface="Wingdings" panose="05000000000000000000" pitchFamily="2" charset="2"/>
              </a:rPr>
              <a:t>minx</a:t>
            </a:r>
            <a:r>
              <a:rPr lang="pt-BR" sz="2400" b="1" dirty="0">
                <a:solidFill>
                  <a:srgbClr val="FBD9EB"/>
                </a:solidFill>
                <a:latin typeface="Consolas" pitchFamily="49" charset="0"/>
                <a:cs typeface="Consolas" pitchFamily="49" charset="0"/>
              </a:rPr>
              <a:t> ← </a:t>
            </a:r>
            <a:r>
              <a:rPr lang="pt-BR" sz="2400" dirty="0">
                <a:solidFill>
                  <a:srgbClr val="FBD9EB"/>
                </a:solidFill>
                <a:latin typeface="Consolas" pitchFamily="49" charset="0"/>
                <a:cs typeface="Consolas" pitchFamily="49" charset="0"/>
              </a:rPr>
              <a:t>A[i];</a:t>
            </a:r>
            <a:r>
              <a:rPr lang="en-IN" sz="2400" dirty="0">
                <a:solidFill>
                  <a:srgbClr val="FBD9EB"/>
                </a:solidFill>
                <a:latin typeface="Consolas" pitchFamily="49" charset="0"/>
                <a:cs typeface="Consolas" pitchFamily="49" charset="0"/>
                <a:sym typeface="Wingdings" panose="05000000000000000000" pitchFamily="2" charset="2"/>
              </a:rPr>
              <a:t> </a:t>
            </a:r>
            <a:endParaRPr lang="en-IN" sz="2400" dirty="0">
              <a:solidFill>
                <a:srgbClr val="FBD9EB"/>
              </a:solidFill>
              <a:latin typeface="Consolas" pitchFamily="49" charset="0"/>
              <a:cs typeface="Consolas" pitchFamily="49" charset="0"/>
            </a:endParaRPr>
          </a:p>
          <a:p>
            <a:pPr marL="914400" lvl="2" indent="0">
              <a:spcBef>
                <a:spcPts val="600"/>
              </a:spcBef>
              <a:buNone/>
            </a:pPr>
            <a:r>
              <a:rPr lang="pt-BR" sz="2400" b="1" dirty="0">
                <a:solidFill>
                  <a:srgbClr val="FBD9EB"/>
                </a:solidFill>
                <a:latin typeface="Consolas" pitchFamily="49" charset="0"/>
                <a:cs typeface="Consolas" pitchFamily="49" charset="0"/>
              </a:rPr>
              <a:t>for </a:t>
            </a:r>
            <a:r>
              <a:rPr lang="pt-BR" sz="2400" dirty="0">
                <a:solidFill>
                  <a:srgbClr val="FBD9EB"/>
                </a:solidFill>
                <a:latin typeface="Consolas" pitchFamily="49" charset="0"/>
                <a:cs typeface="Consolas" pitchFamily="49" charset="0"/>
              </a:rPr>
              <a:t>j ← i + 1 to n </a:t>
            </a:r>
            <a:r>
              <a:rPr lang="pt-BR" sz="2400" b="1" dirty="0">
                <a:solidFill>
                  <a:srgbClr val="FBD9EB"/>
                </a:solidFill>
                <a:latin typeface="Consolas" pitchFamily="49" charset="0"/>
                <a:cs typeface="Consolas" pitchFamily="49" charset="0"/>
              </a:rPr>
              <a:t>do</a:t>
            </a:r>
          </a:p>
          <a:p>
            <a:pPr marL="1828800" lvl="4" indent="0">
              <a:spcBef>
                <a:spcPts val="600"/>
              </a:spcBef>
              <a:buNone/>
            </a:pPr>
            <a:r>
              <a:rPr lang="en-IN" sz="2400" b="1" dirty="0">
                <a:solidFill>
                  <a:srgbClr val="FBD9EB"/>
                </a:solidFill>
                <a:latin typeface="Consolas" pitchFamily="49" charset="0"/>
                <a:cs typeface="Consolas" pitchFamily="49" charset="0"/>
              </a:rPr>
              <a:t>if </a:t>
            </a:r>
            <a:r>
              <a:rPr lang="en-IN" sz="2400" dirty="0">
                <a:solidFill>
                  <a:srgbClr val="FBD9EB"/>
                </a:solidFill>
                <a:latin typeface="Consolas" pitchFamily="49" charset="0"/>
                <a:cs typeface="Consolas" pitchFamily="49" charset="0"/>
              </a:rPr>
              <a:t>A[j] &lt; minx </a:t>
            </a:r>
            <a:r>
              <a:rPr lang="en-IN" sz="2400" b="1" dirty="0">
                <a:solidFill>
                  <a:srgbClr val="FBD9EB"/>
                </a:solidFill>
                <a:latin typeface="Consolas" pitchFamily="49" charset="0"/>
                <a:cs typeface="Consolas" pitchFamily="49" charset="0"/>
              </a:rPr>
              <a:t>then</a:t>
            </a:r>
          </a:p>
          <a:p>
            <a:pPr marL="2743200" lvl="6" indent="0">
              <a:spcBef>
                <a:spcPts val="600"/>
              </a:spcBef>
              <a:buNone/>
            </a:pPr>
            <a:r>
              <a:rPr lang="en-IN" sz="2400" dirty="0" err="1">
                <a:solidFill>
                  <a:srgbClr val="FBD9EB"/>
                </a:solidFill>
                <a:latin typeface="Consolas" pitchFamily="49" charset="0"/>
                <a:cs typeface="Consolas" pitchFamily="49" charset="0"/>
              </a:rPr>
              <a:t>minj</a:t>
            </a:r>
            <a:r>
              <a:rPr lang="en-IN" sz="2400" dirty="0">
                <a:solidFill>
                  <a:srgbClr val="FBD9EB"/>
                </a:solidFill>
                <a:latin typeface="Consolas" pitchFamily="49" charset="0"/>
                <a:cs typeface="Consolas" pitchFamily="49" charset="0"/>
              </a:rPr>
              <a:t> </a:t>
            </a:r>
            <a:r>
              <a:rPr lang="pt-BR" sz="2400" b="1" dirty="0">
                <a:solidFill>
                  <a:srgbClr val="FBD9EB"/>
                </a:solidFill>
                <a:latin typeface="Consolas" pitchFamily="49" charset="0"/>
                <a:cs typeface="Consolas" pitchFamily="49" charset="0"/>
              </a:rPr>
              <a:t>← </a:t>
            </a:r>
            <a:r>
              <a:rPr lang="en-IN" sz="2400" dirty="0">
                <a:solidFill>
                  <a:srgbClr val="FBD9EB"/>
                </a:solidFill>
                <a:latin typeface="Consolas" pitchFamily="49" charset="0"/>
                <a:cs typeface="Consolas" pitchFamily="49" charset="0"/>
              </a:rPr>
              <a:t>j;</a:t>
            </a:r>
          </a:p>
          <a:p>
            <a:pPr marL="2743200" lvl="6" indent="0">
              <a:spcBef>
                <a:spcPts val="600"/>
              </a:spcBef>
              <a:buNone/>
            </a:pPr>
            <a:r>
              <a:rPr lang="en-IN" sz="2400" dirty="0">
                <a:solidFill>
                  <a:srgbClr val="FBD9EB"/>
                </a:solidFill>
                <a:latin typeface="Consolas" pitchFamily="49" charset="0"/>
                <a:cs typeface="Consolas" pitchFamily="49" charset="0"/>
              </a:rPr>
              <a:t>minx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rPr>
              <a:t> A[j];</a:t>
            </a:r>
          </a:p>
          <a:p>
            <a:pPr marL="914400" lvl="2" indent="0">
              <a:spcBef>
                <a:spcPts val="600"/>
              </a:spcBef>
              <a:buNone/>
            </a:pPr>
            <a:r>
              <a:rPr lang="en-IN" sz="2400" dirty="0">
                <a:solidFill>
                  <a:srgbClr val="FBD9EB"/>
                </a:solidFill>
                <a:latin typeface="Consolas" pitchFamily="49" charset="0"/>
                <a:cs typeface="Consolas" pitchFamily="49" charset="0"/>
              </a:rPr>
              <a:t>A[</a:t>
            </a:r>
            <a:r>
              <a:rPr lang="en-IN" sz="2400" dirty="0" err="1">
                <a:solidFill>
                  <a:srgbClr val="FBD9EB"/>
                </a:solidFill>
                <a:latin typeface="Consolas" pitchFamily="49" charset="0"/>
                <a:cs typeface="Consolas" pitchFamily="49" charset="0"/>
              </a:rPr>
              <a:t>minj</a:t>
            </a:r>
            <a:r>
              <a:rPr lang="en-IN" sz="2400" dirty="0">
                <a:solidFill>
                  <a:srgbClr val="FBD9EB"/>
                </a:solidFill>
                <a:latin typeface="Consolas" pitchFamily="49" charset="0"/>
                <a:cs typeface="Consolas" pitchFamily="49" charset="0"/>
              </a:rPr>
              <a:t>]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rPr>
              <a:t> A[</a:t>
            </a:r>
            <a:r>
              <a:rPr lang="en-IN" sz="2400" dirty="0" err="1">
                <a:solidFill>
                  <a:srgbClr val="FBD9EB"/>
                </a:solidFill>
                <a:latin typeface="Consolas" pitchFamily="49" charset="0"/>
                <a:cs typeface="Consolas" pitchFamily="49" charset="0"/>
              </a:rPr>
              <a:t>i</a:t>
            </a:r>
            <a:r>
              <a:rPr lang="en-IN" sz="2400" dirty="0">
                <a:solidFill>
                  <a:srgbClr val="FBD9EB"/>
                </a:solidFill>
                <a:latin typeface="Consolas" pitchFamily="49" charset="0"/>
                <a:cs typeface="Consolas" pitchFamily="49" charset="0"/>
              </a:rPr>
              <a:t>];</a:t>
            </a:r>
          </a:p>
          <a:p>
            <a:pPr marL="914400" lvl="2" indent="0">
              <a:spcBef>
                <a:spcPts val="600"/>
              </a:spcBef>
              <a:buNone/>
            </a:pPr>
            <a:r>
              <a:rPr lang="en-IN" sz="2400" dirty="0">
                <a:solidFill>
                  <a:srgbClr val="FBD9EB"/>
                </a:solidFill>
                <a:latin typeface="Consolas" pitchFamily="49" charset="0"/>
                <a:cs typeface="Consolas" pitchFamily="49" charset="0"/>
              </a:rPr>
              <a:t>A[</a:t>
            </a:r>
            <a:r>
              <a:rPr lang="en-IN" sz="2400" dirty="0" err="1">
                <a:solidFill>
                  <a:srgbClr val="FBD9EB"/>
                </a:solidFill>
                <a:latin typeface="Consolas" pitchFamily="49" charset="0"/>
                <a:cs typeface="Consolas" pitchFamily="49" charset="0"/>
              </a:rPr>
              <a:t>i</a:t>
            </a:r>
            <a:r>
              <a:rPr lang="en-IN" sz="2400" dirty="0">
                <a:solidFill>
                  <a:srgbClr val="FBD9EB"/>
                </a:solidFill>
                <a:latin typeface="Consolas" pitchFamily="49" charset="0"/>
                <a:cs typeface="Consolas" pitchFamily="49" charset="0"/>
              </a:rPr>
              <a:t>]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rPr>
              <a:t> minx;</a:t>
            </a:r>
          </a:p>
          <a:p>
            <a:pPr marL="0" indent="0">
              <a:buNone/>
            </a:pPr>
            <a:endParaRPr lang="en-US" dirty="0"/>
          </a:p>
        </p:txBody>
      </p:sp>
      <p:sp>
        <p:nvSpPr>
          <p:cNvPr id="32" name="Rounded Rectangle 31"/>
          <p:cNvSpPr/>
          <p:nvPr/>
        </p:nvSpPr>
        <p:spPr>
          <a:xfrm>
            <a:off x="441322" y="2911481"/>
            <a:ext cx="6382872" cy="3267250"/>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701501" y="4121461"/>
            <a:ext cx="3749040" cy="1188720"/>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ounded Rectangular Callout 33"/>
              <p:cNvSpPr/>
              <p:nvPr/>
            </p:nvSpPr>
            <p:spPr>
              <a:xfrm>
                <a:off x="5534809" y="2366427"/>
                <a:ext cx="762000" cy="457200"/>
              </a:xfrm>
              <a:prstGeom prst="wedgeRoundRectCallout">
                <a:avLst>
                  <a:gd name="adj1" fmla="val -20833"/>
                  <a:gd name="adj2" fmla="val 66721"/>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chemeClr val="accent5"/>
                          </a:solidFill>
                          <a:latin typeface="Cambria Math" panose="02040503050406030204" pitchFamily="18" charset="0"/>
                          <a:ea typeface="Cambria Math" panose="02040503050406030204" pitchFamily="18" charset="0"/>
                        </a:rPr>
                        <m:t>𝛉</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0" smtClean="0">
                              <a:solidFill>
                                <a:schemeClr val="accent5"/>
                              </a:solidFill>
                              <a:latin typeface="Cambria Math" panose="02040503050406030204" pitchFamily="18" charset="0"/>
                              <a:ea typeface="Cambria Math" panose="02040503050406030204" pitchFamily="18" charset="0"/>
                            </a:rPr>
                            <m:t>𝐧</m:t>
                          </m:r>
                        </m:e>
                      </m:d>
                    </m:oMath>
                  </m:oMathPara>
                </a14:m>
                <a:endParaRPr lang="en-US" sz="2400" b="1" dirty="0">
                  <a:solidFill>
                    <a:schemeClr val="accent5"/>
                  </a:solidFill>
                </a:endParaRPr>
              </a:p>
            </p:txBody>
          </p:sp>
        </mc:Choice>
        <mc:Fallback xmlns="">
          <p:sp>
            <p:nvSpPr>
              <p:cNvPr id="34" name="Rounded Rectangular Callout 33"/>
              <p:cNvSpPr>
                <a:spLocks noRot="1" noChangeAspect="1" noMove="1" noResize="1" noEditPoints="1" noAdjustHandles="1" noChangeArrowheads="1" noChangeShapeType="1" noTextEdit="1"/>
              </p:cNvSpPr>
              <p:nvPr/>
            </p:nvSpPr>
            <p:spPr>
              <a:xfrm>
                <a:off x="5534809" y="2366427"/>
                <a:ext cx="762000" cy="457200"/>
              </a:xfrm>
              <a:prstGeom prst="wedgeRoundRectCallout">
                <a:avLst>
                  <a:gd name="adj1" fmla="val -20833"/>
                  <a:gd name="adj2" fmla="val 66721"/>
                  <a:gd name="adj3" fmla="val 16667"/>
                </a:avLst>
              </a:prstGeom>
              <a:blipFill>
                <a:blip r:embed="rId2"/>
                <a:stretch>
                  <a:fillRect l="-8661"/>
                </a:stretch>
              </a:blipFill>
              <a:ln>
                <a:solidFill>
                  <a:schemeClr val="accent2">
                    <a:lumMod val="60000"/>
                    <a:lumOff val="4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p:cNvSpPr/>
              <p:nvPr/>
            </p:nvSpPr>
            <p:spPr>
              <a:xfrm>
                <a:off x="5659912" y="4384529"/>
                <a:ext cx="914400" cy="457200"/>
              </a:xfrm>
              <a:prstGeom prst="wedgeRoundRectCallout">
                <a:avLst>
                  <a:gd name="adj1" fmla="val -71901"/>
                  <a:gd name="adj2" fmla="val -1516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rgbClr val="ED524F"/>
                          </a:solidFill>
                          <a:latin typeface="Cambria Math" panose="02040503050406030204" pitchFamily="18" charset="0"/>
                          <a:ea typeface="Cambria Math" panose="02040503050406030204" pitchFamily="18" charset="0"/>
                        </a:rPr>
                        <m:t>𝛉</m:t>
                      </m:r>
                      <m:d>
                        <m:dPr>
                          <m:ctrlPr>
                            <a:rPr lang="en-US" sz="2400" b="1" i="1" smtClean="0">
                              <a:solidFill>
                                <a:srgbClr val="ED524F"/>
                              </a:solidFill>
                              <a:latin typeface="Cambria Math" panose="02040503050406030204" pitchFamily="18" charset="0"/>
                              <a:ea typeface="Cambria Math" panose="02040503050406030204" pitchFamily="18" charset="0"/>
                            </a:rPr>
                          </m:ctrlPr>
                        </m:dPr>
                        <m:e>
                          <m:sSup>
                            <m:sSupPr>
                              <m:ctrlPr>
                                <a:rPr lang="en-US" sz="2400" b="1" i="1" smtClean="0">
                                  <a:solidFill>
                                    <a:srgbClr val="ED524F"/>
                                  </a:solidFill>
                                  <a:latin typeface="Cambria Math" panose="02040503050406030204" pitchFamily="18" charset="0"/>
                                  <a:ea typeface="Cambria Math" panose="02040503050406030204" pitchFamily="18" charset="0"/>
                                </a:rPr>
                              </m:ctrlPr>
                            </m:sSupPr>
                            <m:e>
                              <m:r>
                                <a:rPr lang="en-US" sz="2400" b="1" i="0" smtClean="0">
                                  <a:solidFill>
                                    <a:srgbClr val="ED524F"/>
                                  </a:solidFill>
                                  <a:latin typeface="Cambria Math" panose="02040503050406030204" pitchFamily="18" charset="0"/>
                                  <a:ea typeface="Cambria Math" panose="02040503050406030204" pitchFamily="18" charset="0"/>
                                </a:rPr>
                                <m:t>𝐧</m:t>
                              </m:r>
                            </m:e>
                            <m:sup>
                              <m:r>
                                <a:rPr lang="en-US" sz="2400" b="1" i="0" smtClean="0">
                                  <a:solidFill>
                                    <a:srgbClr val="ED524F"/>
                                  </a:solidFill>
                                  <a:latin typeface="Cambria Math" panose="02040503050406030204" pitchFamily="18" charset="0"/>
                                  <a:ea typeface="Cambria Math" panose="02040503050406030204" pitchFamily="18" charset="0"/>
                                </a:rPr>
                                <m:t>𝟐</m:t>
                              </m:r>
                            </m:sup>
                          </m:sSup>
                        </m:e>
                      </m:d>
                    </m:oMath>
                  </m:oMathPara>
                </a14:m>
                <a:endParaRPr lang="en-US" sz="2400" b="1" dirty="0">
                  <a:solidFill>
                    <a:srgbClr val="ED524F"/>
                  </a:solidFill>
                </a:endParaRPr>
              </a:p>
            </p:txBody>
          </p:sp>
        </mc:Choice>
        <mc:Fallback xmlns="">
          <p:sp>
            <p:nvSpPr>
              <p:cNvPr id="35" name="Rounded Rectangular Callout 34"/>
              <p:cNvSpPr>
                <a:spLocks noRot="1" noChangeAspect="1" noMove="1" noResize="1" noEditPoints="1" noAdjustHandles="1" noChangeArrowheads="1" noChangeShapeType="1" noTextEdit="1"/>
              </p:cNvSpPr>
              <p:nvPr/>
            </p:nvSpPr>
            <p:spPr>
              <a:xfrm>
                <a:off x="5659912" y="4384529"/>
                <a:ext cx="914400" cy="457200"/>
              </a:xfrm>
              <a:prstGeom prst="wedgeRoundRectCallout">
                <a:avLst>
                  <a:gd name="adj1" fmla="val -71901"/>
                  <a:gd name="adj2" fmla="val -15165"/>
                  <a:gd name="adj3" fmla="val 16667"/>
                </a:avLst>
              </a:prstGeom>
              <a:blipFill>
                <a:blip r:embed="rId3"/>
                <a:stretch>
                  <a:fillRect/>
                </a:stretch>
              </a:blipFill>
              <a:ln>
                <a:solidFill>
                  <a:schemeClr val="accent2">
                    <a:lumMod val="60000"/>
                    <a:lumOff val="40000"/>
                  </a:schemeClr>
                </a:solidFill>
                <a:prstDash val="sysDot"/>
              </a:ln>
            </p:spPr>
            <p:txBody>
              <a:bodyPr/>
              <a:lstStyle/>
              <a:p>
                <a:r>
                  <a:rPr lang="en-US">
                    <a:noFill/>
                  </a:rPr>
                  <a:t> </a:t>
                </a:r>
              </a:p>
            </p:txBody>
          </p:sp>
        </mc:Fallback>
      </mc:AlternateContent>
    </p:spTree>
    <p:extLst>
      <p:ext uri="{BB962C8B-B14F-4D97-AF65-F5344CB8AC3E}">
        <p14:creationId xmlns:p14="http://schemas.microsoft.com/office/powerpoint/2010/main" val="126554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4">
                                            <p:txEl>
                                              <p:pRg st="12" end="12"/>
                                            </p:txEl>
                                          </p:spTgt>
                                        </p:tgtEl>
                                        <p:attrNameLst>
                                          <p:attrName>style.visibility</p:attrName>
                                        </p:attrNameLst>
                                      </p:cBhvr>
                                      <p:to>
                                        <p:strVal val="visible"/>
                                      </p:to>
                                    </p:set>
                                    <p:animEffect transition="in" filter="fade">
                                      <p:cBhvr>
                                        <p:cTn id="52" dur="500"/>
                                        <p:tgtEl>
                                          <p:spTgt spid="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heel(1)">
                                      <p:cBhvr>
                                        <p:cTn id="57" dur="20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down)">
                                      <p:cBhvr>
                                        <p:cTn id="62" dur="10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heel(1)">
                                      <p:cBhvr>
                                        <p:cTn id="67" dur="20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2</a:t>
            </a:r>
          </a:p>
        </p:txBody>
      </p:sp>
      <p:sp>
        <p:nvSpPr>
          <p:cNvPr id="4" name="TextBox 3"/>
          <p:cNvSpPr txBox="1"/>
          <p:nvPr/>
        </p:nvSpPr>
        <p:spPr>
          <a:xfrm>
            <a:off x="304800" y="894803"/>
            <a:ext cx="5181600" cy="3093154"/>
          </a:xfrm>
          <a:prstGeom prst="rect">
            <a:avLst/>
          </a:prstGeom>
        </p:spPr>
        <p:style>
          <a:lnRef idx="0">
            <a:scrgbClr r="0" g="0" b="0"/>
          </a:lnRef>
          <a:fillRef idx="1001">
            <a:schemeClr val="lt2"/>
          </a:fillRef>
          <a:effectRef idx="0">
            <a:scrgbClr r="0" g="0" b="0"/>
          </a:effectRef>
          <a:fontRef idx="major"/>
        </p:style>
        <p:txBody>
          <a:bodyPr wrap="square" rtlCol="0">
            <a:spAutoFit/>
          </a:bodyPr>
          <a:lstStyle/>
          <a:p>
            <a:pPr>
              <a:spcBef>
                <a:spcPts val="600"/>
              </a:spcBef>
            </a:pPr>
            <a:r>
              <a:rPr lang="en-IN" sz="2000" b="1" dirty="0">
                <a:solidFill>
                  <a:srgbClr val="A71160"/>
                </a:solidFill>
                <a:latin typeface="Consolas" pitchFamily="49" charset="0"/>
                <a:cs typeface="Consolas" pitchFamily="49" charset="0"/>
              </a:rPr>
              <a:t>Algorithm: </a:t>
            </a:r>
            <a:r>
              <a:rPr lang="en-IN" sz="2000" b="1" dirty="0" err="1">
                <a:solidFill>
                  <a:srgbClr val="A71160"/>
                </a:solidFill>
                <a:latin typeface="Consolas" pitchFamily="49" charset="0"/>
                <a:cs typeface="Consolas" pitchFamily="49" charset="0"/>
              </a:rPr>
              <a:t>Selection_Sort</a:t>
            </a:r>
            <a:r>
              <a:rPr lang="en-IN" sz="2000" b="1" dirty="0">
                <a:solidFill>
                  <a:srgbClr val="A71160"/>
                </a:solidFill>
                <a:latin typeface="Consolas" pitchFamily="49" charset="0"/>
                <a:cs typeface="Consolas" pitchFamily="49" charset="0"/>
              </a:rPr>
              <a:t>(A)</a:t>
            </a:r>
          </a:p>
          <a:p>
            <a:pPr>
              <a:spcBef>
                <a:spcPts val="600"/>
              </a:spcBef>
            </a:pPr>
            <a:r>
              <a:rPr lang="pt-BR" sz="2000" b="1" dirty="0">
                <a:latin typeface="Consolas" pitchFamily="49" charset="0"/>
                <a:cs typeface="Consolas" pitchFamily="49" charset="0"/>
              </a:rPr>
              <a:t>for </a:t>
            </a:r>
            <a:r>
              <a:rPr lang="pt-BR" sz="2000" dirty="0">
                <a:latin typeface="Consolas" pitchFamily="49" charset="0"/>
                <a:cs typeface="Consolas" pitchFamily="49" charset="0"/>
              </a:rPr>
              <a:t>i ← </a:t>
            </a:r>
            <a:r>
              <a:rPr lang="pt-BR" sz="2000" dirty="0">
                <a:solidFill>
                  <a:srgbClr val="0070C0"/>
                </a:solidFill>
                <a:latin typeface="Consolas" pitchFamily="49" charset="0"/>
                <a:cs typeface="Consolas" pitchFamily="49" charset="0"/>
              </a:rPr>
              <a:t>1</a:t>
            </a:r>
            <a:r>
              <a:rPr lang="pt-BR" sz="2000" dirty="0">
                <a:latin typeface="Consolas" pitchFamily="49" charset="0"/>
                <a:cs typeface="Consolas" pitchFamily="49" charset="0"/>
              </a:rPr>
              <a:t> to </a:t>
            </a:r>
            <a:r>
              <a:rPr lang="pt-BR" sz="2000" dirty="0">
                <a:solidFill>
                  <a:srgbClr val="0070C0"/>
                </a:solidFill>
                <a:latin typeface="Consolas" pitchFamily="49" charset="0"/>
                <a:cs typeface="Consolas" pitchFamily="49" charset="0"/>
              </a:rPr>
              <a:t>n-1</a:t>
            </a:r>
            <a:r>
              <a:rPr lang="pt-BR" sz="2000" dirty="0">
                <a:latin typeface="Consolas" pitchFamily="49" charset="0"/>
                <a:cs typeface="Consolas" pitchFamily="49" charset="0"/>
              </a:rPr>
              <a:t> </a:t>
            </a:r>
            <a:r>
              <a:rPr lang="pt-BR" sz="2000" b="1" dirty="0">
                <a:latin typeface="Consolas" pitchFamily="49" charset="0"/>
                <a:cs typeface="Consolas" pitchFamily="49" charset="0"/>
              </a:rPr>
              <a:t>do</a:t>
            </a:r>
          </a:p>
          <a:p>
            <a:pPr lvl="1">
              <a:spcBef>
                <a:spcPts val="600"/>
              </a:spcBef>
            </a:pP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sym typeface="Wingdings" panose="05000000000000000000" pitchFamily="2" charset="2"/>
              </a:rPr>
              <a:t> </a:t>
            </a:r>
            <a:r>
              <a:rPr lang="en-IN" sz="2000" dirty="0" err="1">
                <a:latin typeface="Consolas" pitchFamily="49" charset="0"/>
                <a:cs typeface="Consolas" pitchFamily="49" charset="0"/>
                <a:sym typeface="Wingdings" panose="05000000000000000000" pitchFamily="2" charset="2"/>
              </a:rPr>
              <a:t>i</a:t>
            </a:r>
            <a:r>
              <a:rPr lang="en-IN" sz="2000" dirty="0">
                <a:latin typeface="Consolas" pitchFamily="49" charset="0"/>
                <a:cs typeface="Consolas" pitchFamily="49" charset="0"/>
                <a:sym typeface="Wingdings" panose="05000000000000000000" pitchFamily="2" charset="2"/>
              </a:rPr>
              <a:t>; minx</a:t>
            </a:r>
            <a:r>
              <a:rPr lang="pt-BR" sz="2000" b="1" dirty="0">
                <a:latin typeface="Consolas" pitchFamily="49" charset="0"/>
                <a:cs typeface="Consolas" pitchFamily="49" charset="0"/>
              </a:rPr>
              <a:t> ← </a:t>
            </a:r>
            <a:r>
              <a:rPr lang="pt-BR" sz="2000" dirty="0">
                <a:latin typeface="Consolas" pitchFamily="49" charset="0"/>
                <a:cs typeface="Consolas" pitchFamily="49" charset="0"/>
              </a:rPr>
              <a:t>A[i];</a:t>
            </a:r>
            <a:r>
              <a:rPr lang="en-IN" sz="2000" dirty="0">
                <a:latin typeface="Consolas" pitchFamily="49" charset="0"/>
                <a:cs typeface="Consolas" pitchFamily="49" charset="0"/>
                <a:sym typeface="Wingdings" panose="05000000000000000000" pitchFamily="2" charset="2"/>
              </a:rPr>
              <a:t> </a:t>
            </a:r>
            <a:endParaRPr lang="en-IN" sz="2000" dirty="0">
              <a:latin typeface="Consolas" pitchFamily="49" charset="0"/>
              <a:cs typeface="Consolas" pitchFamily="49" charset="0"/>
            </a:endParaRPr>
          </a:p>
          <a:p>
            <a:pPr lvl="1">
              <a:spcBef>
                <a:spcPts val="600"/>
              </a:spcBef>
            </a:pPr>
            <a:r>
              <a:rPr lang="pt-BR" sz="2000" b="1" dirty="0">
                <a:latin typeface="Consolas" pitchFamily="49" charset="0"/>
                <a:cs typeface="Consolas" pitchFamily="49" charset="0"/>
              </a:rPr>
              <a:t>for </a:t>
            </a:r>
            <a:r>
              <a:rPr lang="pt-BR" sz="2000" dirty="0">
                <a:latin typeface="Consolas" pitchFamily="49" charset="0"/>
                <a:cs typeface="Consolas" pitchFamily="49" charset="0"/>
              </a:rPr>
              <a:t>j ← </a:t>
            </a:r>
            <a:r>
              <a:rPr lang="pt-BR" sz="2000" dirty="0">
                <a:solidFill>
                  <a:srgbClr val="0070C0"/>
                </a:solidFill>
                <a:latin typeface="Consolas" pitchFamily="49" charset="0"/>
                <a:cs typeface="Consolas" pitchFamily="49" charset="0"/>
              </a:rPr>
              <a:t>i + 1 </a:t>
            </a:r>
            <a:r>
              <a:rPr lang="pt-BR" sz="2000" dirty="0">
                <a:latin typeface="Consolas" pitchFamily="49" charset="0"/>
                <a:cs typeface="Consolas" pitchFamily="49" charset="0"/>
              </a:rPr>
              <a:t>to </a:t>
            </a:r>
            <a:r>
              <a:rPr lang="pt-BR" sz="2000" dirty="0">
                <a:solidFill>
                  <a:srgbClr val="0070C0"/>
                </a:solidFill>
                <a:latin typeface="Consolas" pitchFamily="49" charset="0"/>
                <a:cs typeface="Consolas" pitchFamily="49" charset="0"/>
              </a:rPr>
              <a:t>n</a:t>
            </a:r>
            <a:r>
              <a:rPr lang="pt-BR" sz="2000" dirty="0">
                <a:latin typeface="Consolas" pitchFamily="49" charset="0"/>
                <a:cs typeface="Consolas" pitchFamily="49" charset="0"/>
              </a:rPr>
              <a:t> </a:t>
            </a:r>
            <a:r>
              <a:rPr lang="pt-BR" sz="2000" b="1" dirty="0">
                <a:latin typeface="Consolas" pitchFamily="49" charset="0"/>
                <a:cs typeface="Consolas" pitchFamily="49" charset="0"/>
              </a:rPr>
              <a:t>do</a:t>
            </a:r>
          </a:p>
          <a:p>
            <a:pPr lvl="2">
              <a:spcBef>
                <a:spcPts val="600"/>
              </a:spcBef>
            </a:pPr>
            <a:r>
              <a:rPr lang="en-IN" sz="2000" b="1" dirty="0">
                <a:latin typeface="Consolas" pitchFamily="49" charset="0"/>
                <a:cs typeface="Consolas" pitchFamily="49" charset="0"/>
              </a:rPr>
              <a:t>if </a:t>
            </a:r>
            <a:r>
              <a:rPr lang="en-IN" sz="2000" dirty="0">
                <a:latin typeface="Consolas" pitchFamily="49" charset="0"/>
                <a:cs typeface="Consolas" pitchFamily="49" charset="0"/>
              </a:rPr>
              <a:t>A[j] &lt; minx </a:t>
            </a:r>
            <a:r>
              <a:rPr lang="en-IN" sz="2000" b="1" dirty="0">
                <a:latin typeface="Consolas" pitchFamily="49" charset="0"/>
                <a:cs typeface="Consolas" pitchFamily="49" charset="0"/>
              </a:rPr>
              <a:t>then</a:t>
            </a:r>
          </a:p>
          <a:p>
            <a:pPr lvl="3">
              <a:spcBef>
                <a:spcPts val="600"/>
              </a:spcBef>
            </a:pP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 </a:t>
            </a:r>
            <a:r>
              <a:rPr lang="en-IN" sz="2000" dirty="0">
                <a:latin typeface="Consolas" pitchFamily="49" charset="0"/>
                <a:cs typeface="Consolas" pitchFamily="49" charset="0"/>
              </a:rPr>
              <a:t>j ; minx </a:t>
            </a:r>
            <a:r>
              <a:rPr lang="pt-BR" sz="2000" b="1" dirty="0">
                <a:latin typeface="Consolas" pitchFamily="49" charset="0"/>
                <a:cs typeface="Consolas" pitchFamily="49" charset="0"/>
              </a:rPr>
              <a:t>←</a:t>
            </a:r>
            <a:r>
              <a:rPr lang="en-IN" sz="2000" dirty="0">
                <a:latin typeface="Consolas" pitchFamily="49" charset="0"/>
                <a:cs typeface="Consolas" pitchFamily="49" charset="0"/>
              </a:rPr>
              <a:t> A[j];</a:t>
            </a:r>
          </a:p>
          <a:p>
            <a:pPr lvl="1">
              <a:spcBef>
                <a:spcPts val="600"/>
              </a:spcBef>
            </a:pPr>
            <a:r>
              <a:rPr lang="en-IN" sz="2000" dirty="0">
                <a:latin typeface="Consolas" pitchFamily="49" charset="0"/>
                <a:cs typeface="Consolas" pitchFamily="49" charset="0"/>
              </a:rPr>
              <a:t>A[</a:t>
            </a: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rPr>
              <a:t> A[</a:t>
            </a:r>
            <a:r>
              <a:rPr lang="en-IN" sz="2000" dirty="0" err="1">
                <a:latin typeface="Consolas" pitchFamily="49" charset="0"/>
                <a:cs typeface="Consolas" pitchFamily="49" charset="0"/>
              </a:rPr>
              <a:t>i</a:t>
            </a:r>
            <a:r>
              <a:rPr lang="en-IN" sz="2000" dirty="0">
                <a:latin typeface="Consolas" pitchFamily="49" charset="0"/>
                <a:cs typeface="Consolas" pitchFamily="49" charset="0"/>
              </a:rPr>
              <a:t>];</a:t>
            </a:r>
          </a:p>
          <a:p>
            <a:pPr lvl="1">
              <a:spcBef>
                <a:spcPts val="600"/>
              </a:spcBef>
            </a:pPr>
            <a:r>
              <a:rPr lang="en-IN" sz="2000" dirty="0">
                <a:latin typeface="Consolas" pitchFamily="49" charset="0"/>
                <a:cs typeface="Consolas" pitchFamily="49" charset="0"/>
              </a:rPr>
              <a:t>A[</a:t>
            </a:r>
            <a:r>
              <a:rPr lang="en-IN" sz="2000" dirty="0" err="1">
                <a:latin typeface="Consolas" pitchFamily="49" charset="0"/>
                <a:cs typeface="Consolas" pitchFamily="49" charset="0"/>
              </a:rPr>
              <a:t>i</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rPr>
              <a:t> minx;</a:t>
            </a:r>
          </a:p>
        </p:txBody>
      </p:sp>
      <p:cxnSp>
        <p:nvCxnSpPr>
          <p:cNvPr id="5" name="Straight Connector 4"/>
          <p:cNvCxnSpPr/>
          <p:nvPr/>
        </p:nvCxnSpPr>
        <p:spPr>
          <a:xfrm>
            <a:off x="609600" y="4114800"/>
            <a:ext cx="10972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505303" y="914400"/>
            <a:ext cx="0" cy="3200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336993639"/>
              </p:ext>
            </p:extLst>
          </p:nvPr>
        </p:nvGraphicFramePr>
        <p:xfrm>
          <a:off x="1101635" y="4839788"/>
          <a:ext cx="3810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56</a:t>
                      </a:r>
                    </a:p>
                  </a:txBody>
                  <a:tcPr/>
                </a:tc>
                <a:tc>
                  <a:txBody>
                    <a:bodyPr/>
                    <a:lstStyle/>
                    <a:p>
                      <a:pPr algn="ctr"/>
                      <a:r>
                        <a:rPr lang="en-US" sz="2400" dirty="0"/>
                        <a:t>23</a:t>
                      </a:r>
                    </a:p>
                  </a:txBody>
                  <a:tcPr/>
                </a:tc>
                <a:tc>
                  <a:txBody>
                    <a:bodyPr/>
                    <a:lstStyle/>
                    <a:p>
                      <a:pPr algn="ctr"/>
                      <a:r>
                        <a:rPr lang="en-US" sz="2400" dirty="0"/>
                        <a:t>12</a:t>
                      </a:r>
                    </a:p>
                  </a:txBody>
                  <a:tcPr/>
                </a:tc>
                <a:extLst>
                  <a:ext uri="{0D108BD9-81ED-4DB2-BD59-A6C34878D82A}">
                    <a16:rowId xmlns:a16="http://schemas.microsoft.com/office/drawing/2014/main" val="10000"/>
                  </a:ext>
                </a:extLst>
              </a:tr>
            </a:tbl>
          </a:graphicData>
        </a:graphic>
      </p:graphicFrame>
      <p:sp>
        <p:nvSpPr>
          <p:cNvPr id="8" name="TextBox 7"/>
          <p:cNvSpPr txBox="1"/>
          <p:nvPr/>
        </p:nvSpPr>
        <p:spPr>
          <a:xfrm>
            <a:off x="4495800" y="4161291"/>
            <a:ext cx="3200400" cy="461665"/>
          </a:xfrm>
          <a:prstGeom prst="rect">
            <a:avLst/>
          </a:prstGeom>
          <a:noFill/>
        </p:spPr>
        <p:txBody>
          <a:bodyPr wrap="square" rtlCol="0">
            <a:spAutoFit/>
          </a:bodyPr>
          <a:lstStyle/>
          <a:p>
            <a:pPr algn="ctr"/>
            <a:r>
              <a:rPr lang="en-US" sz="2400" dirty="0">
                <a:solidFill>
                  <a:srgbClr val="A71160"/>
                </a:solidFill>
              </a:rPr>
              <a:t>Sort in Ascending order</a:t>
            </a:r>
          </a:p>
        </p:txBody>
      </p:sp>
      <p:sp>
        <p:nvSpPr>
          <p:cNvPr id="9" name="TextBox 8"/>
          <p:cNvSpPr txBox="1"/>
          <p:nvPr/>
        </p:nvSpPr>
        <p:spPr>
          <a:xfrm>
            <a:off x="7059633" y="1620596"/>
            <a:ext cx="1108362" cy="461665"/>
          </a:xfrm>
          <a:prstGeom prst="rect">
            <a:avLst/>
          </a:prstGeom>
          <a:noFill/>
        </p:spPr>
        <p:txBody>
          <a:bodyPr wrap="square" rtlCol="0">
            <a:spAutoFit/>
          </a:bodyPr>
          <a:lstStyle/>
          <a:p>
            <a:r>
              <a:rPr lang="en-US" sz="2400" dirty="0" err="1">
                <a:solidFill>
                  <a:srgbClr val="A71160"/>
                </a:solidFill>
                <a:latin typeface="Consolas" panose="020B0609020204030204" pitchFamily="49" charset="0"/>
                <a:cs typeface="Consolas" panose="020B0609020204030204" pitchFamily="49" charset="0"/>
              </a:rPr>
              <a:t>i</a:t>
            </a:r>
            <a:r>
              <a:rPr lang="en-US" sz="2400" dirty="0">
                <a:solidFill>
                  <a:srgbClr val="A71160"/>
                </a:solidFill>
                <a:latin typeface="Consolas" panose="020B0609020204030204" pitchFamily="49" charset="0"/>
                <a:cs typeface="Consolas" panose="020B0609020204030204" pitchFamily="49" charset="0"/>
              </a:rPr>
              <a:t> = 1</a:t>
            </a:r>
          </a:p>
        </p:txBody>
      </p:sp>
      <p:sp>
        <p:nvSpPr>
          <p:cNvPr id="10" name="TextBox 9"/>
          <p:cNvSpPr txBox="1"/>
          <p:nvPr/>
        </p:nvSpPr>
        <p:spPr>
          <a:xfrm>
            <a:off x="7059633" y="2152447"/>
            <a:ext cx="2625437" cy="400110"/>
          </a:xfrm>
          <a:prstGeom prst="rect">
            <a:avLst/>
          </a:prstGeom>
          <a:noFill/>
        </p:spPr>
        <p:txBody>
          <a:bodyPr wrap="square" rtlCol="0">
            <a:spAutoFit/>
          </a:bodyPr>
          <a:lstStyle/>
          <a:p>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 </a:t>
            </a:r>
            <a:r>
              <a:rPr lang="en-IN" sz="2000" dirty="0">
                <a:latin typeface="Consolas" pitchFamily="49" charset="0"/>
                <a:cs typeface="Consolas" pitchFamily="49" charset="0"/>
                <a:sym typeface="Wingdings" panose="05000000000000000000" pitchFamily="2" charset="2"/>
              </a:rPr>
              <a:t>1</a:t>
            </a:r>
            <a:endParaRPr lang="en-US" sz="2000" dirty="0"/>
          </a:p>
        </p:txBody>
      </p:sp>
      <p:sp>
        <p:nvSpPr>
          <p:cNvPr id="11" name="TextBox 10"/>
          <p:cNvSpPr txBox="1"/>
          <p:nvPr/>
        </p:nvSpPr>
        <p:spPr>
          <a:xfrm>
            <a:off x="7059633" y="2622742"/>
            <a:ext cx="3392782" cy="400110"/>
          </a:xfrm>
          <a:prstGeom prst="rect">
            <a:avLst/>
          </a:prstGeom>
          <a:noFill/>
        </p:spPr>
        <p:txBody>
          <a:bodyPr wrap="square" rtlCol="0">
            <a:spAutoFit/>
          </a:bodyPr>
          <a:lstStyle/>
          <a:p>
            <a:r>
              <a:rPr lang="en-IN" sz="2000" dirty="0">
                <a:latin typeface="Consolas" pitchFamily="49" charset="0"/>
                <a:cs typeface="Consolas" pitchFamily="49" charset="0"/>
                <a:sym typeface="Wingdings" panose="05000000000000000000" pitchFamily="2" charset="2"/>
              </a:rPr>
              <a:t>minx </a:t>
            </a:r>
            <a:r>
              <a:rPr lang="pt-BR" sz="2000" b="1" dirty="0">
                <a:latin typeface="Consolas" pitchFamily="49" charset="0"/>
                <a:cs typeface="Consolas" pitchFamily="49" charset="0"/>
              </a:rPr>
              <a:t>← </a:t>
            </a:r>
            <a:r>
              <a:rPr lang="pt-BR" sz="2000" dirty="0">
                <a:latin typeface="Consolas" pitchFamily="49" charset="0"/>
                <a:cs typeface="Consolas" pitchFamily="49" charset="0"/>
              </a:rPr>
              <a:t>45</a:t>
            </a:r>
            <a:endParaRPr lang="en-US" sz="2000" dirty="0"/>
          </a:p>
        </p:txBody>
      </p:sp>
      <p:sp>
        <p:nvSpPr>
          <p:cNvPr id="12" name="TextBox 11"/>
          <p:cNvSpPr txBox="1"/>
          <p:nvPr/>
        </p:nvSpPr>
        <p:spPr>
          <a:xfrm>
            <a:off x="7059633" y="3090316"/>
            <a:ext cx="1981200" cy="461665"/>
          </a:xfrm>
          <a:prstGeom prst="rect">
            <a:avLst/>
          </a:prstGeom>
          <a:no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j = 2</a:t>
            </a:r>
          </a:p>
        </p:txBody>
      </p:sp>
      <p:sp>
        <p:nvSpPr>
          <p:cNvPr id="13" name="TextBox 12"/>
          <p:cNvSpPr txBox="1"/>
          <p:nvPr/>
        </p:nvSpPr>
        <p:spPr>
          <a:xfrm>
            <a:off x="7141028" y="1080020"/>
            <a:ext cx="887102" cy="369332"/>
          </a:xfrm>
          <a:prstGeom prst="rect">
            <a:avLst/>
          </a:prstGeom>
          <a:noFill/>
          <a:ln w="28575">
            <a:solidFill>
              <a:schemeClr val="tx1"/>
            </a:solidFill>
          </a:ln>
        </p:spPr>
        <p:txBody>
          <a:bodyPr wrap="none" rtlCol="0">
            <a:spAutoFit/>
          </a:bodyPr>
          <a:lstStyle/>
          <a:p>
            <a:r>
              <a:rPr lang="en-IN" b="1" dirty="0"/>
              <a:t>Pass 1 :</a:t>
            </a:r>
            <a:endParaRPr lang="en-US" b="1" dirty="0"/>
          </a:p>
        </p:txBody>
      </p:sp>
      <p:sp>
        <p:nvSpPr>
          <p:cNvPr id="14" name="Rounded Rectangle 13"/>
          <p:cNvSpPr/>
          <p:nvPr/>
        </p:nvSpPr>
        <p:spPr>
          <a:xfrm>
            <a:off x="304799" y="1293039"/>
            <a:ext cx="3108960" cy="381680"/>
          </a:xfrm>
          <a:prstGeom prst="round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aphicFrame>
        <p:nvGraphicFramePr>
          <p:cNvPr id="15" name="Table 14"/>
          <p:cNvGraphicFramePr>
            <a:graphicFrameLocks noGrp="1"/>
          </p:cNvGraphicFramePr>
          <p:nvPr>
            <p:extLst>
              <p:ext uri="{D42A27DB-BD31-4B8C-83A1-F6EECF244321}">
                <p14:modId xmlns:p14="http://schemas.microsoft.com/office/powerpoint/2010/main" val="3687252534"/>
              </p:ext>
            </p:extLst>
          </p:nvPr>
        </p:nvGraphicFramePr>
        <p:xfrm>
          <a:off x="1101635" y="5291751"/>
          <a:ext cx="3810000" cy="39624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000" dirty="0">
                          <a:solidFill>
                            <a:srgbClr val="C00000"/>
                          </a:solidFill>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6" name="Rectangle 15"/>
          <p:cNvSpPr/>
          <p:nvPr/>
        </p:nvSpPr>
        <p:spPr>
          <a:xfrm>
            <a:off x="1101635" y="4839788"/>
            <a:ext cx="7620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45</a:t>
            </a:r>
          </a:p>
        </p:txBody>
      </p:sp>
      <p:sp>
        <p:nvSpPr>
          <p:cNvPr id="17" name="Rounded Rectangle 16"/>
          <p:cNvSpPr/>
          <p:nvPr/>
        </p:nvSpPr>
        <p:spPr>
          <a:xfrm>
            <a:off x="827313" y="2066341"/>
            <a:ext cx="3000103" cy="370709"/>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219200" y="2463175"/>
            <a:ext cx="4191000" cy="748110"/>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16035" y="4835027"/>
            <a:ext cx="457200" cy="45720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32481" y="2617984"/>
            <a:ext cx="548640" cy="400110"/>
          </a:xfrm>
          <a:prstGeom prst="rect">
            <a:avLst/>
          </a:prstGeom>
          <a:solidFill>
            <a:schemeClr val="bg1"/>
          </a:solidFill>
          <a:ln>
            <a:solidFill>
              <a:srgbClr val="00B050"/>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34</a:t>
            </a:r>
          </a:p>
        </p:txBody>
      </p:sp>
      <p:sp>
        <p:nvSpPr>
          <p:cNvPr id="21" name="TextBox 20"/>
          <p:cNvSpPr txBox="1"/>
          <p:nvPr/>
        </p:nvSpPr>
        <p:spPr>
          <a:xfrm>
            <a:off x="8032481" y="2118787"/>
            <a:ext cx="365760" cy="400110"/>
          </a:xfrm>
          <a:prstGeom prst="rect">
            <a:avLst/>
          </a:prstGeom>
          <a:solidFill>
            <a:schemeClr val="bg1"/>
          </a:solidFill>
          <a:ln>
            <a:solidFill>
              <a:schemeClr val="tx2">
                <a:lumMod val="60000"/>
                <a:lumOff val="40000"/>
              </a:schemeClr>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2</a:t>
            </a:r>
          </a:p>
        </p:txBody>
      </p:sp>
      <p:sp>
        <p:nvSpPr>
          <p:cNvPr id="22" name="TextBox 21"/>
          <p:cNvSpPr txBox="1"/>
          <p:nvPr/>
        </p:nvSpPr>
        <p:spPr>
          <a:xfrm>
            <a:off x="8140202" y="3090316"/>
            <a:ext cx="460192" cy="461665"/>
          </a:xfrm>
          <a:prstGeom prst="rect">
            <a:avLst/>
          </a:prstGeom>
          <a:no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3</a:t>
            </a:r>
          </a:p>
        </p:txBody>
      </p:sp>
      <p:sp>
        <p:nvSpPr>
          <p:cNvPr id="24" name="TextBox 23"/>
          <p:cNvSpPr txBox="1"/>
          <p:nvPr/>
        </p:nvSpPr>
        <p:spPr>
          <a:xfrm>
            <a:off x="8032481" y="2617984"/>
            <a:ext cx="548640" cy="400110"/>
          </a:xfrm>
          <a:prstGeom prst="rect">
            <a:avLst/>
          </a:prstGeom>
          <a:solidFill>
            <a:schemeClr val="accent3">
              <a:lumMod val="40000"/>
              <a:lumOff val="60000"/>
            </a:schemeClr>
          </a:solidFill>
          <a:ln w="12700">
            <a:solidFill>
              <a:srgbClr val="00B050"/>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34</a:t>
            </a:r>
          </a:p>
        </p:txBody>
      </p:sp>
      <p:sp>
        <p:nvSpPr>
          <p:cNvPr id="25" name="TextBox 24"/>
          <p:cNvSpPr txBox="1"/>
          <p:nvPr/>
        </p:nvSpPr>
        <p:spPr>
          <a:xfrm>
            <a:off x="7059633" y="3624888"/>
            <a:ext cx="1783204" cy="461665"/>
          </a:xfrm>
          <a:prstGeom prst="rect">
            <a:avLst/>
          </a:prstGeom>
          <a:no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A[j] = 34</a:t>
            </a:r>
          </a:p>
        </p:txBody>
      </p:sp>
      <p:sp>
        <p:nvSpPr>
          <p:cNvPr id="26" name="TextBox 25"/>
          <p:cNvSpPr txBox="1"/>
          <p:nvPr/>
        </p:nvSpPr>
        <p:spPr>
          <a:xfrm>
            <a:off x="8253412" y="3634602"/>
            <a:ext cx="537890" cy="461665"/>
          </a:xfrm>
          <a:prstGeom prst="rect">
            <a:avLst/>
          </a:prstGeom>
          <a:solidFill>
            <a:schemeClr val="bg1"/>
          </a:solid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56</a:t>
            </a:r>
          </a:p>
        </p:txBody>
      </p:sp>
      <p:sp>
        <p:nvSpPr>
          <p:cNvPr id="27" name="TextBox 26"/>
          <p:cNvSpPr txBox="1"/>
          <p:nvPr/>
        </p:nvSpPr>
        <p:spPr>
          <a:xfrm>
            <a:off x="8704218" y="2622677"/>
            <a:ext cx="1184366" cy="369332"/>
          </a:xfrm>
          <a:prstGeom prst="rect">
            <a:avLst/>
          </a:prstGeom>
          <a:solidFill>
            <a:schemeClr val="bg2"/>
          </a:solidFill>
        </p:spPr>
        <p:txBody>
          <a:bodyPr wrap="square" rtlCol="0">
            <a:spAutoFit/>
          </a:bodyPr>
          <a:lstStyle/>
          <a:p>
            <a:r>
              <a:rPr lang="en-US" dirty="0">
                <a:solidFill>
                  <a:srgbClr val="C00000"/>
                </a:solidFill>
              </a:rPr>
              <a:t>No Change</a:t>
            </a:r>
          </a:p>
        </p:txBody>
      </p:sp>
    </p:spTree>
    <p:extLst>
      <p:ext uri="{BB962C8B-B14F-4D97-AF65-F5344CB8AC3E}">
        <p14:creationId xmlns:p14="http://schemas.microsoft.com/office/powerpoint/2010/main" val="256122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1" nodeType="clickEffect">
                                  <p:stCondLst>
                                    <p:cond delay="0"/>
                                  </p:stCondLst>
                                  <p:childTnLst>
                                    <p:animMotion origin="layout" path="M -3.95833E-6 4.81481E-6 L 0.04141 0.05208 " pathEditMode="relative" rAng="0" ptsTypes="AA">
                                      <p:cBhvr>
                                        <p:cTn id="39" dur="2000" fill="hold"/>
                                        <p:tgtEl>
                                          <p:spTgt spid="14"/>
                                        </p:tgtEl>
                                        <p:attrNameLst>
                                          <p:attrName>ppt_x</p:attrName>
                                          <p:attrName>ppt_y</p:attrName>
                                        </p:attrNameLst>
                                      </p:cBhvr>
                                      <p:rCtr x="2070" y="2593"/>
                                    </p:animMotion>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2500"/>
                            </p:stCondLst>
                            <p:childTnLst>
                              <p:par>
                                <p:cTn id="45" presetID="10" presetClass="entr" presetSubtype="0" fill="hold" grpId="0" nodeType="afterEffect">
                                  <p:stCondLst>
                                    <p:cond delay="0"/>
                                  </p:stCondLst>
                                  <p:iterate type="lt">
                                    <p:tmPct val="0"/>
                                  </p:iterate>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22" presetClass="entr" presetSubtype="4"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down)">
                                      <p:cBhvr>
                                        <p:cTn id="58" dur="500"/>
                                        <p:tgtEl>
                                          <p:spTgt spid="1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par>
                          <p:cTn id="67" fill="hold">
                            <p:stCondLst>
                              <p:cond delay="1500"/>
                            </p:stCondLst>
                            <p:childTnLst>
                              <p:par>
                                <p:cTn id="68" presetID="21" presetClass="entr" presetSubtype="1"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heel(1)">
                                      <p:cBhvr>
                                        <p:cTn id="70" dur="10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22" presetClass="entr" presetSubtype="4"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par>
                          <p:cTn id="95" fill="hold">
                            <p:stCondLst>
                              <p:cond delay="1000"/>
                            </p:stCondLst>
                            <p:childTnLst>
                              <p:par>
                                <p:cTn id="96" presetID="63" presetClass="path" presetSubtype="0" accel="50000" decel="50000" fill="hold" grpId="1" nodeType="afterEffect">
                                  <p:stCondLst>
                                    <p:cond delay="0"/>
                                  </p:stCondLst>
                                  <p:childTnLst>
                                    <p:animMotion origin="layout" path="M -4.58333E-6 4.07407E-6 L 0.06185 0.00069 " pathEditMode="relative" rAng="0" ptsTypes="AA">
                                      <p:cBhvr>
                                        <p:cTn id="97" dur="1000" fill="hold"/>
                                        <p:tgtEl>
                                          <p:spTgt spid="19"/>
                                        </p:tgtEl>
                                        <p:attrNameLst>
                                          <p:attrName>ppt_x</p:attrName>
                                          <p:attrName>ppt_y</p:attrName>
                                        </p:attrNameLst>
                                      </p:cBhvr>
                                      <p:rCtr x="3086" y="23"/>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P spid="14" grpId="0" animBg="1"/>
      <p:bldP spid="14" grpId="1" animBg="1"/>
      <p:bldP spid="14" grpId="2" animBg="1"/>
      <p:bldP spid="16" grpId="0" animBg="1"/>
      <p:bldP spid="17" grpId="0" animBg="1"/>
      <p:bldP spid="17" grpId="1" animBg="1"/>
      <p:bldP spid="18" grpId="0" animBg="1"/>
      <p:bldP spid="19" grpId="0" animBg="1"/>
      <p:bldP spid="19" grpId="1" animBg="1"/>
      <p:bldP spid="20" grpId="0" animBg="1"/>
      <p:bldP spid="21" grpId="0" animBg="1"/>
      <p:bldP spid="22" grpId="0"/>
      <p:bldP spid="24" grpId="0" animBg="1"/>
      <p:bldP spid="25" grpId="0"/>
      <p:bldP spid="26"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Sort – Example 2</a:t>
            </a:r>
          </a:p>
        </p:txBody>
      </p:sp>
      <p:sp>
        <p:nvSpPr>
          <p:cNvPr id="4" name="TextBox 3"/>
          <p:cNvSpPr txBox="1"/>
          <p:nvPr/>
        </p:nvSpPr>
        <p:spPr>
          <a:xfrm>
            <a:off x="304800" y="894803"/>
            <a:ext cx="5181600" cy="3093154"/>
          </a:xfrm>
          <a:prstGeom prst="rect">
            <a:avLst/>
          </a:prstGeom>
        </p:spPr>
        <p:style>
          <a:lnRef idx="0">
            <a:scrgbClr r="0" g="0" b="0"/>
          </a:lnRef>
          <a:fillRef idx="1001">
            <a:schemeClr val="lt2"/>
          </a:fillRef>
          <a:effectRef idx="0">
            <a:scrgbClr r="0" g="0" b="0"/>
          </a:effectRef>
          <a:fontRef idx="major"/>
        </p:style>
        <p:txBody>
          <a:bodyPr wrap="square" rtlCol="0">
            <a:spAutoFit/>
          </a:bodyPr>
          <a:lstStyle/>
          <a:p>
            <a:pPr>
              <a:spcBef>
                <a:spcPts val="600"/>
              </a:spcBef>
            </a:pPr>
            <a:r>
              <a:rPr lang="en-IN" sz="2000" b="1" dirty="0">
                <a:solidFill>
                  <a:srgbClr val="A71160"/>
                </a:solidFill>
                <a:latin typeface="Consolas" pitchFamily="49" charset="0"/>
                <a:cs typeface="Consolas" pitchFamily="49" charset="0"/>
              </a:rPr>
              <a:t>Algorithm: </a:t>
            </a:r>
            <a:r>
              <a:rPr lang="en-IN" sz="2000" b="1" dirty="0" err="1">
                <a:solidFill>
                  <a:srgbClr val="A71160"/>
                </a:solidFill>
                <a:latin typeface="Consolas" pitchFamily="49" charset="0"/>
                <a:cs typeface="Consolas" pitchFamily="49" charset="0"/>
              </a:rPr>
              <a:t>Selection_Sort</a:t>
            </a:r>
            <a:r>
              <a:rPr lang="en-IN" sz="2000" b="1" dirty="0">
                <a:solidFill>
                  <a:srgbClr val="A71160"/>
                </a:solidFill>
                <a:latin typeface="Consolas" pitchFamily="49" charset="0"/>
                <a:cs typeface="Consolas" pitchFamily="49" charset="0"/>
              </a:rPr>
              <a:t>(A)</a:t>
            </a:r>
          </a:p>
          <a:p>
            <a:pPr>
              <a:spcBef>
                <a:spcPts val="600"/>
              </a:spcBef>
            </a:pPr>
            <a:r>
              <a:rPr lang="pt-BR" sz="2000" b="1" dirty="0">
                <a:latin typeface="Consolas" pitchFamily="49" charset="0"/>
                <a:cs typeface="Consolas" pitchFamily="49" charset="0"/>
              </a:rPr>
              <a:t>for </a:t>
            </a:r>
            <a:r>
              <a:rPr lang="pt-BR" sz="2000" dirty="0">
                <a:latin typeface="Consolas" pitchFamily="49" charset="0"/>
                <a:cs typeface="Consolas" pitchFamily="49" charset="0"/>
              </a:rPr>
              <a:t>i ← </a:t>
            </a:r>
            <a:r>
              <a:rPr lang="pt-BR" sz="2000" dirty="0">
                <a:solidFill>
                  <a:srgbClr val="0070C0"/>
                </a:solidFill>
                <a:latin typeface="Consolas" pitchFamily="49" charset="0"/>
                <a:cs typeface="Consolas" pitchFamily="49" charset="0"/>
              </a:rPr>
              <a:t>1</a:t>
            </a:r>
            <a:r>
              <a:rPr lang="pt-BR" sz="2000" dirty="0">
                <a:latin typeface="Consolas" pitchFamily="49" charset="0"/>
                <a:cs typeface="Consolas" pitchFamily="49" charset="0"/>
              </a:rPr>
              <a:t> to </a:t>
            </a:r>
            <a:r>
              <a:rPr lang="pt-BR" sz="2000" dirty="0">
                <a:solidFill>
                  <a:srgbClr val="0070C0"/>
                </a:solidFill>
                <a:latin typeface="Consolas" pitchFamily="49" charset="0"/>
                <a:cs typeface="Consolas" pitchFamily="49" charset="0"/>
              </a:rPr>
              <a:t>n-1</a:t>
            </a:r>
            <a:r>
              <a:rPr lang="pt-BR" sz="2000" dirty="0">
                <a:latin typeface="Consolas" pitchFamily="49" charset="0"/>
                <a:cs typeface="Consolas" pitchFamily="49" charset="0"/>
              </a:rPr>
              <a:t> </a:t>
            </a:r>
            <a:r>
              <a:rPr lang="pt-BR" sz="2000" b="1" dirty="0">
                <a:latin typeface="Consolas" pitchFamily="49" charset="0"/>
                <a:cs typeface="Consolas" pitchFamily="49" charset="0"/>
              </a:rPr>
              <a:t>do</a:t>
            </a:r>
          </a:p>
          <a:p>
            <a:pPr lvl="1">
              <a:spcBef>
                <a:spcPts val="600"/>
              </a:spcBef>
            </a:pP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sym typeface="Wingdings" panose="05000000000000000000" pitchFamily="2" charset="2"/>
              </a:rPr>
              <a:t> </a:t>
            </a:r>
            <a:r>
              <a:rPr lang="en-IN" sz="2000" dirty="0" err="1">
                <a:latin typeface="Consolas" pitchFamily="49" charset="0"/>
                <a:cs typeface="Consolas" pitchFamily="49" charset="0"/>
                <a:sym typeface="Wingdings" panose="05000000000000000000" pitchFamily="2" charset="2"/>
              </a:rPr>
              <a:t>i</a:t>
            </a:r>
            <a:r>
              <a:rPr lang="en-IN" sz="2000" dirty="0">
                <a:latin typeface="Consolas" pitchFamily="49" charset="0"/>
                <a:cs typeface="Consolas" pitchFamily="49" charset="0"/>
                <a:sym typeface="Wingdings" panose="05000000000000000000" pitchFamily="2" charset="2"/>
              </a:rPr>
              <a:t>; minx</a:t>
            </a:r>
            <a:r>
              <a:rPr lang="pt-BR" sz="2000" b="1" dirty="0">
                <a:latin typeface="Consolas" pitchFamily="49" charset="0"/>
                <a:cs typeface="Consolas" pitchFamily="49" charset="0"/>
              </a:rPr>
              <a:t> ← </a:t>
            </a:r>
            <a:r>
              <a:rPr lang="pt-BR" sz="2000" dirty="0">
                <a:latin typeface="Consolas" pitchFamily="49" charset="0"/>
                <a:cs typeface="Consolas" pitchFamily="49" charset="0"/>
              </a:rPr>
              <a:t>A[i];</a:t>
            </a:r>
            <a:r>
              <a:rPr lang="en-IN" sz="2000" dirty="0">
                <a:latin typeface="Consolas" pitchFamily="49" charset="0"/>
                <a:cs typeface="Consolas" pitchFamily="49" charset="0"/>
                <a:sym typeface="Wingdings" panose="05000000000000000000" pitchFamily="2" charset="2"/>
              </a:rPr>
              <a:t> </a:t>
            </a:r>
            <a:endParaRPr lang="en-IN" sz="2000" dirty="0">
              <a:latin typeface="Consolas" pitchFamily="49" charset="0"/>
              <a:cs typeface="Consolas" pitchFamily="49" charset="0"/>
            </a:endParaRPr>
          </a:p>
          <a:p>
            <a:pPr lvl="1">
              <a:spcBef>
                <a:spcPts val="600"/>
              </a:spcBef>
            </a:pPr>
            <a:r>
              <a:rPr lang="pt-BR" sz="2000" b="1" dirty="0">
                <a:latin typeface="Consolas" pitchFamily="49" charset="0"/>
                <a:cs typeface="Consolas" pitchFamily="49" charset="0"/>
              </a:rPr>
              <a:t>for </a:t>
            </a:r>
            <a:r>
              <a:rPr lang="pt-BR" sz="2000" dirty="0">
                <a:latin typeface="Consolas" pitchFamily="49" charset="0"/>
                <a:cs typeface="Consolas" pitchFamily="49" charset="0"/>
              </a:rPr>
              <a:t>j ← </a:t>
            </a:r>
            <a:r>
              <a:rPr lang="pt-BR" sz="2000" dirty="0">
                <a:solidFill>
                  <a:srgbClr val="0070C0"/>
                </a:solidFill>
                <a:latin typeface="Consolas" pitchFamily="49" charset="0"/>
                <a:cs typeface="Consolas" pitchFamily="49" charset="0"/>
              </a:rPr>
              <a:t>i + 1 </a:t>
            </a:r>
            <a:r>
              <a:rPr lang="pt-BR" sz="2000" dirty="0">
                <a:latin typeface="Consolas" pitchFamily="49" charset="0"/>
                <a:cs typeface="Consolas" pitchFamily="49" charset="0"/>
              </a:rPr>
              <a:t>to </a:t>
            </a:r>
            <a:r>
              <a:rPr lang="pt-BR" sz="2000" dirty="0">
                <a:solidFill>
                  <a:srgbClr val="0070C0"/>
                </a:solidFill>
                <a:latin typeface="Consolas" pitchFamily="49" charset="0"/>
                <a:cs typeface="Consolas" pitchFamily="49" charset="0"/>
              </a:rPr>
              <a:t>n</a:t>
            </a:r>
            <a:r>
              <a:rPr lang="pt-BR" sz="2000" dirty="0">
                <a:latin typeface="Consolas" pitchFamily="49" charset="0"/>
                <a:cs typeface="Consolas" pitchFamily="49" charset="0"/>
              </a:rPr>
              <a:t> </a:t>
            </a:r>
            <a:r>
              <a:rPr lang="pt-BR" sz="2000" b="1" dirty="0">
                <a:latin typeface="Consolas" pitchFamily="49" charset="0"/>
                <a:cs typeface="Consolas" pitchFamily="49" charset="0"/>
              </a:rPr>
              <a:t>do</a:t>
            </a:r>
          </a:p>
          <a:p>
            <a:pPr lvl="2">
              <a:spcBef>
                <a:spcPts val="600"/>
              </a:spcBef>
            </a:pPr>
            <a:r>
              <a:rPr lang="en-IN" sz="2000" b="1" dirty="0">
                <a:latin typeface="Consolas" pitchFamily="49" charset="0"/>
                <a:cs typeface="Consolas" pitchFamily="49" charset="0"/>
              </a:rPr>
              <a:t>if </a:t>
            </a:r>
            <a:r>
              <a:rPr lang="en-IN" sz="2000" dirty="0">
                <a:latin typeface="Consolas" pitchFamily="49" charset="0"/>
                <a:cs typeface="Consolas" pitchFamily="49" charset="0"/>
              </a:rPr>
              <a:t>A[j] &lt; minx </a:t>
            </a:r>
            <a:r>
              <a:rPr lang="en-IN" sz="2000" b="1" dirty="0">
                <a:latin typeface="Consolas" pitchFamily="49" charset="0"/>
                <a:cs typeface="Consolas" pitchFamily="49" charset="0"/>
              </a:rPr>
              <a:t>then</a:t>
            </a:r>
          </a:p>
          <a:p>
            <a:pPr lvl="3">
              <a:spcBef>
                <a:spcPts val="600"/>
              </a:spcBef>
            </a:pP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 </a:t>
            </a:r>
            <a:r>
              <a:rPr lang="en-IN" sz="2000" dirty="0">
                <a:latin typeface="Consolas" pitchFamily="49" charset="0"/>
                <a:cs typeface="Consolas" pitchFamily="49" charset="0"/>
              </a:rPr>
              <a:t>j ; minx </a:t>
            </a:r>
            <a:r>
              <a:rPr lang="pt-BR" sz="2000" b="1" dirty="0">
                <a:latin typeface="Consolas" pitchFamily="49" charset="0"/>
                <a:cs typeface="Consolas" pitchFamily="49" charset="0"/>
              </a:rPr>
              <a:t>←</a:t>
            </a:r>
            <a:r>
              <a:rPr lang="en-IN" sz="2000" dirty="0">
                <a:latin typeface="Consolas" pitchFamily="49" charset="0"/>
                <a:cs typeface="Consolas" pitchFamily="49" charset="0"/>
              </a:rPr>
              <a:t> A[j];</a:t>
            </a:r>
          </a:p>
          <a:p>
            <a:pPr lvl="1">
              <a:spcBef>
                <a:spcPts val="600"/>
              </a:spcBef>
            </a:pPr>
            <a:r>
              <a:rPr lang="en-IN" sz="2000" dirty="0">
                <a:latin typeface="Consolas" pitchFamily="49" charset="0"/>
                <a:cs typeface="Consolas" pitchFamily="49" charset="0"/>
              </a:rPr>
              <a:t>A[</a:t>
            </a:r>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rPr>
              <a:t> A[</a:t>
            </a:r>
            <a:r>
              <a:rPr lang="en-IN" sz="2000" dirty="0" err="1">
                <a:latin typeface="Consolas" pitchFamily="49" charset="0"/>
                <a:cs typeface="Consolas" pitchFamily="49" charset="0"/>
              </a:rPr>
              <a:t>i</a:t>
            </a:r>
            <a:r>
              <a:rPr lang="en-IN" sz="2000" dirty="0">
                <a:latin typeface="Consolas" pitchFamily="49" charset="0"/>
                <a:cs typeface="Consolas" pitchFamily="49" charset="0"/>
              </a:rPr>
              <a:t>];</a:t>
            </a:r>
          </a:p>
          <a:p>
            <a:pPr lvl="1">
              <a:spcBef>
                <a:spcPts val="600"/>
              </a:spcBef>
            </a:pPr>
            <a:r>
              <a:rPr lang="en-IN" sz="2000" dirty="0">
                <a:latin typeface="Consolas" pitchFamily="49" charset="0"/>
                <a:cs typeface="Consolas" pitchFamily="49" charset="0"/>
              </a:rPr>
              <a:t>A[</a:t>
            </a:r>
            <a:r>
              <a:rPr lang="en-IN" sz="2000" dirty="0" err="1">
                <a:latin typeface="Consolas" pitchFamily="49" charset="0"/>
                <a:cs typeface="Consolas" pitchFamily="49" charset="0"/>
              </a:rPr>
              <a:t>i</a:t>
            </a:r>
            <a:r>
              <a:rPr lang="en-IN" sz="2000" dirty="0">
                <a:latin typeface="Consolas" pitchFamily="49" charset="0"/>
                <a:cs typeface="Consolas" pitchFamily="49" charset="0"/>
              </a:rPr>
              <a:t>] </a:t>
            </a:r>
            <a:r>
              <a:rPr lang="pt-BR" sz="2000" b="1" dirty="0">
                <a:latin typeface="Consolas" pitchFamily="49" charset="0"/>
                <a:cs typeface="Consolas" pitchFamily="49" charset="0"/>
              </a:rPr>
              <a:t>←</a:t>
            </a:r>
            <a:r>
              <a:rPr lang="en-IN" sz="2000" dirty="0">
                <a:latin typeface="Consolas" pitchFamily="49" charset="0"/>
                <a:cs typeface="Consolas" pitchFamily="49" charset="0"/>
              </a:rPr>
              <a:t> minx;</a:t>
            </a:r>
          </a:p>
        </p:txBody>
      </p:sp>
      <p:cxnSp>
        <p:nvCxnSpPr>
          <p:cNvPr id="5" name="Straight Connector 4"/>
          <p:cNvCxnSpPr/>
          <p:nvPr/>
        </p:nvCxnSpPr>
        <p:spPr>
          <a:xfrm>
            <a:off x="609600" y="4114800"/>
            <a:ext cx="10972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505303" y="914400"/>
            <a:ext cx="0" cy="3200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132619044"/>
              </p:ext>
            </p:extLst>
          </p:nvPr>
        </p:nvGraphicFramePr>
        <p:xfrm>
          <a:off x="1101635" y="4839788"/>
          <a:ext cx="3810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56</a:t>
                      </a:r>
                    </a:p>
                  </a:txBody>
                  <a:tcPr/>
                </a:tc>
                <a:tc>
                  <a:txBody>
                    <a:bodyPr/>
                    <a:lstStyle/>
                    <a:p>
                      <a:pPr algn="ctr"/>
                      <a:r>
                        <a:rPr lang="en-US" sz="2400" dirty="0"/>
                        <a:t>23</a:t>
                      </a:r>
                    </a:p>
                  </a:txBody>
                  <a:tcPr/>
                </a:tc>
                <a:tc>
                  <a:txBody>
                    <a:bodyPr/>
                    <a:lstStyle/>
                    <a:p>
                      <a:pPr algn="ctr"/>
                      <a:r>
                        <a:rPr lang="en-US" sz="2400" dirty="0"/>
                        <a:t>12</a:t>
                      </a:r>
                    </a:p>
                  </a:txBody>
                  <a:tcPr/>
                </a:tc>
                <a:extLst>
                  <a:ext uri="{0D108BD9-81ED-4DB2-BD59-A6C34878D82A}">
                    <a16:rowId xmlns:a16="http://schemas.microsoft.com/office/drawing/2014/main" val="10000"/>
                  </a:ext>
                </a:extLst>
              </a:tr>
            </a:tbl>
          </a:graphicData>
        </a:graphic>
      </p:graphicFrame>
      <p:sp>
        <p:nvSpPr>
          <p:cNvPr id="8" name="TextBox 7"/>
          <p:cNvSpPr txBox="1"/>
          <p:nvPr/>
        </p:nvSpPr>
        <p:spPr>
          <a:xfrm>
            <a:off x="4495800" y="4161291"/>
            <a:ext cx="3200400" cy="461665"/>
          </a:xfrm>
          <a:prstGeom prst="rect">
            <a:avLst/>
          </a:prstGeom>
          <a:noFill/>
        </p:spPr>
        <p:txBody>
          <a:bodyPr wrap="square" rtlCol="0">
            <a:spAutoFit/>
          </a:bodyPr>
          <a:lstStyle/>
          <a:p>
            <a:pPr algn="ctr"/>
            <a:r>
              <a:rPr lang="en-US" sz="2400" dirty="0">
                <a:solidFill>
                  <a:srgbClr val="A71160"/>
                </a:solidFill>
              </a:rPr>
              <a:t>Sort in Ascending order</a:t>
            </a:r>
          </a:p>
        </p:txBody>
      </p:sp>
      <p:sp>
        <p:nvSpPr>
          <p:cNvPr id="9" name="TextBox 8"/>
          <p:cNvSpPr txBox="1"/>
          <p:nvPr/>
        </p:nvSpPr>
        <p:spPr>
          <a:xfrm>
            <a:off x="7059633" y="1620596"/>
            <a:ext cx="1108362" cy="461665"/>
          </a:xfrm>
          <a:prstGeom prst="rect">
            <a:avLst/>
          </a:prstGeom>
          <a:noFill/>
        </p:spPr>
        <p:txBody>
          <a:bodyPr wrap="square" rtlCol="0">
            <a:spAutoFit/>
          </a:bodyPr>
          <a:lstStyle/>
          <a:p>
            <a:r>
              <a:rPr lang="en-US" sz="2400" dirty="0" err="1">
                <a:solidFill>
                  <a:srgbClr val="A71160"/>
                </a:solidFill>
                <a:latin typeface="Consolas" panose="020B0609020204030204" pitchFamily="49" charset="0"/>
                <a:cs typeface="Consolas" panose="020B0609020204030204" pitchFamily="49" charset="0"/>
              </a:rPr>
              <a:t>i</a:t>
            </a:r>
            <a:r>
              <a:rPr lang="en-US" sz="2400" dirty="0">
                <a:solidFill>
                  <a:srgbClr val="A71160"/>
                </a:solidFill>
                <a:latin typeface="Consolas" panose="020B0609020204030204" pitchFamily="49" charset="0"/>
                <a:cs typeface="Consolas" panose="020B0609020204030204" pitchFamily="49" charset="0"/>
              </a:rPr>
              <a:t> = 1</a:t>
            </a:r>
          </a:p>
        </p:txBody>
      </p:sp>
      <p:sp>
        <p:nvSpPr>
          <p:cNvPr id="10" name="TextBox 9"/>
          <p:cNvSpPr txBox="1"/>
          <p:nvPr/>
        </p:nvSpPr>
        <p:spPr>
          <a:xfrm>
            <a:off x="7059633" y="2152447"/>
            <a:ext cx="2625437" cy="400110"/>
          </a:xfrm>
          <a:prstGeom prst="rect">
            <a:avLst/>
          </a:prstGeom>
          <a:noFill/>
        </p:spPr>
        <p:txBody>
          <a:bodyPr wrap="square" rtlCol="0">
            <a:spAutoFit/>
          </a:bodyPr>
          <a:lstStyle/>
          <a:p>
            <a:r>
              <a:rPr lang="en-IN" sz="2000" dirty="0" err="1">
                <a:latin typeface="Consolas" pitchFamily="49" charset="0"/>
                <a:cs typeface="Consolas" pitchFamily="49" charset="0"/>
              </a:rPr>
              <a:t>minj</a:t>
            </a:r>
            <a:r>
              <a:rPr lang="en-IN" sz="2000" dirty="0">
                <a:latin typeface="Consolas" pitchFamily="49" charset="0"/>
                <a:cs typeface="Consolas" pitchFamily="49" charset="0"/>
              </a:rPr>
              <a:t> </a:t>
            </a:r>
            <a:r>
              <a:rPr lang="pt-BR" sz="2000" b="1" dirty="0">
                <a:latin typeface="Consolas" pitchFamily="49" charset="0"/>
                <a:cs typeface="Consolas" pitchFamily="49" charset="0"/>
              </a:rPr>
              <a:t>← </a:t>
            </a:r>
            <a:r>
              <a:rPr lang="en-IN" sz="2000" dirty="0">
                <a:latin typeface="Consolas" pitchFamily="49" charset="0"/>
                <a:cs typeface="Consolas" pitchFamily="49" charset="0"/>
                <a:sym typeface="Wingdings" panose="05000000000000000000" pitchFamily="2" charset="2"/>
              </a:rPr>
              <a:t>2</a:t>
            </a:r>
            <a:endParaRPr lang="en-US" sz="2000" dirty="0"/>
          </a:p>
        </p:txBody>
      </p:sp>
      <p:sp>
        <p:nvSpPr>
          <p:cNvPr id="11" name="TextBox 10"/>
          <p:cNvSpPr txBox="1"/>
          <p:nvPr/>
        </p:nvSpPr>
        <p:spPr>
          <a:xfrm>
            <a:off x="7059633" y="2622742"/>
            <a:ext cx="3392782" cy="400110"/>
          </a:xfrm>
          <a:prstGeom prst="rect">
            <a:avLst/>
          </a:prstGeom>
          <a:noFill/>
        </p:spPr>
        <p:txBody>
          <a:bodyPr wrap="square" rtlCol="0">
            <a:spAutoFit/>
          </a:bodyPr>
          <a:lstStyle/>
          <a:p>
            <a:r>
              <a:rPr lang="en-IN" sz="2000" dirty="0">
                <a:latin typeface="Consolas" pitchFamily="49" charset="0"/>
                <a:cs typeface="Consolas" pitchFamily="49" charset="0"/>
                <a:sym typeface="Wingdings" panose="05000000000000000000" pitchFamily="2" charset="2"/>
              </a:rPr>
              <a:t>minx </a:t>
            </a:r>
            <a:r>
              <a:rPr lang="pt-BR" sz="2000" b="1" dirty="0">
                <a:latin typeface="Consolas" pitchFamily="49" charset="0"/>
                <a:cs typeface="Consolas" pitchFamily="49" charset="0"/>
              </a:rPr>
              <a:t>← </a:t>
            </a:r>
            <a:r>
              <a:rPr lang="pt-BR" sz="2000" dirty="0">
                <a:latin typeface="Consolas" pitchFamily="49" charset="0"/>
                <a:cs typeface="Consolas" pitchFamily="49" charset="0"/>
              </a:rPr>
              <a:t>34</a:t>
            </a:r>
            <a:endParaRPr lang="en-US" sz="2000" dirty="0"/>
          </a:p>
        </p:txBody>
      </p:sp>
      <p:sp>
        <p:nvSpPr>
          <p:cNvPr id="12" name="TextBox 11"/>
          <p:cNvSpPr txBox="1"/>
          <p:nvPr/>
        </p:nvSpPr>
        <p:spPr>
          <a:xfrm>
            <a:off x="7059633" y="3090316"/>
            <a:ext cx="1981200" cy="461665"/>
          </a:xfrm>
          <a:prstGeom prst="rect">
            <a:avLst/>
          </a:prstGeom>
          <a:no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j = 2</a:t>
            </a:r>
          </a:p>
        </p:txBody>
      </p:sp>
      <p:sp>
        <p:nvSpPr>
          <p:cNvPr id="13" name="TextBox 12"/>
          <p:cNvSpPr txBox="1"/>
          <p:nvPr/>
        </p:nvSpPr>
        <p:spPr>
          <a:xfrm>
            <a:off x="7141028" y="1080020"/>
            <a:ext cx="887102" cy="369332"/>
          </a:xfrm>
          <a:prstGeom prst="rect">
            <a:avLst/>
          </a:prstGeom>
          <a:noFill/>
          <a:ln w="28575">
            <a:solidFill>
              <a:schemeClr val="tx1"/>
            </a:solidFill>
          </a:ln>
        </p:spPr>
        <p:txBody>
          <a:bodyPr wrap="none" rtlCol="0">
            <a:spAutoFit/>
          </a:bodyPr>
          <a:lstStyle/>
          <a:p>
            <a:r>
              <a:rPr lang="en-IN" b="1" dirty="0"/>
              <a:t>Pass 1 :</a:t>
            </a:r>
            <a:endParaRPr lang="en-US" b="1" dirty="0"/>
          </a:p>
        </p:txBody>
      </p:sp>
      <p:graphicFrame>
        <p:nvGraphicFramePr>
          <p:cNvPr id="15" name="Table 14"/>
          <p:cNvGraphicFramePr>
            <a:graphicFrameLocks noGrp="1"/>
          </p:cNvGraphicFramePr>
          <p:nvPr>
            <p:extLst>
              <p:ext uri="{D42A27DB-BD31-4B8C-83A1-F6EECF244321}">
                <p14:modId xmlns:p14="http://schemas.microsoft.com/office/powerpoint/2010/main" val="3746688459"/>
              </p:ext>
            </p:extLst>
          </p:nvPr>
        </p:nvGraphicFramePr>
        <p:xfrm>
          <a:off x="1101635" y="5291751"/>
          <a:ext cx="3810000" cy="39624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000" dirty="0">
                          <a:solidFill>
                            <a:srgbClr val="C00000"/>
                          </a:solidFill>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6" name="Rectangle 15"/>
          <p:cNvSpPr/>
          <p:nvPr/>
        </p:nvSpPr>
        <p:spPr>
          <a:xfrm>
            <a:off x="1101635" y="4839788"/>
            <a:ext cx="762000" cy="4572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45</a:t>
            </a:r>
          </a:p>
        </p:txBody>
      </p:sp>
      <p:sp>
        <p:nvSpPr>
          <p:cNvPr id="18" name="Rounded Rectangle 17"/>
          <p:cNvSpPr/>
          <p:nvPr/>
        </p:nvSpPr>
        <p:spPr>
          <a:xfrm>
            <a:off x="748935" y="2024743"/>
            <a:ext cx="4293327" cy="1186542"/>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44389" y="4835027"/>
            <a:ext cx="457200" cy="45720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032482" y="2631046"/>
            <a:ext cx="548640" cy="400110"/>
          </a:xfrm>
          <a:prstGeom prst="rect">
            <a:avLst/>
          </a:prstGeom>
          <a:solidFill>
            <a:schemeClr val="bg1"/>
          </a:solidFill>
          <a:ln>
            <a:solidFill>
              <a:srgbClr val="00B050"/>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23</a:t>
            </a:r>
          </a:p>
        </p:txBody>
      </p:sp>
      <p:sp>
        <p:nvSpPr>
          <p:cNvPr id="21" name="TextBox 20"/>
          <p:cNvSpPr txBox="1"/>
          <p:nvPr/>
        </p:nvSpPr>
        <p:spPr>
          <a:xfrm>
            <a:off x="8032482" y="2144913"/>
            <a:ext cx="365760" cy="400110"/>
          </a:xfrm>
          <a:prstGeom prst="rect">
            <a:avLst/>
          </a:prstGeom>
          <a:solidFill>
            <a:schemeClr val="bg1"/>
          </a:solidFill>
          <a:ln>
            <a:solidFill>
              <a:schemeClr val="tx2">
                <a:lumMod val="60000"/>
                <a:lumOff val="40000"/>
              </a:schemeClr>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4</a:t>
            </a:r>
          </a:p>
        </p:txBody>
      </p:sp>
      <p:sp>
        <p:nvSpPr>
          <p:cNvPr id="22" name="TextBox 21"/>
          <p:cNvSpPr txBox="1"/>
          <p:nvPr/>
        </p:nvSpPr>
        <p:spPr>
          <a:xfrm>
            <a:off x="8087950" y="3090316"/>
            <a:ext cx="460192" cy="461665"/>
          </a:xfrm>
          <a:prstGeom prst="rect">
            <a:avLst/>
          </a:prstGeom>
          <a:noFill/>
        </p:spPr>
        <p:txBody>
          <a:bodyPr wrap="square" rtlCol="0">
            <a:spAutoFit/>
          </a:bodyPr>
          <a:lstStyle/>
          <a:p>
            <a:pPr algn="ctr"/>
            <a:r>
              <a:rPr lang="en-US" sz="2400" dirty="0">
                <a:solidFill>
                  <a:srgbClr val="0070C0"/>
                </a:solidFill>
                <a:latin typeface="Consolas" panose="020B0609020204030204" pitchFamily="49" charset="0"/>
                <a:cs typeface="Consolas" panose="020B0609020204030204" pitchFamily="49" charset="0"/>
              </a:rPr>
              <a:t>3</a:t>
            </a:r>
          </a:p>
        </p:txBody>
      </p:sp>
      <p:sp>
        <p:nvSpPr>
          <p:cNvPr id="24" name="TextBox 23"/>
          <p:cNvSpPr txBox="1"/>
          <p:nvPr/>
        </p:nvSpPr>
        <p:spPr>
          <a:xfrm>
            <a:off x="8032481" y="2631046"/>
            <a:ext cx="548640" cy="400110"/>
          </a:xfrm>
          <a:prstGeom prst="rect">
            <a:avLst/>
          </a:prstGeom>
          <a:solidFill>
            <a:schemeClr val="accent3">
              <a:lumMod val="40000"/>
              <a:lumOff val="60000"/>
            </a:schemeClr>
          </a:solidFill>
          <a:ln w="12700">
            <a:solidFill>
              <a:srgbClr val="00B050"/>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12</a:t>
            </a:r>
          </a:p>
        </p:txBody>
      </p:sp>
      <p:sp>
        <p:nvSpPr>
          <p:cNvPr id="25" name="TextBox 24"/>
          <p:cNvSpPr txBox="1"/>
          <p:nvPr/>
        </p:nvSpPr>
        <p:spPr>
          <a:xfrm>
            <a:off x="7059633" y="3624888"/>
            <a:ext cx="1783204" cy="461665"/>
          </a:xfrm>
          <a:prstGeom prst="rect">
            <a:avLst/>
          </a:prstGeom>
          <a:no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A[j] = 23</a:t>
            </a:r>
          </a:p>
        </p:txBody>
      </p:sp>
      <p:sp>
        <p:nvSpPr>
          <p:cNvPr id="26" name="TextBox 25"/>
          <p:cNvSpPr txBox="1"/>
          <p:nvPr/>
        </p:nvSpPr>
        <p:spPr>
          <a:xfrm>
            <a:off x="8227286" y="3634602"/>
            <a:ext cx="537890" cy="461665"/>
          </a:xfrm>
          <a:prstGeom prst="rect">
            <a:avLst/>
          </a:prstGeom>
          <a:solidFill>
            <a:schemeClr val="bg1"/>
          </a:solidFill>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12</a:t>
            </a:r>
          </a:p>
        </p:txBody>
      </p:sp>
      <p:sp>
        <p:nvSpPr>
          <p:cNvPr id="28" name="TextBox 27"/>
          <p:cNvSpPr txBox="1"/>
          <p:nvPr/>
        </p:nvSpPr>
        <p:spPr>
          <a:xfrm>
            <a:off x="8449356" y="3090316"/>
            <a:ext cx="460192" cy="461665"/>
          </a:xfrm>
          <a:prstGeom prst="rect">
            <a:avLst/>
          </a:prstGeom>
          <a:noFill/>
        </p:spPr>
        <p:txBody>
          <a:bodyPr wrap="square" rtlCol="0">
            <a:spAutoFit/>
          </a:bodyPr>
          <a:lstStyle/>
          <a:p>
            <a:pPr algn="ctr"/>
            <a:r>
              <a:rPr lang="en-US" sz="2400" dirty="0">
                <a:solidFill>
                  <a:srgbClr val="0070C0"/>
                </a:solidFill>
                <a:latin typeface="Consolas" panose="020B0609020204030204" pitchFamily="49" charset="0"/>
                <a:cs typeface="Consolas" panose="020B0609020204030204" pitchFamily="49" charset="0"/>
              </a:rPr>
              <a:t>4</a:t>
            </a:r>
          </a:p>
        </p:txBody>
      </p:sp>
      <p:cxnSp>
        <p:nvCxnSpPr>
          <p:cNvPr id="23" name="Straight Connector 22"/>
          <p:cNvCxnSpPr/>
          <p:nvPr/>
        </p:nvCxnSpPr>
        <p:spPr>
          <a:xfrm flipV="1">
            <a:off x="1658983" y="3135086"/>
            <a:ext cx="32004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810762" y="3090316"/>
            <a:ext cx="460192" cy="461665"/>
          </a:xfrm>
          <a:prstGeom prst="rect">
            <a:avLst/>
          </a:prstGeom>
          <a:noFill/>
        </p:spPr>
        <p:txBody>
          <a:bodyPr wrap="square" rtlCol="0">
            <a:spAutoFit/>
          </a:bodyPr>
          <a:lstStyle/>
          <a:p>
            <a:pPr algn="ctr"/>
            <a:r>
              <a:rPr lang="en-US" sz="2400" dirty="0">
                <a:solidFill>
                  <a:srgbClr val="0070C0"/>
                </a:solidFill>
                <a:latin typeface="Consolas" panose="020B0609020204030204" pitchFamily="49" charset="0"/>
                <a:cs typeface="Consolas" panose="020B0609020204030204" pitchFamily="49" charset="0"/>
              </a:rPr>
              <a:t>5</a:t>
            </a:r>
          </a:p>
        </p:txBody>
      </p:sp>
      <p:sp>
        <p:nvSpPr>
          <p:cNvPr id="30" name="TextBox 29"/>
          <p:cNvSpPr txBox="1"/>
          <p:nvPr/>
        </p:nvSpPr>
        <p:spPr>
          <a:xfrm>
            <a:off x="8028126" y="2153620"/>
            <a:ext cx="365760" cy="400110"/>
          </a:xfrm>
          <a:prstGeom prst="rect">
            <a:avLst/>
          </a:prstGeom>
          <a:solidFill>
            <a:schemeClr val="bg1"/>
          </a:solidFill>
          <a:ln>
            <a:solidFill>
              <a:schemeClr val="tx2">
                <a:lumMod val="60000"/>
                <a:lumOff val="40000"/>
              </a:schemeClr>
            </a:solidFill>
          </a:ln>
        </p:spPr>
        <p:txBody>
          <a:bodyPr wrap="square" rtlCol="0">
            <a:spAutoFit/>
          </a:bodyPr>
          <a:lstStyle/>
          <a:p>
            <a:pPr algn="ctr"/>
            <a:r>
              <a:rPr lang="en-US" sz="2000" dirty="0">
                <a:latin typeface="Consolas" panose="020B0609020204030204" pitchFamily="49" charset="0"/>
                <a:cs typeface="Consolas" panose="020B0609020204030204" pitchFamily="49" charset="0"/>
              </a:rPr>
              <a:t>5</a:t>
            </a:r>
          </a:p>
        </p:txBody>
      </p:sp>
      <p:graphicFrame>
        <p:nvGraphicFramePr>
          <p:cNvPr id="31" name="Table 30"/>
          <p:cNvGraphicFramePr>
            <a:graphicFrameLocks noGrp="1"/>
          </p:cNvGraphicFramePr>
          <p:nvPr>
            <p:extLst>
              <p:ext uri="{D42A27DB-BD31-4B8C-83A1-F6EECF244321}">
                <p14:modId xmlns:p14="http://schemas.microsoft.com/office/powerpoint/2010/main" val="1065347862"/>
              </p:ext>
            </p:extLst>
          </p:nvPr>
        </p:nvGraphicFramePr>
        <p:xfrm>
          <a:off x="7685185" y="4839788"/>
          <a:ext cx="3810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56</a:t>
                      </a:r>
                    </a:p>
                  </a:txBody>
                  <a:tcPr/>
                </a:tc>
                <a:tc>
                  <a:txBody>
                    <a:bodyPr/>
                    <a:lstStyle/>
                    <a:p>
                      <a:pPr algn="ctr"/>
                      <a:r>
                        <a:rPr lang="en-US" sz="2400" dirty="0"/>
                        <a:t>23</a:t>
                      </a:r>
                    </a:p>
                  </a:txBody>
                  <a:tcPr/>
                </a:tc>
                <a:tc>
                  <a:txBody>
                    <a:bodyPr/>
                    <a:lstStyle/>
                    <a:p>
                      <a:pPr algn="ctr"/>
                      <a:r>
                        <a:rPr lang="en-US" sz="2400" dirty="0"/>
                        <a:t>12</a:t>
                      </a:r>
                    </a:p>
                  </a:txBody>
                  <a:tcPr/>
                </a:tc>
                <a:extLst>
                  <a:ext uri="{0D108BD9-81ED-4DB2-BD59-A6C34878D82A}">
                    <a16:rowId xmlns:a16="http://schemas.microsoft.com/office/drawing/2014/main" val="10000"/>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386354381"/>
              </p:ext>
            </p:extLst>
          </p:nvPr>
        </p:nvGraphicFramePr>
        <p:xfrm>
          <a:off x="7685185" y="5265626"/>
          <a:ext cx="3810000" cy="39624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000" dirty="0">
                          <a:solidFill>
                            <a:srgbClr val="C00000"/>
                          </a:solidFill>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a:solidFill>
                            <a:srgbClr val="C00000"/>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33" name="Rectangle 32"/>
          <p:cNvSpPr/>
          <p:nvPr/>
        </p:nvSpPr>
        <p:spPr>
          <a:xfrm>
            <a:off x="10733185" y="4845013"/>
            <a:ext cx="749808"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45</a:t>
            </a:r>
          </a:p>
        </p:txBody>
      </p:sp>
      <p:sp>
        <p:nvSpPr>
          <p:cNvPr id="34" name="Rectangle 33"/>
          <p:cNvSpPr/>
          <p:nvPr/>
        </p:nvSpPr>
        <p:spPr>
          <a:xfrm>
            <a:off x="7685185" y="4848932"/>
            <a:ext cx="762000" cy="448056"/>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12</a:t>
            </a:r>
          </a:p>
        </p:txBody>
      </p:sp>
      <p:sp>
        <p:nvSpPr>
          <p:cNvPr id="35" name="Freeform 34"/>
          <p:cNvSpPr/>
          <p:nvPr/>
        </p:nvSpPr>
        <p:spPr>
          <a:xfrm>
            <a:off x="8495381" y="4648938"/>
            <a:ext cx="2976289" cy="142822"/>
          </a:xfrm>
          <a:custGeom>
            <a:avLst/>
            <a:gdLst>
              <a:gd name="connsiteX0" fmla="*/ 0 w 3734440"/>
              <a:gd name="connsiteY0" fmla="*/ 122945 h 122945"/>
              <a:gd name="connsiteX1" fmla="*/ 0 w 3734440"/>
              <a:gd name="connsiteY1" fmla="*/ 0 h 122945"/>
              <a:gd name="connsiteX2" fmla="*/ 3734440 w 3734440"/>
              <a:gd name="connsiteY2" fmla="*/ 0 h 122945"/>
              <a:gd name="connsiteX3" fmla="*/ 3734440 w 3734440"/>
              <a:gd name="connsiteY3" fmla="*/ 92209 h 122945"/>
            </a:gdLst>
            <a:ahLst/>
            <a:cxnLst>
              <a:cxn ang="0">
                <a:pos x="connsiteX0" y="connsiteY0"/>
              </a:cxn>
              <a:cxn ang="0">
                <a:pos x="connsiteX1" y="connsiteY1"/>
              </a:cxn>
              <a:cxn ang="0">
                <a:pos x="connsiteX2" y="connsiteY2"/>
              </a:cxn>
              <a:cxn ang="0">
                <a:pos x="connsiteX3" y="connsiteY3"/>
              </a:cxn>
            </a:cxnLst>
            <a:rect l="l" t="t" r="r" b="b"/>
            <a:pathLst>
              <a:path w="3734440" h="122945">
                <a:moveTo>
                  <a:pt x="0" y="122945"/>
                </a:moveTo>
                <a:lnTo>
                  <a:pt x="0" y="0"/>
                </a:lnTo>
                <a:lnTo>
                  <a:pt x="3734440" y="0"/>
                </a:lnTo>
                <a:lnTo>
                  <a:pt x="3734440" y="92209"/>
                </a:ln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6" name="TextBox 35"/>
          <p:cNvSpPr txBox="1"/>
          <p:nvPr/>
        </p:nvSpPr>
        <p:spPr>
          <a:xfrm>
            <a:off x="9261539" y="4239668"/>
            <a:ext cx="1577675" cy="369332"/>
          </a:xfrm>
          <a:prstGeom prst="rect">
            <a:avLst/>
          </a:prstGeom>
          <a:noFill/>
        </p:spPr>
        <p:txBody>
          <a:bodyPr wrap="none" rtlCol="0">
            <a:spAutoFit/>
          </a:bodyPr>
          <a:lstStyle/>
          <a:p>
            <a:pPr algn="ctr"/>
            <a:r>
              <a:rPr lang="en-US" b="1" dirty="0">
                <a:solidFill>
                  <a:srgbClr val="A71160"/>
                </a:solidFill>
              </a:rPr>
              <a:t>Unsorted Array</a:t>
            </a:r>
          </a:p>
        </p:txBody>
      </p:sp>
      <p:sp>
        <p:nvSpPr>
          <p:cNvPr id="37" name="Freeform 36"/>
          <p:cNvSpPr/>
          <p:nvPr/>
        </p:nvSpPr>
        <p:spPr>
          <a:xfrm>
            <a:off x="1489166" y="5574267"/>
            <a:ext cx="3043645" cy="277893"/>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8" name="TextBox 37"/>
          <p:cNvSpPr txBox="1"/>
          <p:nvPr/>
        </p:nvSpPr>
        <p:spPr>
          <a:xfrm>
            <a:off x="2424531" y="5855120"/>
            <a:ext cx="901814" cy="369332"/>
          </a:xfrm>
          <a:prstGeom prst="rect">
            <a:avLst/>
          </a:prstGeom>
          <a:noFill/>
        </p:spPr>
        <p:txBody>
          <a:bodyPr wrap="square" rtlCol="0">
            <a:spAutoFit/>
          </a:bodyPr>
          <a:lstStyle/>
          <a:p>
            <a:pPr algn="ctr"/>
            <a:r>
              <a:rPr lang="en-US" b="1" dirty="0">
                <a:solidFill>
                  <a:srgbClr val="A71160"/>
                </a:solidFill>
              </a:rPr>
              <a:t>Swap</a:t>
            </a:r>
          </a:p>
        </p:txBody>
      </p:sp>
      <p:graphicFrame>
        <p:nvGraphicFramePr>
          <p:cNvPr id="39" name="Table 38"/>
          <p:cNvGraphicFramePr>
            <a:graphicFrameLocks noGrp="1"/>
          </p:cNvGraphicFramePr>
          <p:nvPr>
            <p:extLst>
              <p:ext uri="{D42A27DB-BD31-4B8C-83A1-F6EECF244321}">
                <p14:modId xmlns:p14="http://schemas.microsoft.com/office/powerpoint/2010/main" val="186829205"/>
              </p:ext>
            </p:extLst>
          </p:nvPr>
        </p:nvGraphicFramePr>
        <p:xfrm>
          <a:off x="4364658" y="6035792"/>
          <a:ext cx="3810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52400">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56</a:t>
                      </a:r>
                    </a:p>
                  </a:txBody>
                  <a:tcPr/>
                </a:tc>
                <a:tc>
                  <a:txBody>
                    <a:bodyPr/>
                    <a:lstStyle/>
                    <a:p>
                      <a:pPr algn="ctr"/>
                      <a:r>
                        <a:rPr lang="en-US" sz="2400" dirty="0"/>
                        <a:t>23</a:t>
                      </a:r>
                    </a:p>
                  </a:txBody>
                  <a:tcPr/>
                </a:tc>
                <a:tc>
                  <a:txBody>
                    <a:bodyPr/>
                    <a:lstStyle/>
                    <a:p>
                      <a:pPr algn="ctr"/>
                      <a:r>
                        <a:rPr lang="en-US" sz="2400" dirty="0"/>
                        <a:t>45</a:t>
                      </a:r>
                    </a:p>
                  </a:txBody>
                  <a:tcPr/>
                </a:tc>
                <a:extLst>
                  <a:ext uri="{0D108BD9-81ED-4DB2-BD59-A6C34878D82A}">
                    <a16:rowId xmlns:a16="http://schemas.microsoft.com/office/drawing/2014/main" val="10000"/>
                  </a:ext>
                </a:extLst>
              </a:tr>
            </a:tbl>
          </a:graphicData>
        </a:graphic>
      </p:graphicFrame>
      <p:sp>
        <p:nvSpPr>
          <p:cNvPr id="40" name="Rectangle 39"/>
          <p:cNvSpPr/>
          <p:nvPr/>
        </p:nvSpPr>
        <p:spPr>
          <a:xfrm>
            <a:off x="4364658" y="6035792"/>
            <a:ext cx="762000" cy="4572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12</a:t>
            </a:r>
          </a:p>
        </p:txBody>
      </p:sp>
      <p:sp>
        <p:nvSpPr>
          <p:cNvPr id="41" name="Rectangle 40"/>
          <p:cNvSpPr/>
          <p:nvPr/>
        </p:nvSpPr>
        <p:spPr>
          <a:xfrm>
            <a:off x="5122254" y="6035792"/>
            <a:ext cx="762000" cy="4572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23</a:t>
            </a:r>
          </a:p>
        </p:txBody>
      </p:sp>
      <p:sp>
        <p:nvSpPr>
          <p:cNvPr id="42" name="TextBox 41"/>
          <p:cNvSpPr txBox="1"/>
          <p:nvPr/>
        </p:nvSpPr>
        <p:spPr>
          <a:xfrm>
            <a:off x="6650658" y="6033560"/>
            <a:ext cx="799525" cy="461665"/>
          </a:xfrm>
          <a:prstGeom prst="rect">
            <a:avLst/>
          </a:prstGeom>
          <a:solidFill>
            <a:schemeClr val="bg1"/>
          </a:solidFill>
          <a:ln>
            <a:solidFill>
              <a:schemeClr val="tx1"/>
            </a:solidFill>
          </a:ln>
        </p:spPr>
        <p:txBody>
          <a:bodyPr wrap="square" rtlCol="0">
            <a:spAutoFit/>
          </a:bodyPr>
          <a:lstStyle/>
          <a:p>
            <a:pPr algn="ctr"/>
            <a:r>
              <a:rPr lang="en-US" sz="2400" dirty="0"/>
              <a:t>34</a:t>
            </a:r>
          </a:p>
        </p:txBody>
      </p:sp>
      <p:sp>
        <p:nvSpPr>
          <p:cNvPr id="44" name="Rectangle 43"/>
          <p:cNvSpPr/>
          <p:nvPr/>
        </p:nvSpPr>
        <p:spPr>
          <a:xfrm>
            <a:off x="6650658" y="6032939"/>
            <a:ext cx="817140" cy="46290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56</a:t>
            </a:r>
          </a:p>
        </p:txBody>
      </p:sp>
      <p:sp>
        <p:nvSpPr>
          <p:cNvPr id="45" name="Rectangle 44"/>
          <p:cNvSpPr/>
          <p:nvPr/>
        </p:nvSpPr>
        <p:spPr>
          <a:xfrm>
            <a:off x="6650509" y="6034650"/>
            <a:ext cx="758952" cy="459485"/>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45</a:t>
            </a:r>
          </a:p>
        </p:txBody>
      </p:sp>
      <p:sp>
        <p:nvSpPr>
          <p:cNvPr id="46" name="Rectangle 45"/>
          <p:cNvSpPr/>
          <p:nvPr/>
        </p:nvSpPr>
        <p:spPr>
          <a:xfrm>
            <a:off x="7424057" y="6035792"/>
            <a:ext cx="758952" cy="4572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56</a:t>
            </a:r>
          </a:p>
        </p:txBody>
      </p:sp>
      <p:sp>
        <p:nvSpPr>
          <p:cNvPr id="43" name="Rectangle 42"/>
          <p:cNvSpPr/>
          <p:nvPr/>
        </p:nvSpPr>
        <p:spPr>
          <a:xfrm>
            <a:off x="5879850" y="6033558"/>
            <a:ext cx="762000" cy="4572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34</a:t>
            </a:r>
          </a:p>
        </p:txBody>
      </p:sp>
      <p:sp>
        <p:nvSpPr>
          <p:cNvPr id="47" name="Rounded Rectangle 46"/>
          <p:cNvSpPr/>
          <p:nvPr/>
        </p:nvSpPr>
        <p:spPr>
          <a:xfrm>
            <a:off x="644435" y="3220823"/>
            <a:ext cx="2516776" cy="748110"/>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2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1)">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500"/>
                            </p:stCondLst>
                            <p:childTnLst>
                              <p:par>
                                <p:cTn id="42" presetID="63" presetClass="path" presetSubtype="0" accel="50000" decel="50000" fill="hold" grpId="1" nodeType="afterEffect">
                                  <p:stCondLst>
                                    <p:cond delay="0"/>
                                  </p:stCondLst>
                                  <p:childTnLst>
                                    <p:animMotion origin="layout" path="M 4.79167E-6 4.07407E-6 L 0.06223 0.00069 " pathEditMode="relative" rAng="0" ptsTypes="AA">
                                      <p:cBhvr>
                                        <p:cTn id="43" dur="2000" fill="hold"/>
                                        <p:tgtEl>
                                          <p:spTgt spid="19"/>
                                        </p:tgtEl>
                                        <p:attrNameLst>
                                          <p:attrName>ppt_x</p:attrName>
                                          <p:attrName>ppt_y</p:attrName>
                                        </p:attrNameLst>
                                      </p:cBhvr>
                                      <p:rCtr x="3112" y="23"/>
                                    </p:animMotion>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2000"/>
                                        <p:tgtEl>
                                          <p:spTgt spid="23"/>
                                        </p:tgtEl>
                                      </p:cBhvr>
                                    </p:animEffect>
                                    <p:anim calcmode="lin" valueType="num">
                                      <p:cBhvr>
                                        <p:cTn id="53" dur="2000" fill="hold"/>
                                        <p:tgtEl>
                                          <p:spTgt spid="23"/>
                                        </p:tgtEl>
                                        <p:attrNameLst>
                                          <p:attrName>ppt_w</p:attrName>
                                        </p:attrNameLst>
                                      </p:cBhvr>
                                      <p:tavLst>
                                        <p:tav tm="0" fmla="#ppt_w*sin(2.5*pi*$)">
                                          <p:val>
                                            <p:fltVal val="0"/>
                                          </p:val>
                                        </p:tav>
                                        <p:tav tm="100000">
                                          <p:val>
                                            <p:fltVal val="1"/>
                                          </p:val>
                                        </p:tav>
                                      </p:tavLst>
                                    </p:anim>
                                    <p:anim calcmode="lin" valueType="num">
                                      <p:cBhvr>
                                        <p:cTn id="54"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xit" presetSubtype="10" fill="hold" grpId="1" nodeType="clickEffect">
                                  <p:stCondLst>
                                    <p:cond delay="0"/>
                                  </p:stCondLst>
                                  <p:childTnLst>
                                    <p:animEffect transition="out" filter="randombar(horizontal)">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14" presetClass="exit" presetSubtype="10" fill="hold" nodeType="withEffect">
                                  <p:stCondLst>
                                    <p:cond delay="0"/>
                                  </p:stCondLst>
                                  <p:childTnLst>
                                    <p:animEffect transition="out" filter="randombar(horizontal)">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par>
                                <p:cTn id="72" presetID="21" presetClass="entr" presetSubtype="1"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heel(1)">
                                      <p:cBhvr>
                                        <p:cTn id="74" dur="20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1" grpId="0" animBg="1"/>
      <p:bldP spid="24" grpId="0" animBg="1"/>
      <p:bldP spid="25" grpId="0"/>
      <p:bldP spid="26" grpId="0" animBg="1"/>
      <p:bldP spid="28" grpId="0"/>
      <p:bldP spid="29" grpId="0"/>
      <p:bldP spid="30" grpId="0" animBg="1"/>
      <p:bldP spid="33" grpId="0" animBg="1"/>
      <p:bldP spid="34" grpId="0" animBg="1"/>
      <p:bldP spid="35" grpId="0" animBg="1"/>
      <p:bldP spid="36" grpId="0"/>
      <p:bldP spid="37" grpId="0" animBg="1"/>
      <p:bldP spid="38" grpId="0"/>
      <p:bldP spid="40" grpId="0" animBg="1"/>
      <p:bldP spid="41" grpId="0" animBg="1"/>
      <p:bldP spid="42" grpId="0" animBg="1"/>
      <p:bldP spid="44" grpId="0" animBg="1"/>
      <p:bldP spid="45" grpId="0" animBg="1"/>
      <p:bldP spid="46" grpId="0" animBg="1"/>
      <p:bldP spid="43"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&amp; Instance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Instance: </a:t>
                </a:r>
                <a:r>
                  <a:rPr lang="en-US" dirty="0"/>
                  <a:t>An Instance of a problem consists of </a:t>
                </a:r>
                <a:r>
                  <a:rPr lang="en-US" dirty="0">
                    <a:solidFill>
                      <a:srgbClr val="A71160"/>
                    </a:solidFill>
                  </a:rPr>
                  <a:t>the input </a:t>
                </a:r>
                <a:r>
                  <a:rPr lang="en-US" dirty="0"/>
                  <a:t>needed to compute the solution to the problem.</a:t>
                </a:r>
              </a:p>
              <a:p>
                <a:r>
                  <a:rPr lang="en-US" dirty="0"/>
                  <a:t>Example:</a:t>
                </a:r>
              </a:p>
              <a:p>
                <a:pPr marL="0" indent="0">
                  <a:buNone/>
                </a:pPr>
                <a:r>
                  <a:rPr lang="en-US" dirty="0"/>
                  <a:t>	</a:t>
                </a:r>
                <a:r>
                  <a:rPr lang="en-US" dirty="0">
                    <a:solidFill>
                      <a:srgbClr val="A71160"/>
                    </a:solidFill>
                  </a:rPr>
                  <a:t>Problem: </a:t>
                </a:r>
                <a:r>
                  <a:rPr lang="en-US" dirty="0"/>
                  <a:t>to multiply two positive integers </a:t>
                </a:r>
              </a:p>
              <a:p>
                <a:pPr marL="0" indent="0">
                  <a:buNone/>
                </a:pPr>
                <a:r>
                  <a:rPr lang="en-US" dirty="0"/>
                  <a:t>      	</a:t>
                </a:r>
                <a:r>
                  <a:rPr lang="en-US" dirty="0">
                    <a:solidFill>
                      <a:srgbClr val="A71160"/>
                    </a:solidFill>
                  </a:rPr>
                  <a:t>Instance:</a:t>
                </a:r>
                <a:r>
                  <a:rPr lang="en-US" dirty="0">
                    <a:solidFill>
                      <a:srgbClr val="890E4F"/>
                    </a:solidFill>
                  </a:rPr>
                  <a:t> </a:t>
                </a:r>
                <a14:m>
                  <m:oMath xmlns:m="http://schemas.openxmlformats.org/officeDocument/2006/math">
                    <m:r>
                      <a:rPr lang="en-US" i="0" dirty="0" smtClean="0">
                        <a:latin typeface="Cambria Math" panose="02040503050406030204" pitchFamily="18" charset="0"/>
                      </a:rPr>
                      <m:t>981 </m:t>
                    </m:r>
                    <m:r>
                      <m:rPr>
                        <m:sty m:val="p"/>
                      </m:rPr>
                      <a:rPr lang="en-US" i="0" dirty="0" smtClean="0">
                        <a:latin typeface="Cambria Math" panose="02040503050406030204" pitchFamily="18" charset="0"/>
                      </a:rPr>
                      <m:t>X</m:t>
                    </m:r>
                    <m:r>
                      <a:rPr lang="en-US" i="0" dirty="0" smtClean="0">
                        <a:latin typeface="Cambria Math" panose="02040503050406030204" pitchFamily="18" charset="0"/>
                      </a:rPr>
                      <m:t> 1234</m:t>
                    </m:r>
                  </m:oMath>
                </a14:m>
                <a:endParaRPr lang="en-US" dirty="0"/>
              </a:p>
              <a:p>
                <a:r>
                  <a:rPr lang="en-US" b="1" dirty="0"/>
                  <a:t>Instance size: </a:t>
                </a:r>
                <a:r>
                  <a:rPr lang="en-US" dirty="0"/>
                  <a:t>Any integer (generally 𝒏) that in some way </a:t>
                </a:r>
                <a:r>
                  <a:rPr lang="en-US" dirty="0">
                    <a:solidFill>
                      <a:srgbClr val="A71160"/>
                    </a:solidFill>
                  </a:rPr>
                  <a:t>measures</a:t>
                </a:r>
                <a:r>
                  <a:rPr lang="en-US" b="1" dirty="0">
                    <a:solidFill>
                      <a:srgbClr val="890E4F"/>
                    </a:solidFill>
                  </a:rPr>
                  <a:t> </a:t>
                </a:r>
                <a:r>
                  <a:rPr lang="en-US" dirty="0"/>
                  <a:t>the number of components in an instance.</a:t>
                </a:r>
              </a:p>
              <a:p>
                <a:r>
                  <a:rPr lang="en-US" dirty="0"/>
                  <a:t>Examples:</a:t>
                </a:r>
              </a:p>
              <a:p>
                <a:pPr marL="1001712" lvl="1" indent="-457200">
                  <a:buFont typeface="+mj-lt"/>
                  <a:buAutoNum type="arabicPeriod"/>
                </a:pPr>
                <a:r>
                  <a:rPr lang="en-US" dirty="0">
                    <a:solidFill>
                      <a:srgbClr val="A71160"/>
                    </a:solidFill>
                  </a:rPr>
                  <a:t>Sorting problem: </a:t>
                </a:r>
                <a:r>
                  <a:rPr lang="en-US" dirty="0"/>
                  <a:t>Instance size is number of elements to be sorted.</a:t>
                </a:r>
              </a:p>
              <a:p>
                <a:pPr marL="1001712" lvl="1" indent="-457200">
                  <a:buFont typeface="+mj-lt"/>
                  <a:buAutoNum type="arabicPeriod"/>
                </a:pPr>
                <a:r>
                  <a:rPr lang="en-US" dirty="0">
                    <a:solidFill>
                      <a:srgbClr val="A71160"/>
                    </a:solidFill>
                  </a:rPr>
                  <a:t>Graph problem:</a:t>
                </a:r>
                <a:r>
                  <a:rPr lang="en-US" dirty="0"/>
                  <a:t> Instance size is number of nodes or edges or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17235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 Example </a:t>
            </a:r>
          </a:p>
        </p:txBody>
      </p:sp>
      <p:graphicFrame>
        <p:nvGraphicFramePr>
          <p:cNvPr id="4" name="Table 3"/>
          <p:cNvGraphicFramePr>
            <a:graphicFrameLocks noGrp="1"/>
          </p:cNvGraphicFramePr>
          <p:nvPr>
            <p:extLst>
              <p:ext uri="{D42A27DB-BD31-4B8C-83A1-F6EECF244321}">
                <p14:modId xmlns:p14="http://schemas.microsoft.com/office/powerpoint/2010/main" val="1001854232"/>
              </p:ext>
            </p:extLst>
          </p:nvPr>
        </p:nvGraphicFramePr>
        <p:xfrm>
          <a:off x="2580881" y="1528465"/>
          <a:ext cx="5215472" cy="457200"/>
        </p:xfrm>
        <a:graphic>
          <a:graphicData uri="http://schemas.openxmlformats.org/drawingml/2006/table">
            <a:tbl>
              <a:tblPr firstRow="1" bandRow="1">
                <a:tableStyleId>{5940675A-B579-460E-94D1-54222C63F5DA}</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370840">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-5</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16</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14</a:t>
                      </a:r>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cxnSp>
        <p:nvCxnSpPr>
          <p:cNvPr id="5" name="Straight Connector 4"/>
          <p:cNvCxnSpPr/>
          <p:nvPr/>
        </p:nvCxnSpPr>
        <p:spPr>
          <a:xfrm>
            <a:off x="938353" y="2286000"/>
            <a:ext cx="1005840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938353" y="2286000"/>
            <a:ext cx="896784" cy="369332"/>
          </a:xfrm>
          <a:prstGeom prst="rect">
            <a:avLst/>
          </a:prstGeom>
          <a:noFill/>
          <a:ln w="28575">
            <a:solidFill>
              <a:schemeClr val="tx1"/>
            </a:solidFill>
          </a:ln>
        </p:spPr>
        <p:txBody>
          <a:bodyPr wrap="none" rtlCol="0">
            <a:spAutoFit/>
          </a:bodyPr>
          <a:lstStyle/>
          <a:p>
            <a:r>
              <a:rPr lang="en-IN" b="1" dirty="0"/>
              <a:t>Step 1 :</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2081105749"/>
              </p:ext>
            </p:extLst>
          </p:nvPr>
        </p:nvGraphicFramePr>
        <p:xfrm>
          <a:off x="1056881" y="2976264"/>
          <a:ext cx="5215472" cy="548640"/>
        </p:xfrm>
        <a:graphic>
          <a:graphicData uri="http://schemas.openxmlformats.org/drawingml/2006/table">
            <a:tbl>
              <a:tblPr firstRow="1" bandRow="1">
                <a:tableStyleId>{5940675A-B579-460E-94D1-54222C63F5DA}</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548640">
                <a:tc>
                  <a:txBody>
                    <a:bodyPr/>
                    <a:lstStyle/>
                    <a:p>
                      <a:pPr algn="ctr"/>
                      <a:r>
                        <a:rPr lang="en-US" sz="2400" dirty="0"/>
                        <a:t>5</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-5</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16</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2</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12</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r>
                        <a:rPr lang="en-US" sz="2400" dirty="0"/>
                        <a:t>14</a:t>
                      </a:r>
                    </a:p>
                  </a:txBody>
                  <a:tcPr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8" name="TextBox 7"/>
          <p:cNvSpPr txBox="1"/>
          <p:nvPr/>
        </p:nvSpPr>
        <p:spPr>
          <a:xfrm>
            <a:off x="2540029" y="2514600"/>
            <a:ext cx="2130648" cy="461665"/>
          </a:xfrm>
          <a:prstGeom prst="rect">
            <a:avLst/>
          </a:prstGeom>
          <a:noFill/>
        </p:spPr>
        <p:txBody>
          <a:bodyPr wrap="none" rtlCol="0">
            <a:spAutoFit/>
          </a:bodyPr>
          <a:lstStyle/>
          <a:p>
            <a:pPr algn="ctr"/>
            <a:r>
              <a:rPr lang="en-US" sz="2400" b="1" dirty="0"/>
              <a:t>Unsorted Array</a:t>
            </a:r>
          </a:p>
        </p:txBody>
      </p:sp>
      <p:graphicFrame>
        <p:nvGraphicFramePr>
          <p:cNvPr id="9" name="Table 8"/>
          <p:cNvGraphicFramePr>
            <a:graphicFrameLocks noGrp="1"/>
          </p:cNvGraphicFramePr>
          <p:nvPr>
            <p:extLst>
              <p:ext uri="{D42A27DB-BD31-4B8C-83A1-F6EECF244321}">
                <p14:modId xmlns:p14="http://schemas.microsoft.com/office/powerpoint/2010/main" val="3820682252"/>
              </p:ext>
            </p:extLst>
          </p:nvPr>
        </p:nvGraphicFramePr>
        <p:xfrm>
          <a:off x="1056881" y="3509665"/>
          <a:ext cx="5215472" cy="396240"/>
        </p:xfrm>
        <a:graphic>
          <a:graphicData uri="http://schemas.openxmlformats.org/drawingml/2006/table">
            <a:tbl>
              <a:tblPr firstRow="1" bandRow="1">
                <a:tableStyleId>{2D5ABB26-0587-4C30-8999-92F81FD0307C}</a:tableStyleId>
              </a:tblPr>
              <a:tblGrid>
                <a:gridCol w="651934">
                  <a:extLst>
                    <a:ext uri="{9D8B030D-6E8A-4147-A177-3AD203B41FA5}">
                      <a16:colId xmlns:a16="http://schemas.microsoft.com/office/drawing/2014/main" val="20000"/>
                    </a:ext>
                  </a:extLst>
                </a:gridCol>
                <a:gridCol w="651934">
                  <a:extLst>
                    <a:ext uri="{9D8B030D-6E8A-4147-A177-3AD203B41FA5}">
                      <a16:colId xmlns:a16="http://schemas.microsoft.com/office/drawing/2014/main" val="20001"/>
                    </a:ext>
                  </a:extLst>
                </a:gridCol>
                <a:gridCol w="651934">
                  <a:extLst>
                    <a:ext uri="{9D8B030D-6E8A-4147-A177-3AD203B41FA5}">
                      <a16:colId xmlns:a16="http://schemas.microsoft.com/office/drawing/2014/main" val="20002"/>
                    </a:ext>
                  </a:extLst>
                </a:gridCol>
                <a:gridCol w="651934">
                  <a:extLst>
                    <a:ext uri="{9D8B030D-6E8A-4147-A177-3AD203B41FA5}">
                      <a16:colId xmlns:a16="http://schemas.microsoft.com/office/drawing/2014/main" val="20003"/>
                    </a:ext>
                  </a:extLst>
                </a:gridCol>
                <a:gridCol w="651934">
                  <a:extLst>
                    <a:ext uri="{9D8B030D-6E8A-4147-A177-3AD203B41FA5}">
                      <a16:colId xmlns:a16="http://schemas.microsoft.com/office/drawing/2014/main" val="20004"/>
                    </a:ext>
                  </a:extLst>
                </a:gridCol>
                <a:gridCol w="651934">
                  <a:extLst>
                    <a:ext uri="{9D8B030D-6E8A-4147-A177-3AD203B41FA5}">
                      <a16:colId xmlns:a16="http://schemas.microsoft.com/office/drawing/2014/main" val="20005"/>
                    </a:ext>
                  </a:extLst>
                </a:gridCol>
                <a:gridCol w="651934">
                  <a:extLst>
                    <a:ext uri="{9D8B030D-6E8A-4147-A177-3AD203B41FA5}">
                      <a16:colId xmlns:a16="http://schemas.microsoft.com/office/drawing/2014/main" val="20006"/>
                    </a:ext>
                  </a:extLst>
                </a:gridCol>
                <a:gridCol w="651934">
                  <a:extLst>
                    <a:ext uri="{9D8B030D-6E8A-4147-A177-3AD203B41FA5}">
                      <a16:colId xmlns:a16="http://schemas.microsoft.com/office/drawing/2014/main" val="20007"/>
                    </a:ext>
                  </a:extLst>
                </a:gridCol>
              </a:tblGrid>
              <a:tr h="370840">
                <a:tc>
                  <a:txBody>
                    <a:bodyPr/>
                    <a:lstStyle/>
                    <a:p>
                      <a:pPr algn="ctr"/>
                      <a:r>
                        <a:rPr lang="en-US" sz="2000" dirty="0">
                          <a:solidFill>
                            <a:srgbClr val="0070C0"/>
                          </a:solidFill>
                        </a:rPr>
                        <a:t>1</a:t>
                      </a:r>
                      <a:endParaRPr lang="en-US" sz="2000" b="1" dirty="0">
                        <a:solidFill>
                          <a:srgbClr val="0070C0"/>
                        </a:solidFill>
                      </a:endParaRPr>
                    </a:p>
                  </a:txBody>
                  <a:tcPr/>
                </a:tc>
                <a:tc>
                  <a:txBody>
                    <a:bodyPr/>
                    <a:lstStyle/>
                    <a:p>
                      <a:pPr algn="ctr"/>
                      <a:r>
                        <a:rPr lang="en-US" sz="2000" dirty="0">
                          <a:solidFill>
                            <a:srgbClr val="0070C0"/>
                          </a:solidFill>
                        </a:rPr>
                        <a:t>2</a:t>
                      </a:r>
                      <a:endParaRPr lang="en-US" sz="2000" b="1" dirty="0">
                        <a:solidFill>
                          <a:srgbClr val="0070C0"/>
                        </a:solidFill>
                      </a:endParaRPr>
                    </a:p>
                  </a:txBody>
                  <a:tcPr/>
                </a:tc>
                <a:tc>
                  <a:txBody>
                    <a:bodyPr/>
                    <a:lstStyle/>
                    <a:p>
                      <a:pPr algn="ctr"/>
                      <a:r>
                        <a:rPr lang="en-US" sz="2000" dirty="0">
                          <a:solidFill>
                            <a:srgbClr val="0070C0"/>
                          </a:solidFill>
                        </a:rPr>
                        <a:t>3</a:t>
                      </a:r>
                      <a:endParaRPr lang="en-US" sz="2000" b="1" dirty="0">
                        <a:solidFill>
                          <a:srgbClr val="0070C0"/>
                        </a:solidFill>
                      </a:endParaRPr>
                    </a:p>
                  </a:txBody>
                  <a:tcPr/>
                </a:tc>
                <a:tc>
                  <a:txBody>
                    <a:bodyPr/>
                    <a:lstStyle/>
                    <a:p>
                      <a:pPr algn="ctr"/>
                      <a:r>
                        <a:rPr lang="en-US" sz="2000" dirty="0">
                          <a:solidFill>
                            <a:srgbClr val="0070C0"/>
                          </a:solidFill>
                        </a:rPr>
                        <a:t>4</a:t>
                      </a:r>
                      <a:endParaRPr lang="en-US" sz="2000" b="1" dirty="0">
                        <a:solidFill>
                          <a:srgbClr val="0070C0"/>
                        </a:solidFill>
                      </a:endParaRPr>
                    </a:p>
                  </a:txBody>
                  <a:tcPr/>
                </a:tc>
                <a:tc>
                  <a:txBody>
                    <a:bodyPr/>
                    <a:lstStyle/>
                    <a:p>
                      <a:pPr algn="ctr"/>
                      <a:r>
                        <a:rPr lang="en-US" sz="2000" dirty="0">
                          <a:solidFill>
                            <a:srgbClr val="0070C0"/>
                          </a:solidFill>
                        </a:rPr>
                        <a:t>5</a:t>
                      </a:r>
                      <a:endParaRPr lang="en-US" sz="2000" b="1" dirty="0">
                        <a:solidFill>
                          <a:srgbClr val="0070C0"/>
                        </a:solidFill>
                      </a:endParaRPr>
                    </a:p>
                  </a:txBody>
                  <a:tcPr/>
                </a:tc>
                <a:tc>
                  <a:txBody>
                    <a:bodyPr/>
                    <a:lstStyle/>
                    <a:p>
                      <a:pPr algn="ctr"/>
                      <a:r>
                        <a:rPr lang="en-US" sz="2000" dirty="0">
                          <a:solidFill>
                            <a:srgbClr val="0070C0"/>
                          </a:solidFill>
                        </a:rPr>
                        <a:t>6</a:t>
                      </a:r>
                      <a:endParaRPr lang="en-US" sz="2000" b="1" dirty="0">
                        <a:solidFill>
                          <a:srgbClr val="0070C0"/>
                        </a:solidFill>
                      </a:endParaRPr>
                    </a:p>
                  </a:txBody>
                  <a:tcPr/>
                </a:tc>
                <a:tc>
                  <a:txBody>
                    <a:bodyPr/>
                    <a:lstStyle/>
                    <a:p>
                      <a:pPr algn="ctr"/>
                      <a:r>
                        <a:rPr lang="en-US" sz="2000" dirty="0">
                          <a:solidFill>
                            <a:srgbClr val="0070C0"/>
                          </a:solidFill>
                        </a:rPr>
                        <a:t>7</a:t>
                      </a:r>
                      <a:endParaRPr lang="en-US" sz="2000" b="1" dirty="0">
                        <a:solidFill>
                          <a:srgbClr val="0070C0"/>
                        </a:solidFill>
                      </a:endParaRPr>
                    </a:p>
                  </a:txBody>
                  <a:tcPr/>
                </a:tc>
                <a:tc>
                  <a:txBody>
                    <a:bodyPr/>
                    <a:lstStyle/>
                    <a:p>
                      <a:pPr algn="ctr"/>
                      <a:r>
                        <a:rPr lang="en-US" sz="2000" dirty="0">
                          <a:solidFill>
                            <a:srgbClr val="0070C0"/>
                          </a:solidFill>
                        </a:rPr>
                        <a:t>8</a:t>
                      </a:r>
                      <a:endParaRPr lang="en-US" sz="2000" b="1" dirty="0">
                        <a:solidFill>
                          <a:srgbClr val="0070C0"/>
                        </a:solidFill>
                      </a:endParaRPr>
                    </a:p>
                  </a:txBody>
                  <a:tcPr/>
                </a:tc>
                <a:extLst>
                  <a:ext uri="{0D108BD9-81ED-4DB2-BD59-A6C34878D82A}">
                    <a16:rowId xmlns:a16="http://schemas.microsoft.com/office/drawing/2014/main" val="10000"/>
                  </a:ext>
                </a:extLst>
              </a:tr>
            </a:tbl>
          </a:graphicData>
        </a:graphic>
      </p:graphicFrame>
      <p:cxnSp>
        <p:nvCxnSpPr>
          <p:cNvPr id="10" name="Straight Connector 9"/>
          <p:cNvCxnSpPr/>
          <p:nvPr/>
        </p:nvCxnSpPr>
        <p:spPr>
          <a:xfrm>
            <a:off x="938353" y="4038600"/>
            <a:ext cx="10058400"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938353" y="4038600"/>
            <a:ext cx="896784" cy="369332"/>
          </a:xfrm>
          <a:prstGeom prst="rect">
            <a:avLst/>
          </a:prstGeom>
          <a:noFill/>
          <a:ln w="28575">
            <a:solidFill>
              <a:schemeClr val="tx1"/>
            </a:solidFill>
          </a:ln>
        </p:spPr>
        <p:txBody>
          <a:bodyPr wrap="none" rtlCol="0">
            <a:spAutoFit/>
          </a:bodyPr>
          <a:lstStyle/>
          <a:p>
            <a:r>
              <a:rPr lang="en-IN" b="1" dirty="0"/>
              <a:t>Step 2 :</a:t>
            </a:r>
            <a:endParaRPr lang="en-US" b="1" dirty="0"/>
          </a:p>
        </p:txBody>
      </p:sp>
      <mc:AlternateContent xmlns:mc="http://schemas.openxmlformats.org/markup-compatibility/2006" xmlns:a14="http://schemas.microsoft.com/office/drawing/2010/main">
        <mc:Choice Requires="a14">
          <p:sp>
            <p:nvSpPr>
              <p:cNvPr id="12" name="TextBox 11"/>
              <p:cNvSpPr txBox="1"/>
              <p:nvPr/>
            </p:nvSpPr>
            <p:spPr>
              <a:xfrm>
                <a:off x="6089476" y="4632992"/>
                <a:ext cx="1420581" cy="369332"/>
              </a:xfrm>
              <a:prstGeom prst="rect">
                <a:avLst/>
              </a:prstGeom>
              <a:noFill/>
              <a:ln>
                <a:solidFill>
                  <a:srgbClr val="0070C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m:oMathPara>
                </a14:m>
                <a:endParaRPr 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6089476" y="4632992"/>
                <a:ext cx="1420581" cy="369332"/>
              </a:xfrm>
              <a:prstGeom prst="rect">
                <a:avLst/>
              </a:prstGeom>
              <a:blipFill>
                <a:blip r:embed="rId2"/>
                <a:stretch>
                  <a:fillRect/>
                </a:stretch>
              </a:blipFill>
              <a:ln>
                <a:solidFill>
                  <a:srgbClr val="0070C0"/>
                </a:solidFill>
              </a:ln>
            </p:spPr>
            <p:txBody>
              <a:bodyPr/>
              <a:lstStyle/>
              <a:p>
                <a:r>
                  <a:rPr lang="en-US">
                    <a:noFill/>
                  </a:rPr>
                  <a:t> </a:t>
                </a:r>
              </a:p>
            </p:txBody>
          </p:sp>
        </mc:Fallback>
      </mc:AlternateContent>
      <p:sp>
        <p:nvSpPr>
          <p:cNvPr id="13" name="Rectangle 12"/>
          <p:cNvSpPr/>
          <p:nvPr/>
        </p:nvSpPr>
        <p:spPr>
          <a:xfrm>
            <a:off x="1166953"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4" name="Rectangle 13"/>
          <p:cNvSpPr/>
          <p:nvPr/>
        </p:nvSpPr>
        <p:spPr>
          <a:xfrm>
            <a:off x="1700353"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5" name="Rectangle 14"/>
          <p:cNvSpPr/>
          <p:nvPr/>
        </p:nvSpPr>
        <p:spPr>
          <a:xfrm>
            <a:off x="22412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6" name="Rectangle 15"/>
          <p:cNvSpPr/>
          <p:nvPr/>
        </p:nvSpPr>
        <p:spPr>
          <a:xfrm>
            <a:off x="27746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17" name="Rectangle 16"/>
          <p:cNvSpPr/>
          <p:nvPr/>
        </p:nvSpPr>
        <p:spPr>
          <a:xfrm>
            <a:off x="33080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18" name="Rectangle 17"/>
          <p:cNvSpPr/>
          <p:nvPr/>
        </p:nvSpPr>
        <p:spPr>
          <a:xfrm>
            <a:off x="38414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19" name="Rectangle 18"/>
          <p:cNvSpPr/>
          <p:nvPr/>
        </p:nvSpPr>
        <p:spPr>
          <a:xfrm>
            <a:off x="43748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0" name="Rectangle 19"/>
          <p:cNvSpPr/>
          <p:nvPr/>
        </p:nvSpPr>
        <p:spPr>
          <a:xfrm>
            <a:off x="4908289"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1" name="Rectangle 20"/>
          <p:cNvSpPr/>
          <p:nvPr/>
        </p:nvSpPr>
        <p:spPr>
          <a:xfrm>
            <a:off x="17078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2" name="Rectangle 21"/>
          <p:cNvSpPr/>
          <p:nvPr/>
        </p:nvSpPr>
        <p:spPr>
          <a:xfrm>
            <a:off x="22412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3" name="Rectangle 22"/>
          <p:cNvSpPr/>
          <p:nvPr/>
        </p:nvSpPr>
        <p:spPr>
          <a:xfrm>
            <a:off x="1180016"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4" name="Rectangle 23"/>
          <p:cNvSpPr/>
          <p:nvPr/>
        </p:nvSpPr>
        <p:spPr>
          <a:xfrm>
            <a:off x="27746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5" name="Rectangle 24"/>
          <p:cNvSpPr/>
          <p:nvPr/>
        </p:nvSpPr>
        <p:spPr>
          <a:xfrm>
            <a:off x="33080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6" name="Rectangle 25"/>
          <p:cNvSpPr/>
          <p:nvPr/>
        </p:nvSpPr>
        <p:spPr>
          <a:xfrm>
            <a:off x="38414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7" name="Rectangle 26"/>
          <p:cNvSpPr/>
          <p:nvPr/>
        </p:nvSpPr>
        <p:spPr>
          <a:xfrm>
            <a:off x="43748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8" name="Rectangle 27"/>
          <p:cNvSpPr/>
          <p:nvPr/>
        </p:nvSpPr>
        <p:spPr>
          <a:xfrm>
            <a:off x="4908289"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mc:AlternateContent xmlns:mc="http://schemas.openxmlformats.org/markup-compatibility/2006" xmlns:a14="http://schemas.microsoft.com/office/drawing/2010/main">
        <mc:Choice Requires="a14">
          <p:sp>
            <p:nvSpPr>
              <p:cNvPr id="29" name="TextBox 28"/>
              <p:cNvSpPr txBox="1"/>
              <p:nvPr/>
            </p:nvSpPr>
            <p:spPr>
              <a:xfrm>
                <a:off x="6087290" y="5018748"/>
                <a:ext cx="3631475" cy="1200329"/>
              </a:xfrm>
              <a:prstGeom prst="rect">
                <a:avLst/>
              </a:prstGeom>
              <a:solidFill>
                <a:schemeClr val="accent6">
                  <a:lumMod val="20000"/>
                  <a:lumOff val="80000"/>
                </a:schemeClr>
              </a:solidFill>
            </p:spPr>
            <p:txBody>
              <a:bodyPr wrap="square" rtlCol="0">
                <a:spAutoFit/>
              </a:bodyPr>
              <a:lstStyle/>
              <a:p>
                <a:pPr algn="just"/>
                <a:r>
                  <a:rPr lang="en-US" sz="2400" dirty="0">
                    <a:solidFill>
                      <a:srgbClr val="A71160"/>
                    </a:solidFill>
                    <a:latin typeface="Consolas" panose="020B0609020204030204" pitchFamily="49" charset="0"/>
                    <a:cs typeface="Consolas" panose="020B0609020204030204" pitchFamily="49" charset="0"/>
                  </a:rPr>
                  <a:t>while</a:t>
                </a:r>
                <a:r>
                  <a:rPr lang="en-US" sz="2400" dirty="0">
                    <a:solidFill>
                      <a:srgbClr val="A71160"/>
                    </a:solidFill>
                  </a:rPr>
                  <a:t> </a:t>
                </a:r>
                <a14:m>
                  <m:oMath xmlns:m="http://schemas.openxmlformats.org/officeDocument/2006/math">
                    <m:r>
                      <a:rPr lang="en-US" sz="2400" b="0" i="1" smtClean="0">
                        <a:solidFill>
                          <a:srgbClr val="A71160"/>
                        </a:solidFill>
                        <a:latin typeface="Cambria Math" panose="02040503050406030204" pitchFamily="18" charset="0"/>
                      </a:rPr>
                      <m:t>𝑥</m:t>
                    </m:r>
                    <m:r>
                      <a:rPr lang="en-US" sz="2400" b="0" i="1" smtClean="0">
                        <a:solidFill>
                          <a:srgbClr val="A71160"/>
                        </a:solidFill>
                        <a:latin typeface="Cambria Math" panose="02040503050406030204" pitchFamily="18" charset="0"/>
                        <a:ea typeface="Cambria Math" panose="02040503050406030204" pitchFamily="18" charset="0"/>
                      </a:rPr>
                      <m:t>&lt;</m:t>
                    </m:r>
                    <m:r>
                      <a:rPr lang="en-US" sz="2400" b="0" i="1" smtClean="0">
                        <a:solidFill>
                          <a:srgbClr val="A71160"/>
                        </a:solidFill>
                        <a:latin typeface="Cambria Math" panose="02040503050406030204" pitchFamily="18" charset="0"/>
                        <a:ea typeface="Cambria Math" panose="02040503050406030204" pitchFamily="18" charset="0"/>
                      </a:rPr>
                      <m:t>𝑇</m:t>
                    </m:r>
                    <m:d>
                      <m:dPr>
                        <m:begChr m:val="["/>
                        <m:endChr m:val="]"/>
                        <m:ctrlPr>
                          <a:rPr lang="en-US" sz="2400" i="1" smtClean="0">
                            <a:solidFill>
                              <a:srgbClr val="A71160"/>
                            </a:solidFill>
                            <a:latin typeface="Cambria Math" panose="02040503050406030204" pitchFamily="18" charset="0"/>
                            <a:ea typeface="Cambria Math" panose="02040503050406030204" pitchFamily="18" charset="0"/>
                          </a:rPr>
                        </m:ctrlPr>
                      </m:dPr>
                      <m:e>
                        <m:r>
                          <a:rPr lang="en-US" sz="2400" b="0" i="1" smtClean="0">
                            <a:solidFill>
                              <a:srgbClr val="A71160"/>
                            </a:solidFill>
                            <a:latin typeface="Cambria Math" panose="02040503050406030204" pitchFamily="18" charset="0"/>
                            <a:ea typeface="Cambria Math" panose="02040503050406030204" pitchFamily="18" charset="0"/>
                          </a:rPr>
                          <m:t>𝑗</m:t>
                        </m:r>
                      </m:e>
                    </m:d>
                  </m:oMath>
                </a14:m>
                <a:r>
                  <a:rPr lang="en-US" sz="2400" dirty="0">
                    <a:solidFill>
                      <a:srgbClr val="A71160"/>
                    </a:solidFill>
                  </a:rPr>
                  <a:t> </a:t>
                </a:r>
                <a:r>
                  <a:rPr lang="en-US" sz="24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400" b="0" i="1" smtClean="0">
                          <a:solidFill>
                            <a:srgbClr val="A71160"/>
                          </a:solidFill>
                          <a:latin typeface="Cambria Math" panose="02040503050406030204" pitchFamily="18" charset="0"/>
                        </a:rPr>
                        <m:t>𝑇</m:t>
                      </m:r>
                      <m:d>
                        <m:dPr>
                          <m:begChr m:val="["/>
                          <m:endChr m:val="]"/>
                          <m:ctrlPr>
                            <a:rPr lang="en-US" sz="2400" i="1" smtClean="0">
                              <a:solidFill>
                                <a:srgbClr val="A71160"/>
                              </a:solidFill>
                              <a:latin typeface="Cambria Math" panose="02040503050406030204" pitchFamily="18" charset="0"/>
                            </a:rPr>
                          </m:ctrlPr>
                        </m:dPr>
                        <m:e>
                          <m:r>
                            <a:rPr lang="en-US" sz="2400" b="0" i="1" smtClean="0">
                              <a:solidFill>
                                <a:srgbClr val="A71160"/>
                              </a:solidFill>
                              <a:latin typeface="Cambria Math" panose="02040503050406030204" pitchFamily="18" charset="0"/>
                            </a:rPr>
                            <m:t>𝑗</m:t>
                          </m:r>
                          <m:r>
                            <a:rPr lang="en-US" sz="2400" b="0" i="1" smtClean="0">
                              <a:solidFill>
                                <a:srgbClr val="A71160"/>
                              </a:solidFill>
                              <a:latin typeface="Cambria Math" panose="02040503050406030204" pitchFamily="18" charset="0"/>
                            </a:rPr>
                            <m:t>+1</m:t>
                          </m:r>
                        </m:e>
                      </m:d>
                      <m:r>
                        <a:rPr lang="en-US" sz="2400" b="0" i="1" smtClean="0">
                          <a:solidFill>
                            <a:srgbClr val="A71160"/>
                          </a:solidFill>
                          <a:latin typeface="Cambria Math" panose="02040503050406030204" pitchFamily="18" charset="0"/>
                          <a:ea typeface="Cambria Math" panose="02040503050406030204" pitchFamily="18" charset="0"/>
                        </a:rPr>
                        <m:t>←</m:t>
                      </m:r>
                      <m:r>
                        <a:rPr lang="en-US" sz="2400" b="0" i="1" smtClean="0">
                          <a:solidFill>
                            <a:srgbClr val="A71160"/>
                          </a:solidFill>
                          <a:latin typeface="Cambria Math" panose="02040503050406030204" pitchFamily="18" charset="0"/>
                          <a:ea typeface="Cambria Math" panose="02040503050406030204" pitchFamily="18" charset="0"/>
                        </a:rPr>
                        <m:t>𝑇</m:t>
                      </m:r>
                      <m:d>
                        <m:dPr>
                          <m:begChr m:val="["/>
                          <m:endChr m:val="]"/>
                          <m:ctrlPr>
                            <a:rPr lang="en-US" sz="2400" i="1" smtClean="0">
                              <a:solidFill>
                                <a:srgbClr val="A71160"/>
                              </a:solidFill>
                              <a:latin typeface="Cambria Math" panose="02040503050406030204" pitchFamily="18" charset="0"/>
                              <a:ea typeface="Cambria Math" panose="02040503050406030204" pitchFamily="18" charset="0"/>
                            </a:rPr>
                          </m:ctrlPr>
                        </m:dPr>
                        <m:e>
                          <m:r>
                            <a:rPr lang="en-US" sz="2400" b="0" i="1" smtClean="0">
                              <a:solidFill>
                                <a:srgbClr val="A71160"/>
                              </a:solidFill>
                              <a:latin typeface="Cambria Math" panose="02040503050406030204" pitchFamily="18" charset="0"/>
                              <a:ea typeface="Cambria Math" panose="02040503050406030204" pitchFamily="18" charset="0"/>
                            </a:rPr>
                            <m:t>𝑗</m:t>
                          </m:r>
                        </m:e>
                      </m:d>
                    </m:oMath>
                  </m:oMathPara>
                </a14:m>
                <a:endParaRPr lang="en-US" sz="24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400" b="0" i="1" smtClean="0">
                          <a:solidFill>
                            <a:srgbClr val="A71160"/>
                          </a:solidFill>
                          <a:latin typeface="Cambria Math" panose="02040503050406030204" pitchFamily="18" charset="0"/>
                        </a:rPr>
                        <m:t>𝑗</m:t>
                      </m:r>
                      <m:r>
                        <a:rPr lang="en-US" sz="2400" b="0" i="1" smtClean="0">
                          <a:solidFill>
                            <a:srgbClr val="A71160"/>
                          </a:solidFill>
                          <a:latin typeface="Cambria Math" panose="02040503050406030204" pitchFamily="18" charset="0"/>
                        </a:rPr>
                        <m:t>−−</m:t>
                      </m:r>
                    </m:oMath>
                  </m:oMathPara>
                </a14:m>
                <a:endParaRPr lang="en-US" sz="2400" dirty="0">
                  <a:solidFill>
                    <a:srgbClr val="A7116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087290" y="5018748"/>
                <a:ext cx="3631475" cy="1200329"/>
              </a:xfrm>
              <a:prstGeom prst="rect">
                <a:avLst/>
              </a:prstGeom>
              <a:blipFill>
                <a:blip r:embed="rId3"/>
                <a:stretch>
                  <a:fillRect l="-2689" t="-4061" b="-6599"/>
                </a:stretch>
              </a:blipFill>
            </p:spPr>
            <p:txBody>
              <a:bodyPr/>
              <a:lstStyle/>
              <a:p>
                <a:r>
                  <a:rPr lang="en-US">
                    <a:noFill/>
                  </a:rPr>
                  <a:t> </a:t>
                </a:r>
              </a:p>
            </p:txBody>
          </p:sp>
        </mc:Fallback>
      </mc:AlternateContent>
      <p:sp>
        <p:nvSpPr>
          <p:cNvPr id="30" name="Freeform 29"/>
          <p:cNvSpPr/>
          <p:nvPr/>
        </p:nvSpPr>
        <p:spPr>
          <a:xfrm>
            <a:off x="1431162" y="5844989"/>
            <a:ext cx="512862" cy="181854"/>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solidFill>
              <a:schemeClr val="accent5"/>
            </a:solidFill>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TextBox 30"/>
          <p:cNvSpPr txBox="1"/>
          <p:nvPr/>
        </p:nvSpPr>
        <p:spPr>
          <a:xfrm>
            <a:off x="1153473" y="5986646"/>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32" name="TextBox 31"/>
          <p:cNvSpPr txBox="1"/>
          <p:nvPr/>
        </p:nvSpPr>
        <p:spPr>
          <a:xfrm>
            <a:off x="595453" y="990600"/>
            <a:ext cx="6172200" cy="461665"/>
          </a:xfrm>
          <a:prstGeom prst="rect">
            <a:avLst/>
          </a:prstGeom>
          <a:noFill/>
        </p:spPr>
        <p:txBody>
          <a:bodyPr wrap="square" rtlCol="0">
            <a:spAutoFit/>
          </a:bodyPr>
          <a:lstStyle/>
          <a:p>
            <a:r>
              <a:rPr lang="en-US" sz="2400" dirty="0"/>
              <a:t>Sort the following elements in Ascending order</a:t>
            </a:r>
          </a:p>
        </p:txBody>
      </p:sp>
      <mc:AlternateContent xmlns:mc="http://schemas.openxmlformats.org/markup-compatibility/2006" xmlns:a14="http://schemas.microsoft.com/office/drawing/2010/main">
        <mc:Choice Requires="a14">
          <p:sp>
            <p:nvSpPr>
              <p:cNvPr id="33" name="TextBox 32"/>
              <p:cNvSpPr txBox="1"/>
              <p:nvPr/>
            </p:nvSpPr>
            <p:spPr>
              <a:xfrm>
                <a:off x="7537276" y="4632992"/>
                <a:ext cx="2180404" cy="369332"/>
              </a:xfrm>
              <a:prstGeom prst="rect">
                <a:avLst/>
              </a:prstGeom>
              <a:solidFill>
                <a:schemeClr val="bg2"/>
              </a:solidFill>
              <a:ln>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7537276" y="4632992"/>
                <a:ext cx="2180404" cy="369332"/>
              </a:xfrm>
              <a:prstGeom prst="rect">
                <a:avLst/>
              </a:prstGeom>
              <a:blipFill>
                <a:blip r:embed="rId4"/>
                <a:stretch>
                  <a:fillRect b="-11111"/>
                </a:stretch>
              </a:blipFill>
              <a:ln>
                <a:solidFill>
                  <a:srgbClr val="00B050"/>
                </a:solidFill>
              </a:ln>
            </p:spPr>
            <p:txBody>
              <a:bodyPr/>
              <a:lstStyle/>
              <a:p>
                <a:r>
                  <a:rPr lang="en-US">
                    <a:noFill/>
                  </a:rPr>
                  <a:t> </a:t>
                </a:r>
              </a:p>
            </p:txBody>
          </p:sp>
        </mc:Fallback>
      </mc:AlternateContent>
      <p:sp>
        <p:nvSpPr>
          <p:cNvPr id="34" name="TextBox 33"/>
          <p:cNvSpPr txBox="1"/>
          <p:nvPr/>
        </p:nvSpPr>
        <p:spPr>
          <a:xfrm>
            <a:off x="1166953" y="5002324"/>
            <a:ext cx="527637" cy="461665"/>
          </a:xfrm>
          <a:prstGeom prst="rect">
            <a:avLst/>
          </a:prstGeom>
          <a:noFill/>
          <a:ln>
            <a:noFill/>
          </a:ln>
        </p:spPr>
        <p:txBody>
          <a:bodyPr wrap="square" rtlCol="0">
            <a:spAutoFit/>
          </a:bodyPr>
          <a:lstStyle/>
          <a:p>
            <a:pPr algn="ctr"/>
            <a:r>
              <a:rPr lang="en-US" sz="2400" dirty="0"/>
              <a:t>5</a:t>
            </a:r>
          </a:p>
        </p:txBody>
      </p:sp>
      <p:sp>
        <p:nvSpPr>
          <p:cNvPr id="35" name="TextBox 34"/>
          <p:cNvSpPr txBox="1"/>
          <p:nvPr/>
        </p:nvSpPr>
        <p:spPr>
          <a:xfrm>
            <a:off x="1679990" y="5006789"/>
            <a:ext cx="527637" cy="461665"/>
          </a:xfrm>
          <a:prstGeom prst="rect">
            <a:avLst/>
          </a:prstGeom>
          <a:noFill/>
          <a:ln>
            <a:noFill/>
          </a:ln>
        </p:spPr>
        <p:txBody>
          <a:bodyPr wrap="square" rtlCol="0">
            <a:spAutoFit/>
          </a:bodyPr>
          <a:lstStyle/>
          <a:p>
            <a:pPr algn="ctr"/>
            <a:r>
              <a:rPr lang="en-US" sz="2400" dirty="0"/>
              <a:t>1</a:t>
            </a:r>
          </a:p>
        </p:txBody>
      </p:sp>
      <p:sp>
        <p:nvSpPr>
          <p:cNvPr id="36" name="TextBox 35"/>
          <p:cNvSpPr txBox="1"/>
          <p:nvPr/>
        </p:nvSpPr>
        <p:spPr>
          <a:xfrm>
            <a:off x="2239516" y="5006789"/>
            <a:ext cx="527637" cy="461665"/>
          </a:xfrm>
          <a:prstGeom prst="rect">
            <a:avLst/>
          </a:prstGeom>
          <a:noFill/>
          <a:ln>
            <a:noFill/>
          </a:ln>
        </p:spPr>
        <p:txBody>
          <a:bodyPr wrap="square" rtlCol="0">
            <a:spAutoFit/>
          </a:bodyPr>
          <a:lstStyle/>
          <a:p>
            <a:pPr algn="ctr"/>
            <a:r>
              <a:rPr lang="en-US" sz="2400" dirty="0"/>
              <a:t>12</a:t>
            </a:r>
          </a:p>
        </p:txBody>
      </p:sp>
      <p:sp>
        <p:nvSpPr>
          <p:cNvPr id="37" name="TextBox 36"/>
          <p:cNvSpPr txBox="1"/>
          <p:nvPr/>
        </p:nvSpPr>
        <p:spPr>
          <a:xfrm>
            <a:off x="2772916" y="5006789"/>
            <a:ext cx="527637" cy="461665"/>
          </a:xfrm>
          <a:prstGeom prst="rect">
            <a:avLst/>
          </a:prstGeom>
          <a:noFill/>
          <a:ln>
            <a:noFill/>
          </a:ln>
        </p:spPr>
        <p:txBody>
          <a:bodyPr wrap="square" rtlCol="0">
            <a:spAutoFit/>
          </a:bodyPr>
          <a:lstStyle/>
          <a:p>
            <a:pPr algn="ctr"/>
            <a:r>
              <a:rPr lang="en-US" sz="2400" dirty="0"/>
              <a:t>-5</a:t>
            </a:r>
          </a:p>
        </p:txBody>
      </p:sp>
      <p:sp>
        <p:nvSpPr>
          <p:cNvPr id="38" name="TextBox 37"/>
          <p:cNvSpPr txBox="1"/>
          <p:nvPr/>
        </p:nvSpPr>
        <p:spPr>
          <a:xfrm>
            <a:off x="3306316" y="5006789"/>
            <a:ext cx="527637" cy="461665"/>
          </a:xfrm>
          <a:prstGeom prst="rect">
            <a:avLst/>
          </a:prstGeom>
          <a:noFill/>
          <a:ln>
            <a:noFill/>
          </a:ln>
        </p:spPr>
        <p:txBody>
          <a:bodyPr wrap="square" rtlCol="0">
            <a:spAutoFit/>
          </a:bodyPr>
          <a:lstStyle/>
          <a:p>
            <a:pPr algn="ctr"/>
            <a:r>
              <a:rPr lang="en-US" sz="2400" dirty="0"/>
              <a:t>16</a:t>
            </a:r>
          </a:p>
        </p:txBody>
      </p:sp>
      <p:sp>
        <p:nvSpPr>
          <p:cNvPr id="39" name="TextBox 38"/>
          <p:cNvSpPr txBox="1"/>
          <p:nvPr/>
        </p:nvSpPr>
        <p:spPr>
          <a:xfrm>
            <a:off x="3833953" y="5006789"/>
            <a:ext cx="527637" cy="461665"/>
          </a:xfrm>
          <a:prstGeom prst="rect">
            <a:avLst/>
          </a:prstGeom>
          <a:noFill/>
          <a:ln>
            <a:noFill/>
          </a:ln>
        </p:spPr>
        <p:txBody>
          <a:bodyPr wrap="square" rtlCol="0">
            <a:spAutoFit/>
          </a:bodyPr>
          <a:lstStyle/>
          <a:p>
            <a:pPr algn="ctr"/>
            <a:r>
              <a:rPr lang="en-US" sz="2400" dirty="0"/>
              <a:t>2</a:t>
            </a:r>
          </a:p>
        </p:txBody>
      </p:sp>
      <p:sp>
        <p:nvSpPr>
          <p:cNvPr id="40" name="TextBox 39"/>
          <p:cNvSpPr txBox="1"/>
          <p:nvPr/>
        </p:nvSpPr>
        <p:spPr>
          <a:xfrm>
            <a:off x="4367353" y="5006789"/>
            <a:ext cx="527637" cy="461665"/>
          </a:xfrm>
          <a:prstGeom prst="rect">
            <a:avLst/>
          </a:prstGeom>
          <a:noFill/>
          <a:ln>
            <a:noFill/>
          </a:ln>
        </p:spPr>
        <p:txBody>
          <a:bodyPr wrap="square" rtlCol="0">
            <a:spAutoFit/>
          </a:bodyPr>
          <a:lstStyle/>
          <a:p>
            <a:pPr algn="ctr"/>
            <a:r>
              <a:rPr lang="en-US" sz="2400" dirty="0"/>
              <a:t>12</a:t>
            </a:r>
          </a:p>
        </p:txBody>
      </p:sp>
      <p:sp>
        <p:nvSpPr>
          <p:cNvPr id="41" name="TextBox 40"/>
          <p:cNvSpPr txBox="1"/>
          <p:nvPr/>
        </p:nvSpPr>
        <p:spPr>
          <a:xfrm>
            <a:off x="4906516" y="5006789"/>
            <a:ext cx="527637" cy="461665"/>
          </a:xfrm>
          <a:prstGeom prst="rect">
            <a:avLst/>
          </a:prstGeom>
          <a:noFill/>
          <a:ln>
            <a:noFill/>
          </a:ln>
        </p:spPr>
        <p:txBody>
          <a:bodyPr wrap="square" rtlCol="0">
            <a:spAutoFit/>
          </a:bodyPr>
          <a:lstStyle/>
          <a:p>
            <a:pPr algn="ctr"/>
            <a:r>
              <a:rPr lang="en-US" sz="2400" dirty="0"/>
              <a:t>14</a:t>
            </a:r>
          </a:p>
        </p:txBody>
      </p:sp>
      <p:sp>
        <p:nvSpPr>
          <p:cNvPr id="42" name="Oval 41"/>
          <p:cNvSpPr/>
          <p:nvPr/>
        </p:nvSpPr>
        <p:spPr>
          <a:xfrm>
            <a:off x="1243153" y="5006789"/>
            <a:ext cx="375237" cy="408803"/>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p:cNvSpPr/>
              <p:nvPr/>
            </p:nvSpPr>
            <p:spPr>
              <a:xfrm>
                <a:off x="1159310" y="4501172"/>
                <a:ext cx="533400" cy="381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1159310" y="4501172"/>
                <a:ext cx="533400" cy="381000"/>
              </a:xfrm>
              <a:prstGeom prst="rect">
                <a:avLst/>
              </a:prstGeom>
              <a:blipFill>
                <a:blip r:embed="rId5"/>
                <a:stretch>
                  <a:fillRect b="-12698"/>
                </a:stretch>
              </a:blipFill>
              <a:ln>
                <a:noFill/>
              </a:ln>
            </p:spPr>
            <p:txBody>
              <a:bodyPr/>
              <a:lstStyle/>
              <a:p>
                <a:r>
                  <a:rPr lang="en-US">
                    <a:noFill/>
                  </a:rPr>
                  <a:t> </a:t>
                </a:r>
              </a:p>
            </p:txBody>
          </p:sp>
        </mc:Fallback>
      </mc:AlternateContent>
      <p:sp>
        <p:nvSpPr>
          <p:cNvPr id="45" name="Rounded Rectangle 44"/>
          <p:cNvSpPr/>
          <p:nvPr/>
        </p:nvSpPr>
        <p:spPr>
          <a:xfrm>
            <a:off x="6780992" y="4622940"/>
            <a:ext cx="643226" cy="38943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6780992" y="4953000"/>
            <a:ext cx="64322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175661" y="4948646"/>
            <a:ext cx="533400" cy="563851"/>
          </a:xfrm>
          <a:prstGeom prst="rect">
            <a:avLst/>
          </a:prstGeom>
          <a:noFill/>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rgbClr val="C00000"/>
                </a:solidFill>
              </a:rPr>
              <a:t>1</a:t>
            </a:r>
          </a:p>
        </p:txBody>
      </p:sp>
    </p:spTree>
    <p:extLst>
      <p:ext uri="{BB962C8B-B14F-4D97-AF65-F5344CB8AC3E}">
        <p14:creationId xmlns:p14="http://schemas.microsoft.com/office/powerpoint/2010/main" val="307042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childTnLst>
                          </p:cTn>
                        </p:par>
                        <p:par>
                          <p:cTn id="120" fill="hold">
                            <p:stCondLst>
                              <p:cond delay="500"/>
                            </p:stCondLst>
                            <p:childTnLst>
                              <p:par>
                                <p:cTn id="121" presetID="3" presetClass="emph" presetSubtype="2" fill="hold" grpId="1" nodeType="afterEffect">
                                  <p:stCondLst>
                                    <p:cond delay="0"/>
                                  </p:stCondLst>
                                  <p:childTnLst>
                                    <p:animClr clrSpc="rgb" dir="cw">
                                      <p:cBhvr override="childStyle">
                                        <p:cTn id="122" dur="2000" fill="hold"/>
                                        <p:tgtEl>
                                          <p:spTgt spid="14"/>
                                        </p:tgtEl>
                                        <p:attrNameLst>
                                          <p:attrName>style.color</p:attrName>
                                        </p:attrNameLst>
                                      </p:cBhvr>
                                      <p:to>
                                        <a:srgbClr val="000000"/>
                                      </p:to>
                                    </p:animClr>
                                  </p:childTnLst>
                                </p:cTn>
                              </p:par>
                              <p:par>
                                <p:cTn id="123" presetID="1" presetClass="emph" presetSubtype="2" fill="hold" nodeType="withEffect">
                                  <p:stCondLst>
                                    <p:cond delay="0"/>
                                  </p:stCondLst>
                                  <p:childTnLst>
                                    <p:animClr clrSpc="rgb" dir="cw">
                                      <p:cBhvr>
                                        <p:cTn id="124" dur="1000" fill="hold"/>
                                        <p:tgtEl>
                                          <p:spTgt spid="21"/>
                                        </p:tgtEl>
                                        <p:attrNameLst>
                                          <p:attrName>fillcolor</p:attrName>
                                        </p:attrNameLst>
                                      </p:cBhvr>
                                      <p:to>
                                        <a:srgbClr val="909090"/>
                                      </p:to>
                                    </p:animClr>
                                    <p:set>
                                      <p:cBhvr>
                                        <p:cTn id="125" dur="1000" fill="hold"/>
                                        <p:tgtEl>
                                          <p:spTgt spid="21"/>
                                        </p:tgtEl>
                                        <p:attrNameLst>
                                          <p:attrName>fill.type</p:attrName>
                                        </p:attrNameLst>
                                      </p:cBhvr>
                                      <p:to>
                                        <p:strVal val="solid"/>
                                      </p:to>
                                    </p:set>
                                    <p:set>
                                      <p:cBhvr>
                                        <p:cTn id="126" dur="1000" fill="hold"/>
                                        <p:tgtEl>
                                          <p:spTgt spid="21"/>
                                        </p:tgtEl>
                                        <p:attrNameLst>
                                          <p:attrName>fill.on</p:attrName>
                                        </p:attrNameLst>
                                      </p:cBhvr>
                                      <p:to>
                                        <p:strVal val="tru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500"/>
                                        <p:tgtEl>
                                          <p:spTgt spid="3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fade">
                                      <p:cBhvr>
                                        <p:cTn id="139" dur="500"/>
                                        <p:tgtEl>
                                          <p:spTgt spid="44"/>
                                        </p:tgtEl>
                                      </p:cBhvr>
                                    </p:animEffect>
                                  </p:childTnLst>
                                </p:cTn>
                              </p:par>
                            </p:childTnLst>
                          </p:cTn>
                        </p:par>
                        <p:par>
                          <p:cTn id="140" fill="hold">
                            <p:stCondLst>
                              <p:cond delay="500"/>
                            </p:stCondLst>
                            <p:childTnLst>
                              <p:par>
                                <p:cTn id="141" presetID="6" presetClass="entr" presetSubtype="16" fill="hold" grpId="0" nodeType="afterEffect">
                                  <p:stCondLst>
                                    <p:cond delay="0"/>
                                  </p:stCondLst>
                                  <p:childTnLst>
                                    <p:set>
                                      <p:cBhvr>
                                        <p:cTn id="142" dur="1" fill="hold">
                                          <p:stCondLst>
                                            <p:cond delay="0"/>
                                          </p:stCondLst>
                                        </p:cTn>
                                        <p:tgtEl>
                                          <p:spTgt spid="42"/>
                                        </p:tgtEl>
                                        <p:attrNameLst>
                                          <p:attrName>style.visibility</p:attrName>
                                        </p:attrNameLst>
                                      </p:cBhvr>
                                      <p:to>
                                        <p:strVal val="visible"/>
                                      </p:to>
                                    </p:set>
                                    <p:animEffect transition="in" filter="circle(in)">
                                      <p:cBhvr>
                                        <p:cTn id="143" dur="2000"/>
                                        <p:tgtEl>
                                          <p:spTgt spid="4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wipe(left)">
                                      <p:cBhvr>
                                        <p:cTn id="148" dur="500"/>
                                        <p:tgtEl>
                                          <p:spTgt spid="46"/>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42"/>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4"/>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500"/>
                                        <p:tgtEl>
                                          <p:spTgt spid="3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500"/>
                                        <p:tgtEl>
                                          <p:spTgt spid="30"/>
                                        </p:tgtEl>
                                      </p:cBhvr>
                                    </p:animEffect>
                                  </p:childTnLst>
                                </p:cTn>
                              </p:par>
                            </p:childTnLst>
                          </p:cTn>
                        </p:par>
                      </p:childTnLst>
                    </p:cTn>
                  </p:par>
                  <p:par>
                    <p:cTn id="163" fill="hold">
                      <p:stCondLst>
                        <p:cond delay="indefinite"/>
                      </p:stCondLst>
                      <p:childTnLst>
                        <p:par>
                          <p:cTn id="164" fill="hold">
                            <p:stCondLst>
                              <p:cond delay="0"/>
                            </p:stCondLst>
                            <p:childTnLst>
                              <p:par>
                                <p:cTn id="165" presetID="63" presetClass="path" presetSubtype="0" accel="50000" decel="50000" fill="hold" grpId="1" nodeType="clickEffect">
                                  <p:stCondLst>
                                    <p:cond delay="0"/>
                                  </p:stCondLst>
                                  <p:childTnLst>
                                    <p:animMotion origin="layout" path="M 2.29167E-6 -2.96296E-6 L 0.04258 -0.00023 " pathEditMode="relative" rAng="0" ptsTypes="AA">
                                      <p:cBhvr>
                                        <p:cTn id="166" dur="2000" fill="hold"/>
                                        <p:tgtEl>
                                          <p:spTgt spid="34"/>
                                        </p:tgtEl>
                                        <p:attrNameLst>
                                          <p:attrName>ppt_x</p:attrName>
                                          <p:attrName>ppt_y</p:attrName>
                                        </p:attrNameLst>
                                      </p:cBhvr>
                                      <p:rCtr x="2122" y="-23"/>
                                    </p:animMotion>
                                  </p:childTnLst>
                                </p:cTn>
                              </p:par>
                            </p:childTnLst>
                          </p:cTn>
                        </p:par>
                        <p:par>
                          <p:cTn id="167" fill="hold">
                            <p:stCondLst>
                              <p:cond delay="2000"/>
                            </p:stCondLst>
                            <p:childTnLst>
                              <p:par>
                                <p:cTn id="168" presetID="1" presetClass="exit" presetSubtype="0" fill="hold" grpId="1" nodeType="afterEffect">
                                  <p:stCondLst>
                                    <p:cond delay="0"/>
                                  </p:stCondLst>
                                  <p:childTnLst>
                                    <p:set>
                                      <p:cBhvr>
                                        <p:cTn id="169" dur="1" fill="hold">
                                          <p:stCondLst>
                                            <p:cond delay="0"/>
                                          </p:stCondLst>
                                        </p:cTn>
                                        <p:tgtEl>
                                          <p:spTgt spid="3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wipe(left)">
                                      <p:cBhvr>
                                        <p:cTn id="174" dur="500"/>
                                        <p:tgtEl>
                                          <p:spTgt spid="45"/>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fade">
                                      <p:cBhvr>
                                        <p:cTn id="17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animBg="1"/>
      <p:bldP spid="12" grpId="0" animBg="1"/>
      <p:bldP spid="13" grpId="0" animBg="1"/>
      <p:bldP spid="14" grpId="0" animBg="1"/>
      <p:bldP spid="14" grpId="1"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3" grpId="0" animBg="1"/>
      <p:bldP spid="34" grpId="0"/>
      <p:bldP spid="34" grpId="1"/>
      <p:bldP spid="35" grpId="0"/>
      <p:bldP spid="35" grpId="1"/>
      <p:bldP spid="36" grpId="0"/>
      <p:bldP spid="37" grpId="0"/>
      <p:bldP spid="38" grpId="0"/>
      <p:bldP spid="39" grpId="0"/>
      <p:bldP spid="40" grpId="0"/>
      <p:bldP spid="41" grpId="0"/>
      <p:bldP spid="42" grpId="0" animBg="1"/>
      <p:bldP spid="42" grpId="1" animBg="1"/>
      <p:bldP spid="44" grpId="0"/>
      <p:bldP spid="44" grpId="1"/>
      <p:bldP spid="45" grpId="0" animBg="1"/>
      <p:bldP spid="4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 Example </a:t>
            </a:r>
          </a:p>
        </p:txBody>
      </p:sp>
      <p:sp>
        <p:nvSpPr>
          <p:cNvPr id="4" name="TextBox 3"/>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3 :</a:t>
            </a:r>
            <a:endParaRPr lang="en-US" b="1" dirty="0"/>
          </a:p>
        </p:txBody>
      </p:sp>
      <p:cxnSp>
        <p:nvCxnSpPr>
          <p:cNvPr id="5" name="Straight Connector 4"/>
          <p:cNvCxnSpPr/>
          <p:nvPr/>
        </p:nvCxnSpPr>
        <p:spPr>
          <a:xfrm>
            <a:off x="525782" y="3593068"/>
            <a:ext cx="1106424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25782" y="3593068"/>
            <a:ext cx="896784" cy="369332"/>
          </a:xfrm>
          <a:prstGeom prst="rect">
            <a:avLst/>
          </a:prstGeom>
          <a:noFill/>
          <a:ln w="28575">
            <a:solidFill>
              <a:schemeClr val="tx1"/>
            </a:solidFill>
          </a:ln>
        </p:spPr>
        <p:txBody>
          <a:bodyPr wrap="none" rtlCol="0">
            <a:spAutoFit/>
          </a:bodyPr>
          <a:lstStyle/>
          <a:p>
            <a:r>
              <a:rPr lang="en-IN" b="1" dirty="0"/>
              <a:t>Step 4 :</a:t>
            </a:r>
            <a:endParaRPr lang="en-US" b="1" dirty="0"/>
          </a:p>
        </p:txBody>
      </p:sp>
      <p:cxnSp>
        <p:nvCxnSpPr>
          <p:cNvPr id="7" name="Straight Connector 6"/>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6276346" y="3988521"/>
                <a:ext cx="1586901" cy="369332"/>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𝟒</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𝟓</m:t>
                      </m:r>
                    </m:oMath>
                  </m:oMathPara>
                </a14:m>
                <a:endParaRPr lang="en-US" b="1" dirty="0"/>
              </a:p>
            </p:txBody>
          </p:sp>
        </mc:Choice>
        <mc:Fallback xmlns="">
          <p:sp>
            <p:nvSpPr>
              <p:cNvPr id="83" name="TextBox 82"/>
              <p:cNvSpPr txBox="1">
                <a:spLocks noRot="1" noChangeAspect="1" noMove="1" noResize="1" noEditPoints="1" noAdjustHandles="1" noChangeArrowheads="1" noChangeShapeType="1" noTextEdit="1"/>
              </p:cNvSpPr>
              <p:nvPr/>
            </p:nvSpPr>
            <p:spPr>
              <a:xfrm>
                <a:off x="6276346" y="3988521"/>
                <a:ext cx="1586901" cy="369332"/>
              </a:xfrm>
              <a:prstGeom prst="rect">
                <a:avLst/>
              </a:prstGeom>
              <a:blipFill>
                <a:blip r:embed="rId2"/>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6270170" y="4372438"/>
                <a:ext cx="3775167"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6270170" y="4372438"/>
                <a:ext cx="3775167" cy="1015663"/>
              </a:xfrm>
              <a:prstGeom prst="rect">
                <a:avLst/>
              </a:prstGeom>
              <a:blipFill>
                <a:blip r:embed="rId3"/>
                <a:stretch>
                  <a:fillRect l="-1777" t="-2994" b="-5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7926983" y="3988521"/>
                <a:ext cx="2133600"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7926983" y="3988521"/>
                <a:ext cx="2133600" cy="369332"/>
              </a:xfrm>
              <a:prstGeom prst="rect">
                <a:avLst/>
              </a:prstGeom>
              <a:blipFill>
                <a:blip r:embed="rId4"/>
                <a:stretch>
                  <a:fillRect l="-284" b="-1111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6289770" y="1603735"/>
                <a:ext cx="1558439" cy="369332"/>
              </a:xfrm>
              <a:prstGeom prst="rect">
                <a:avLst/>
              </a:prstGeom>
              <a:noFill/>
              <a:ln>
                <a:solidFill>
                  <a:srgbClr val="0070C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𝟑</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𝟏𝟐</m:t>
                      </m:r>
                    </m:oMath>
                  </m:oMathPara>
                </a14:m>
                <a:endParaRPr lang="en-US" b="1" dirty="0"/>
              </a:p>
            </p:txBody>
          </p:sp>
        </mc:Choice>
        <mc:Fallback xmlns="">
          <p:sp>
            <p:nvSpPr>
              <p:cNvPr id="86" name="TextBox 85"/>
              <p:cNvSpPr txBox="1">
                <a:spLocks noRot="1" noChangeAspect="1" noMove="1" noResize="1" noEditPoints="1" noAdjustHandles="1" noChangeArrowheads="1" noChangeShapeType="1" noTextEdit="1"/>
              </p:cNvSpPr>
              <p:nvPr/>
            </p:nvSpPr>
            <p:spPr>
              <a:xfrm>
                <a:off x="6289770" y="1603735"/>
                <a:ext cx="1558439" cy="369332"/>
              </a:xfrm>
              <a:prstGeom prst="rect">
                <a:avLst/>
              </a:prstGeom>
              <a:blipFill>
                <a:blip r:embed="rId5"/>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6322423" y="1987652"/>
                <a:ext cx="3762103"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6322423" y="1987652"/>
                <a:ext cx="3762103" cy="1015663"/>
              </a:xfrm>
              <a:prstGeom prst="rect">
                <a:avLst/>
              </a:prstGeom>
              <a:blipFill>
                <a:blip r:embed="rId6"/>
                <a:stretch>
                  <a:fillRect l="-1621" t="-2994" b="-5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7889970" y="1603735"/>
                <a:ext cx="2180749"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7889970" y="1603735"/>
                <a:ext cx="2180749" cy="369332"/>
              </a:xfrm>
              <a:prstGeom prst="rect">
                <a:avLst/>
              </a:prstGeom>
              <a:blipFill>
                <a:blip r:embed="rId7"/>
                <a:stretch>
                  <a:fillRect b="-11111"/>
                </a:stretch>
              </a:blipFill>
              <a:ln>
                <a:solidFill>
                  <a:schemeClr val="accent3"/>
                </a:solidFill>
              </a:ln>
            </p:spPr>
            <p:txBody>
              <a:bodyPr/>
              <a:lstStyle/>
              <a:p>
                <a:r>
                  <a:rPr lang="en-US">
                    <a:noFill/>
                  </a:rPr>
                  <a:t> </a:t>
                </a:r>
              </a:p>
            </p:txBody>
          </p:sp>
        </mc:Fallback>
      </mc:AlternateContent>
      <p:sp>
        <p:nvSpPr>
          <p:cNvPr id="89" name="Rectangle 88"/>
          <p:cNvSpPr/>
          <p:nvPr/>
        </p:nvSpPr>
        <p:spPr>
          <a:xfrm>
            <a:off x="1114701"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90" name="Rectangle 89"/>
          <p:cNvSpPr/>
          <p:nvPr/>
        </p:nvSpPr>
        <p:spPr>
          <a:xfrm>
            <a:off x="1648101"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91" name="Rectangle 90"/>
          <p:cNvSpPr/>
          <p:nvPr/>
        </p:nvSpPr>
        <p:spPr>
          <a:xfrm>
            <a:off x="21890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92" name="Rectangle 91"/>
          <p:cNvSpPr/>
          <p:nvPr/>
        </p:nvSpPr>
        <p:spPr>
          <a:xfrm>
            <a:off x="27224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93" name="Rectangle 92"/>
          <p:cNvSpPr/>
          <p:nvPr/>
        </p:nvSpPr>
        <p:spPr>
          <a:xfrm>
            <a:off x="32558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94" name="Rectangle 93"/>
          <p:cNvSpPr/>
          <p:nvPr/>
        </p:nvSpPr>
        <p:spPr>
          <a:xfrm>
            <a:off x="37892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95" name="Rectangle 94"/>
          <p:cNvSpPr/>
          <p:nvPr/>
        </p:nvSpPr>
        <p:spPr>
          <a:xfrm>
            <a:off x="43226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96" name="Rectangle 95"/>
          <p:cNvSpPr/>
          <p:nvPr/>
        </p:nvSpPr>
        <p:spPr>
          <a:xfrm>
            <a:off x="48560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97" name="Rectangle 96"/>
          <p:cNvSpPr/>
          <p:nvPr/>
        </p:nvSpPr>
        <p:spPr>
          <a:xfrm>
            <a:off x="16556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98" name="Rectangle 97"/>
          <p:cNvSpPr/>
          <p:nvPr/>
        </p:nvSpPr>
        <p:spPr>
          <a:xfrm>
            <a:off x="21890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99" name="Rectangle 98"/>
          <p:cNvSpPr/>
          <p:nvPr/>
        </p:nvSpPr>
        <p:spPr>
          <a:xfrm>
            <a:off x="1114701"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0" name="Rectangle 99"/>
          <p:cNvSpPr/>
          <p:nvPr/>
        </p:nvSpPr>
        <p:spPr>
          <a:xfrm>
            <a:off x="27224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1" name="Rectangle 100"/>
          <p:cNvSpPr/>
          <p:nvPr/>
        </p:nvSpPr>
        <p:spPr>
          <a:xfrm>
            <a:off x="32558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2" name="Rectangle 101"/>
          <p:cNvSpPr/>
          <p:nvPr/>
        </p:nvSpPr>
        <p:spPr>
          <a:xfrm>
            <a:off x="37892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3" name="Rectangle 102"/>
          <p:cNvSpPr/>
          <p:nvPr/>
        </p:nvSpPr>
        <p:spPr>
          <a:xfrm>
            <a:off x="43226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4" name="Rectangle 103"/>
          <p:cNvSpPr/>
          <p:nvPr/>
        </p:nvSpPr>
        <p:spPr>
          <a:xfrm>
            <a:off x="48560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5" name="TextBox 104"/>
          <p:cNvSpPr txBox="1"/>
          <p:nvPr/>
        </p:nvSpPr>
        <p:spPr>
          <a:xfrm>
            <a:off x="1114701" y="5002324"/>
            <a:ext cx="527637" cy="461665"/>
          </a:xfrm>
          <a:prstGeom prst="rect">
            <a:avLst/>
          </a:prstGeom>
          <a:noFill/>
        </p:spPr>
        <p:txBody>
          <a:bodyPr wrap="square" rtlCol="0">
            <a:spAutoFit/>
          </a:bodyPr>
          <a:lstStyle/>
          <a:p>
            <a:pPr algn="ctr"/>
            <a:r>
              <a:rPr lang="en-US" sz="2400" dirty="0"/>
              <a:t>1</a:t>
            </a:r>
          </a:p>
        </p:txBody>
      </p:sp>
      <p:sp>
        <p:nvSpPr>
          <p:cNvPr id="106" name="TextBox 105"/>
          <p:cNvSpPr txBox="1"/>
          <p:nvPr/>
        </p:nvSpPr>
        <p:spPr>
          <a:xfrm>
            <a:off x="1653864" y="5006789"/>
            <a:ext cx="527637" cy="461665"/>
          </a:xfrm>
          <a:prstGeom prst="rect">
            <a:avLst/>
          </a:prstGeom>
          <a:noFill/>
        </p:spPr>
        <p:txBody>
          <a:bodyPr wrap="square" rtlCol="0">
            <a:spAutoFit/>
          </a:bodyPr>
          <a:lstStyle/>
          <a:p>
            <a:pPr algn="ctr"/>
            <a:r>
              <a:rPr lang="en-US" sz="2400" dirty="0"/>
              <a:t>5</a:t>
            </a:r>
          </a:p>
        </p:txBody>
      </p:sp>
      <p:sp>
        <p:nvSpPr>
          <p:cNvPr id="107" name="TextBox 106"/>
          <p:cNvSpPr txBox="1"/>
          <p:nvPr/>
        </p:nvSpPr>
        <p:spPr>
          <a:xfrm>
            <a:off x="2187264" y="5006789"/>
            <a:ext cx="527637" cy="461665"/>
          </a:xfrm>
          <a:prstGeom prst="rect">
            <a:avLst/>
          </a:prstGeom>
          <a:noFill/>
        </p:spPr>
        <p:txBody>
          <a:bodyPr wrap="square" rtlCol="0">
            <a:spAutoFit/>
          </a:bodyPr>
          <a:lstStyle/>
          <a:p>
            <a:pPr algn="ctr"/>
            <a:r>
              <a:rPr lang="en-US" sz="2400" dirty="0"/>
              <a:t>12</a:t>
            </a:r>
          </a:p>
        </p:txBody>
      </p:sp>
      <p:sp>
        <p:nvSpPr>
          <p:cNvPr id="108" name="TextBox 107"/>
          <p:cNvSpPr txBox="1"/>
          <p:nvPr/>
        </p:nvSpPr>
        <p:spPr>
          <a:xfrm>
            <a:off x="2720664" y="5006789"/>
            <a:ext cx="527637" cy="461665"/>
          </a:xfrm>
          <a:prstGeom prst="rect">
            <a:avLst/>
          </a:prstGeom>
          <a:noFill/>
        </p:spPr>
        <p:txBody>
          <a:bodyPr wrap="square" rtlCol="0">
            <a:spAutoFit/>
          </a:bodyPr>
          <a:lstStyle/>
          <a:p>
            <a:pPr algn="ctr"/>
            <a:r>
              <a:rPr lang="en-US" sz="2400" dirty="0"/>
              <a:t>-5</a:t>
            </a:r>
          </a:p>
        </p:txBody>
      </p:sp>
      <p:sp>
        <p:nvSpPr>
          <p:cNvPr id="109" name="TextBox 108"/>
          <p:cNvSpPr txBox="1"/>
          <p:nvPr/>
        </p:nvSpPr>
        <p:spPr>
          <a:xfrm>
            <a:off x="3254064" y="5006789"/>
            <a:ext cx="527637" cy="461665"/>
          </a:xfrm>
          <a:prstGeom prst="rect">
            <a:avLst/>
          </a:prstGeom>
          <a:noFill/>
        </p:spPr>
        <p:txBody>
          <a:bodyPr wrap="square" rtlCol="0">
            <a:spAutoFit/>
          </a:bodyPr>
          <a:lstStyle/>
          <a:p>
            <a:pPr algn="ctr"/>
            <a:r>
              <a:rPr lang="en-US" sz="2400" dirty="0"/>
              <a:t>16</a:t>
            </a:r>
          </a:p>
        </p:txBody>
      </p:sp>
      <p:sp>
        <p:nvSpPr>
          <p:cNvPr id="110" name="TextBox 109"/>
          <p:cNvSpPr txBox="1"/>
          <p:nvPr/>
        </p:nvSpPr>
        <p:spPr>
          <a:xfrm>
            <a:off x="3781701" y="5006789"/>
            <a:ext cx="527637" cy="461665"/>
          </a:xfrm>
          <a:prstGeom prst="rect">
            <a:avLst/>
          </a:prstGeom>
          <a:noFill/>
        </p:spPr>
        <p:txBody>
          <a:bodyPr wrap="square" rtlCol="0">
            <a:spAutoFit/>
          </a:bodyPr>
          <a:lstStyle/>
          <a:p>
            <a:pPr algn="ctr"/>
            <a:r>
              <a:rPr lang="en-US" sz="2400" dirty="0"/>
              <a:t>2</a:t>
            </a:r>
          </a:p>
        </p:txBody>
      </p:sp>
      <p:sp>
        <p:nvSpPr>
          <p:cNvPr id="111" name="TextBox 110"/>
          <p:cNvSpPr txBox="1"/>
          <p:nvPr/>
        </p:nvSpPr>
        <p:spPr>
          <a:xfrm>
            <a:off x="4315101" y="5006789"/>
            <a:ext cx="527637" cy="461665"/>
          </a:xfrm>
          <a:prstGeom prst="rect">
            <a:avLst/>
          </a:prstGeom>
          <a:noFill/>
        </p:spPr>
        <p:txBody>
          <a:bodyPr wrap="square" rtlCol="0">
            <a:spAutoFit/>
          </a:bodyPr>
          <a:lstStyle/>
          <a:p>
            <a:pPr algn="ctr"/>
            <a:r>
              <a:rPr lang="en-US" sz="2400" dirty="0"/>
              <a:t>12</a:t>
            </a:r>
          </a:p>
        </p:txBody>
      </p:sp>
      <p:sp>
        <p:nvSpPr>
          <p:cNvPr id="112" name="TextBox 111"/>
          <p:cNvSpPr txBox="1"/>
          <p:nvPr/>
        </p:nvSpPr>
        <p:spPr>
          <a:xfrm>
            <a:off x="4854264" y="5006789"/>
            <a:ext cx="527637" cy="461665"/>
          </a:xfrm>
          <a:prstGeom prst="rect">
            <a:avLst/>
          </a:prstGeom>
          <a:noFill/>
        </p:spPr>
        <p:txBody>
          <a:bodyPr wrap="square" rtlCol="0">
            <a:spAutoFit/>
          </a:bodyPr>
          <a:lstStyle/>
          <a:p>
            <a:pPr algn="ctr"/>
            <a:r>
              <a:rPr lang="en-US" sz="2400" dirty="0"/>
              <a:t>14</a:t>
            </a:r>
          </a:p>
        </p:txBody>
      </p:sp>
      <p:sp>
        <p:nvSpPr>
          <p:cNvPr id="113" name="Rectangle 112"/>
          <p:cNvSpPr/>
          <p:nvPr/>
        </p:nvSpPr>
        <p:spPr>
          <a:xfrm>
            <a:off x="1114701"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14" name="Rectangle 113"/>
          <p:cNvSpPr/>
          <p:nvPr/>
        </p:nvSpPr>
        <p:spPr>
          <a:xfrm>
            <a:off x="1648101"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15" name="Rectangle 114"/>
          <p:cNvSpPr/>
          <p:nvPr/>
        </p:nvSpPr>
        <p:spPr>
          <a:xfrm>
            <a:off x="21890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16" name="Rectangle 115"/>
          <p:cNvSpPr/>
          <p:nvPr/>
        </p:nvSpPr>
        <p:spPr>
          <a:xfrm>
            <a:off x="27224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117" name="Rectangle 116"/>
          <p:cNvSpPr/>
          <p:nvPr/>
        </p:nvSpPr>
        <p:spPr>
          <a:xfrm>
            <a:off x="32558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118" name="Rectangle 117"/>
          <p:cNvSpPr/>
          <p:nvPr/>
        </p:nvSpPr>
        <p:spPr>
          <a:xfrm>
            <a:off x="37892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119" name="Rectangle 118"/>
          <p:cNvSpPr/>
          <p:nvPr/>
        </p:nvSpPr>
        <p:spPr>
          <a:xfrm>
            <a:off x="43226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120" name="Rectangle 119"/>
          <p:cNvSpPr/>
          <p:nvPr/>
        </p:nvSpPr>
        <p:spPr>
          <a:xfrm>
            <a:off x="48560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121" name="Rectangle 120"/>
          <p:cNvSpPr/>
          <p:nvPr/>
        </p:nvSpPr>
        <p:spPr>
          <a:xfrm>
            <a:off x="16556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2" name="Rectangle 121"/>
          <p:cNvSpPr/>
          <p:nvPr/>
        </p:nvSpPr>
        <p:spPr>
          <a:xfrm>
            <a:off x="21890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3" name="Rectangle 122"/>
          <p:cNvSpPr/>
          <p:nvPr/>
        </p:nvSpPr>
        <p:spPr>
          <a:xfrm>
            <a:off x="1114701" y="1908444"/>
            <a:ext cx="533400" cy="563851"/>
          </a:xfrm>
          <a:prstGeom prst="rect">
            <a:avLst/>
          </a:prstGeom>
          <a:noFill/>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chemeClr val="bg1"/>
              </a:solidFill>
            </a:endParaRPr>
          </a:p>
        </p:txBody>
      </p:sp>
      <p:sp>
        <p:nvSpPr>
          <p:cNvPr id="124" name="Rectangle 123"/>
          <p:cNvSpPr/>
          <p:nvPr/>
        </p:nvSpPr>
        <p:spPr>
          <a:xfrm>
            <a:off x="27224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5" name="Rectangle 124"/>
          <p:cNvSpPr/>
          <p:nvPr/>
        </p:nvSpPr>
        <p:spPr>
          <a:xfrm>
            <a:off x="32558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6" name="Rectangle 125"/>
          <p:cNvSpPr/>
          <p:nvPr/>
        </p:nvSpPr>
        <p:spPr>
          <a:xfrm>
            <a:off x="37892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7" name="Rectangle 126"/>
          <p:cNvSpPr/>
          <p:nvPr/>
        </p:nvSpPr>
        <p:spPr>
          <a:xfrm>
            <a:off x="43226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8" name="Rectangle 127"/>
          <p:cNvSpPr/>
          <p:nvPr/>
        </p:nvSpPr>
        <p:spPr>
          <a:xfrm>
            <a:off x="48560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9" name="TextBox 128"/>
          <p:cNvSpPr txBox="1"/>
          <p:nvPr/>
        </p:nvSpPr>
        <p:spPr>
          <a:xfrm>
            <a:off x="1101221" y="3135868"/>
            <a:ext cx="2985280" cy="369332"/>
          </a:xfrm>
          <a:prstGeom prst="rect">
            <a:avLst/>
          </a:prstGeom>
          <a:noFill/>
        </p:spPr>
        <p:txBody>
          <a:bodyPr wrap="square" rtlCol="0">
            <a:spAutoFit/>
          </a:bodyPr>
          <a:lstStyle/>
          <a:p>
            <a:pPr algn="ctr"/>
            <a:r>
              <a:rPr lang="en-US" b="1" dirty="0">
                <a:solidFill>
                  <a:srgbClr val="A71160"/>
                </a:solidFill>
              </a:rPr>
              <a:t>No Shift will take place</a:t>
            </a:r>
          </a:p>
        </p:txBody>
      </p:sp>
      <p:sp>
        <p:nvSpPr>
          <p:cNvPr id="130" name="TextBox 129"/>
          <p:cNvSpPr txBox="1"/>
          <p:nvPr/>
        </p:nvSpPr>
        <p:spPr>
          <a:xfrm>
            <a:off x="1127764" y="1970830"/>
            <a:ext cx="527637" cy="461665"/>
          </a:xfrm>
          <a:prstGeom prst="rect">
            <a:avLst/>
          </a:prstGeom>
          <a:noFill/>
        </p:spPr>
        <p:txBody>
          <a:bodyPr wrap="square" rtlCol="0">
            <a:spAutoFit/>
          </a:bodyPr>
          <a:lstStyle/>
          <a:p>
            <a:pPr algn="ctr"/>
            <a:r>
              <a:rPr lang="en-US" sz="2400" b="1" dirty="0">
                <a:solidFill>
                  <a:srgbClr val="C00000"/>
                </a:solidFill>
              </a:rPr>
              <a:t>1</a:t>
            </a:r>
          </a:p>
        </p:txBody>
      </p:sp>
      <p:sp>
        <p:nvSpPr>
          <p:cNvPr id="131" name="TextBox 130"/>
          <p:cNvSpPr txBox="1"/>
          <p:nvPr/>
        </p:nvSpPr>
        <p:spPr>
          <a:xfrm>
            <a:off x="1653864" y="1962233"/>
            <a:ext cx="527637" cy="461665"/>
          </a:xfrm>
          <a:prstGeom prst="rect">
            <a:avLst/>
          </a:prstGeom>
          <a:noFill/>
        </p:spPr>
        <p:txBody>
          <a:bodyPr wrap="square" rtlCol="0">
            <a:spAutoFit/>
          </a:bodyPr>
          <a:lstStyle/>
          <a:p>
            <a:pPr algn="ctr"/>
            <a:r>
              <a:rPr lang="en-US" sz="2400" dirty="0"/>
              <a:t>5</a:t>
            </a:r>
          </a:p>
        </p:txBody>
      </p:sp>
      <p:sp>
        <p:nvSpPr>
          <p:cNvPr id="132" name="TextBox 131"/>
          <p:cNvSpPr txBox="1"/>
          <p:nvPr/>
        </p:nvSpPr>
        <p:spPr>
          <a:xfrm>
            <a:off x="2187264" y="1962233"/>
            <a:ext cx="527637" cy="461665"/>
          </a:xfrm>
          <a:prstGeom prst="rect">
            <a:avLst/>
          </a:prstGeom>
          <a:noFill/>
        </p:spPr>
        <p:txBody>
          <a:bodyPr wrap="square" rtlCol="0">
            <a:spAutoFit/>
          </a:bodyPr>
          <a:lstStyle/>
          <a:p>
            <a:pPr algn="ctr"/>
            <a:r>
              <a:rPr lang="en-US" sz="2400" dirty="0"/>
              <a:t>12</a:t>
            </a:r>
          </a:p>
        </p:txBody>
      </p:sp>
      <p:sp>
        <p:nvSpPr>
          <p:cNvPr id="133" name="TextBox 132"/>
          <p:cNvSpPr txBox="1"/>
          <p:nvPr/>
        </p:nvSpPr>
        <p:spPr>
          <a:xfrm>
            <a:off x="2720664" y="1962233"/>
            <a:ext cx="527637" cy="461665"/>
          </a:xfrm>
          <a:prstGeom prst="rect">
            <a:avLst/>
          </a:prstGeom>
          <a:noFill/>
        </p:spPr>
        <p:txBody>
          <a:bodyPr wrap="square" rtlCol="0">
            <a:spAutoFit/>
          </a:bodyPr>
          <a:lstStyle/>
          <a:p>
            <a:pPr algn="ctr"/>
            <a:r>
              <a:rPr lang="en-US" sz="2400" dirty="0"/>
              <a:t>-5</a:t>
            </a:r>
          </a:p>
        </p:txBody>
      </p:sp>
      <p:sp>
        <p:nvSpPr>
          <p:cNvPr id="134" name="TextBox 133"/>
          <p:cNvSpPr txBox="1"/>
          <p:nvPr/>
        </p:nvSpPr>
        <p:spPr>
          <a:xfrm>
            <a:off x="3254064" y="1962233"/>
            <a:ext cx="527637" cy="461665"/>
          </a:xfrm>
          <a:prstGeom prst="rect">
            <a:avLst/>
          </a:prstGeom>
          <a:noFill/>
        </p:spPr>
        <p:txBody>
          <a:bodyPr wrap="square" rtlCol="0">
            <a:spAutoFit/>
          </a:bodyPr>
          <a:lstStyle/>
          <a:p>
            <a:pPr algn="ctr"/>
            <a:r>
              <a:rPr lang="en-US" sz="2400" dirty="0"/>
              <a:t>16</a:t>
            </a:r>
          </a:p>
        </p:txBody>
      </p:sp>
      <p:sp>
        <p:nvSpPr>
          <p:cNvPr id="135" name="TextBox 134"/>
          <p:cNvSpPr txBox="1"/>
          <p:nvPr/>
        </p:nvSpPr>
        <p:spPr>
          <a:xfrm>
            <a:off x="3781701" y="1962233"/>
            <a:ext cx="527637" cy="461665"/>
          </a:xfrm>
          <a:prstGeom prst="rect">
            <a:avLst/>
          </a:prstGeom>
          <a:noFill/>
        </p:spPr>
        <p:txBody>
          <a:bodyPr wrap="square" rtlCol="0">
            <a:spAutoFit/>
          </a:bodyPr>
          <a:lstStyle/>
          <a:p>
            <a:pPr algn="ctr"/>
            <a:r>
              <a:rPr lang="en-US" sz="2400" dirty="0"/>
              <a:t>2</a:t>
            </a:r>
          </a:p>
        </p:txBody>
      </p:sp>
      <p:sp>
        <p:nvSpPr>
          <p:cNvPr id="136" name="TextBox 135"/>
          <p:cNvSpPr txBox="1"/>
          <p:nvPr/>
        </p:nvSpPr>
        <p:spPr>
          <a:xfrm>
            <a:off x="4315101" y="1962233"/>
            <a:ext cx="527637" cy="461665"/>
          </a:xfrm>
          <a:prstGeom prst="rect">
            <a:avLst/>
          </a:prstGeom>
          <a:noFill/>
        </p:spPr>
        <p:txBody>
          <a:bodyPr wrap="square" rtlCol="0">
            <a:spAutoFit/>
          </a:bodyPr>
          <a:lstStyle/>
          <a:p>
            <a:pPr algn="ctr"/>
            <a:r>
              <a:rPr lang="en-US" sz="2400" dirty="0"/>
              <a:t>12</a:t>
            </a:r>
          </a:p>
        </p:txBody>
      </p:sp>
      <p:sp>
        <p:nvSpPr>
          <p:cNvPr id="137" name="TextBox 136"/>
          <p:cNvSpPr txBox="1"/>
          <p:nvPr/>
        </p:nvSpPr>
        <p:spPr>
          <a:xfrm>
            <a:off x="4854264" y="1962233"/>
            <a:ext cx="527637" cy="461665"/>
          </a:xfrm>
          <a:prstGeom prst="rect">
            <a:avLst/>
          </a:prstGeom>
          <a:noFill/>
        </p:spPr>
        <p:txBody>
          <a:bodyPr wrap="square" rtlCol="0">
            <a:spAutoFit/>
          </a:bodyPr>
          <a:lstStyle/>
          <a:p>
            <a:pPr algn="ctr"/>
            <a:r>
              <a:rPr lang="en-US" sz="2400" dirty="0"/>
              <a:t>14</a:t>
            </a:r>
          </a:p>
        </p:txBody>
      </p:sp>
      <p:sp>
        <p:nvSpPr>
          <p:cNvPr id="138" name="Oval 137"/>
          <p:cNvSpPr/>
          <p:nvPr/>
        </p:nvSpPr>
        <p:spPr>
          <a:xfrm>
            <a:off x="1700619" y="1964185"/>
            <a:ext cx="457200" cy="468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2244403" y="5002720"/>
            <a:ext cx="457200" cy="468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697704" y="5010233"/>
            <a:ext cx="457200" cy="468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1114229" y="4998816"/>
            <a:ext cx="527637" cy="461665"/>
          </a:xfrm>
          <a:prstGeom prst="rect">
            <a:avLst/>
          </a:prstGeom>
          <a:noFill/>
        </p:spPr>
        <p:txBody>
          <a:bodyPr wrap="square" rtlCol="0">
            <a:spAutoFit/>
          </a:bodyPr>
          <a:lstStyle/>
          <a:p>
            <a:pPr algn="ctr"/>
            <a:r>
              <a:rPr lang="en-US" sz="2400" b="1" dirty="0">
                <a:solidFill>
                  <a:srgbClr val="C00000"/>
                </a:solidFill>
              </a:rPr>
              <a:t>-5</a:t>
            </a:r>
          </a:p>
        </p:txBody>
      </p:sp>
      <p:sp>
        <p:nvSpPr>
          <p:cNvPr id="143" name="Rounded Rectangle 142"/>
          <p:cNvSpPr/>
          <p:nvPr/>
        </p:nvSpPr>
        <p:spPr>
          <a:xfrm>
            <a:off x="6989836" y="3988521"/>
            <a:ext cx="819186" cy="389435"/>
          </a:xfrm>
          <a:prstGeom prst="roundRect">
            <a:avLst/>
          </a:prstGeom>
          <a:solidFill>
            <a:srgbClr val="ED52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a:off x="7012583" y="4330332"/>
            <a:ext cx="824901" cy="291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Rectangle 144"/>
              <p:cNvSpPr/>
              <p:nvPr/>
            </p:nvSpPr>
            <p:spPr>
              <a:xfrm>
                <a:off x="2206303" y="4525486"/>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145" name="Rectangle 144"/>
              <p:cNvSpPr>
                <a:spLocks noRot="1" noChangeAspect="1" noMove="1" noResize="1" noEditPoints="1" noAdjustHandles="1" noChangeArrowheads="1" noChangeShapeType="1" noTextEdit="1"/>
              </p:cNvSpPr>
              <p:nvPr/>
            </p:nvSpPr>
            <p:spPr>
              <a:xfrm>
                <a:off x="2206303" y="4525486"/>
                <a:ext cx="533400" cy="381000"/>
              </a:xfrm>
              <a:prstGeom prst="rect">
                <a:avLst/>
              </a:prstGeom>
              <a:blipFill>
                <a:blip r:embed="rId8"/>
                <a:stretch>
                  <a:fillRect b="-1269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1662519" y="143264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146" name="Rectangle 145"/>
              <p:cNvSpPr>
                <a:spLocks noRot="1" noChangeAspect="1" noMove="1" noResize="1" noEditPoints="1" noAdjustHandles="1" noChangeArrowheads="1" noChangeShapeType="1" noTextEdit="1"/>
              </p:cNvSpPr>
              <p:nvPr/>
            </p:nvSpPr>
            <p:spPr>
              <a:xfrm>
                <a:off x="1662519" y="1432649"/>
                <a:ext cx="533400" cy="381000"/>
              </a:xfrm>
              <a:prstGeom prst="rect">
                <a:avLst/>
              </a:prstGeom>
              <a:blipFill>
                <a:blip r:embed="rId9"/>
                <a:stretch>
                  <a:fillRect b="-11111"/>
                </a:stretch>
              </a:blipFill>
              <a:ln>
                <a:noFill/>
              </a:ln>
            </p:spPr>
            <p:txBody>
              <a:bodyPr/>
              <a:lstStyle/>
              <a:p>
                <a:r>
                  <a:rPr lang="en-US">
                    <a:noFill/>
                  </a:rPr>
                  <a:t> </a:t>
                </a:r>
              </a:p>
            </p:txBody>
          </p:sp>
        </mc:Fallback>
      </mc:AlternateContent>
      <p:cxnSp>
        <p:nvCxnSpPr>
          <p:cNvPr id="147" name="Straight Connector 146"/>
          <p:cNvCxnSpPr/>
          <p:nvPr/>
        </p:nvCxnSpPr>
        <p:spPr>
          <a:xfrm>
            <a:off x="7051770" y="1933878"/>
            <a:ext cx="6685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Rectangle 147"/>
              <p:cNvSpPr/>
              <p:nvPr/>
            </p:nvSpPr>
            <p:spPr>
              <a:xfrm>
                <a:off x="1127178" y="4507006"/>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148" name="Rectangle 147"/>
              <p:cNvSpPr>
                <a:spLocks noRot="1" noChangeAspect="1" noMove="1" noResize="1" noEditPoints="1" noAdjustHandles="1" noChangeArrowheads="1" noChangeShapeType="1" noTextEdit="1"/>
              </p:cNvSpPr>
              <p:nvPr/>
            </p:nvSpPr>
            <p:spPr>
              <a:xfrm>
                <a:off x="1127178" y="4507006"/>
                <a:ext cx="533400" cy="381000"/>
              </a:xfrm>
              <a:prstGeom prst="rect">
                <a:avLst/>
              </a:prstGeom>
              <a:blipFill>
                <a:blip r:embed="rId10"/>
                <a:stretch>
                  <a:fillRect b="-12698"/>
                </a:stretch>
              </a:blipFill>
              <a:ln>
                <a:noFill/>
              </a:ln>
            </p:spPr>
            <p:txBody>
              <a:bodyPr/>
              <a:lstStyle/>
              <a:p>
                <a:r>
                  <a:rPr lang="en-US">
                    <a:noFill/>
                  </a:rPr>
                  <a:t> </a:t>
                </a:r>
              </a:p>
            </p:txBody>
          </p:sp>
        </mc:Fallback>
      </mc:AlternateContent>
      <p:sp>
        <p:nvSpPr>
          <p:cNvPr id="149" name="Freeform 148"/>
          <p:cNvSpPr/>
          <p:nvPr/>
        </p:nvSpPr>
        <p:spPr>
          <a:xfrm>
            <a:off x="2485051" y="5844989"/>
            <a:ext cx="512862" cy="181854"/>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0" name="TextBox 149"/>
          <p:cNvSpPr txBox="1"/>
          <p:nvPr/>
        </p:nvSpPr>
        <p:spPr>
          <a:xfrm>
            <a:off x="2207362" y="5986646"/>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151" name="Freeform 150"/>
          <p:cNvSpPr/>
          <p:nvPr/>
        </p:nvSpPr>
        <p:spPr>
          <a:xfrm>
            <a:off x="1951651" y="5844989"/>
            <a:ext cx="512862" cy="181854"/>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2" name="TextBox 151"/>
          <p:cNvSpPr txBox="1"/>
          <p:nvPr/>
        </p:nvSpPr>
        <p:spPr>
          <a:xfrm>
            <a:off x="1673962" y="5986646"/>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153" name="Freeform 152"/>
          <p:cNvSpPr/>
          <p:nvPr/>
        </p:nvSpPr>
        <p:spPr>
          <a:xfrm>
            <a:off x="1378910" y="5737411"/>
            <a:ext cx="512862" cy="181854"/>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54" name="TextBox 153"/>
          <p:cNvSpPr txBox="1"/>
          <p:nvPr/>
        </p:nvSpPr>
        <p:spPr>
          <a:xfrm>
            <a:off x="1101221" y="5879068"/>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79" name="Oval 78"/>
          <p:cNvSpPr/>
          <p:nvPr/>
        </p:nvSpPr>
        <p:spPr>
          <a:xfrm>
            <a:off x="1144710" y="4992816"/>
            <a:ext cx="457200" cy="4688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65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50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500"/>
                                        <p:tgtEl>
                                          <p:spTgt spid="1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3"/>
                                        </p:tgtEl>
                                        <p:attrNameLst>
                                          <p:attrName>style.visibility</p:attrName>
                                        </p:attrNameLst>
                                      </p:cBhvr>
                                      <p:to>
                                        <p:strVal val="visible"/>
                                      </p:to>
                                    </p:set>
                                    <p:animEffect transition="in" filter="fade">
                                      <p:cBhvr>
                                        <p:cTn id="49" dur="500"/>
                                        <p:tgtEl>
                                          <p:spTgt spid="1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500"/>
                                        <p:tgtEl>
                                          <p:spTgt spid="1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5"/>
                                        </p:tgtEl>
                                        <p:attrNameLst>
                                          <p:attrName>style.visibility</p:attrName>
                                        </p:attrNameLst>
                                      </p:cBhvr>
                                      <p:to>
                                        <p:strVal val="visible"/>
                                      </p:to>
                                    </p:set>
                                    <p:animEffect transition="in" filter="fade">
                                      <p:cBhvr>
                                        <p:cTn id="55" dur="500"/>
                                        <p:tgtEl>
                                          <p:spTgt spid="1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6"/>
                                        </p:tgtEl>
                                        <p:attrNameLst>
                                          <p:attrName>style.visibility</p:attrName>
                                        </p:attrNameLst>
                                      </p:cBhvr>
                                      <p:to>
                                        <p:strVal val="visible"/>
                                      </p:to>
                                    </p:set>
                                    <p:animEffect transition="in" filter="fade">
                                      <p:cBhvr>
                                        <p:cTn id="58" dur="500"/>
                                        <p:tgtEl>
                                          <p:spTgt spid="1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fade">
                                      <p:cBhvr>
                                        <p:cTn id="61" dur="500"/>
                                        <p:tgtEl>
                                          <p:spTgt spid="137"/>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6"/>
                                        </p:tgtEl>
                                        <p:attrNameLst>
                                          <p:attrName>style.visibility</p:attrName>
                                        </p:attrNameLst>
                                      </p:cBhvr>
                                      <p:to>
                                        <p:strVal val="visible"/>
                                      </p:to>
                                    </p:set>
                                    <p:animEffect transition="in" filter="fade">
                                      <p:cBhvr>
                                        <p:cTn id="74" dur="500"/>
                                        <p:tgtEl>
                                          <p:spTgt spid="1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500"/>
                                        <p:tgtEl>
                                          <p:spTgt spid="1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8"/>
                                        </p:tgtEl>
                                        <p:attrNameLst>
                                          <p:attrName>style.visibility</p:attrName>
                                        </p:attrNameLst>
                                      </p:cBhvr>
                                      <p:to>
                                        <p:strVal val="visible"/>
                                      </p:to>
                                    </p:set>
                                    <p:animEffect transition="in" filter="fade">
                                      <p:cBhvr>
                                        <p:cTn id="80" dur="500"/>
                                        <p:tgtEl>
                                          <p:spTgt spid="1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9"/>
                                        </p:tgtEl>
                                        <p:attrNameLst>
                                          <p:attrName>style.visibility</p:attrName>
                                        </p:attrNameLst>
                                      </p:cBhvr>
                                      <p:to>
                                        <p:strVal val="visible"/>
                                      </p:to>
                                    </p:set>
                                    <p:animEffect transition="in" filter="fade">
                                      <p:cBhvr>
                                        <p:cTn id="83" dur="500"/>
                                        <p:tgtEl>
                                          <p:spTgt spid="1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0"/>
                                        </p:tgtEl>
                                        <p:attrNameLst>
                                          <p:attrName>style.visibility</p:attrName>
                                        </p:attrNameLst>
                                      </p:cBhvr>
                                      <p:to>
                                        <p:strVal val="visible"/>
                                      </p:to>
                                    </p:set>
                                    <p:animEffect transition="in" filter="fade">
                                      <p:cBhvr>
                                        <p:cTn id="86" dur="500"/>
                                        <p:tgtEl>
                                          <p:spTgt spid="12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fade">
                                      <p:cBhvr>
                                        <p:cTn id="91" dur="500"/>
                                        <p:tgtEl>
                                          <p:spTgt spid="86"/>
                                        </p:tgtEl>
                                      </p:cBhvr>
                                    </p:animEffect>
                                  </p:childTnLst>
                                </p:cTn>
                              </p:par>
                            </p:childTnLst>
                          </p:cTn>
                        </p:par>
                        <p:par>
                          <p:cTn id="92" fill="hold">
                            <p:stCondLst>
                              <p:cond delay="500"/>
                            </p:stCondLst>
                            <p:childTnLst>
                              <p:par>
                                <p:cTn id="93" presetID="1" presetClass="emph" presetSubtype="2" fill="hold" nodeType="afterEffect">
                                  <p:stCondLst>
                                    <p:cond delay="0"/>
                                  </p:stCondLst>
                                  <p:childTnLst>
                                    <p:animClr clrSpc="rgb" dir="cw">
                                      <p:cBhvr>
                                        <p:cTn id="94" dur="1000" fill="hold"/>
                                        <p:tgtEl>
                                          <p:spTgt spid="122"/>
                                        </p:tgtEl>
                                        <p:attrNameLst>
                                          <p:attrName>fillcolor</p:attrName>
                                        </p:attrNameLst>
                                      </p:cBhvr>
                                      <p:to>
                                        <a:srgbClr val="909090"/>
                                      </p:to>
                                    </p:animClr>
                                    <p:set>
                                      <p:cBhvr>
                                        <p:cTn id="95" dur="1000" fill="hold"/>
                                        <p:tgtEl>
                                          <p:spTgt spid="122"/>
                                        </p:tgtEl>
                                        <p:attrNameLst>
                                          <p:attrName>fill.type</p:attrName>
                                        </p:attrNameLst>
                                      </p:cBhvr>
                                      <p:to>
                                        <p:strVal val="solid"/>
                                      </p:to>
                                    </p:set>
                                    <p:set>
                                      <p:cBhvr>
                                        <p:cTn id="96" dur="1000" fill="hold"/>
                                        <p:tgtEl>
                                          <p:spTgt spid="122"/>
                                        </p:tgtEl>
                                        <p:attrNameLst>
                                          <p:attrName>fill.on</p:attrName>
                                        </p:attrNameLst>
                                      </p:cBhvr>
                                      <p:to>
                                        <p:strVal val="true"/>
                                      </p:to>
                                    </p:set>
                                  </p:childTnLst>
                                </p:cTn>
                              </p:par>
                            </p:childTnLst>
                          </p:cTn>
                        </p:par>
                        <p:par>
                          <p:cTn id="97" fill="hold">
                            <p:stCondLst>
                              <p:cond delay="1500"/>
                            </p:stCondLst>
                            <p:childTnLst>
                              <p:par>
                                <p:cTn id="98" presetID="3" presetClass="emph" presetSubtype="2" fill="hold" grpId="1" nodeType="afterEffect">
                                  <p:stCondLst>
                                    <p:cond delay="0"/>
                                  </p:stCondLst>
                                  <p:childTnLst>
                                    <p:animClr clrSpc="rgb" dir="cw">
                                      <p:cBhvr override="childStyle">
                                        <p:cTn id="99" dur="2000" fill="hold"/>
                                        <p:tgtEl>
                                          <p:spTgt spid="115"/>
                                        </p:tgtEl>
                                        <p:attrNameLst>
                                          <p:attrName>style.color</p:attrName>
                                        </p:attrNameLst>
                                      </p:cBhvr>
                                      <p:to>
                                        <a:srgbClr val="000000"/>
                                      </p:to>
                                    </p:animClr>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fade">
                                      <p:cBhvr>
                                        <p:cTn id="104" dur="500"/>
                                        <p:tgtEl>
                                          <p:spTgt spid="8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fade">
                                      <p:cBhvr>
                                        <p:cTn id="109" dur="500"/>
                                        <p:tgtEl>
                                          <p:spTgt spid="8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46"/>
                                        </p:tgtEl>
                                        <p:attrNameLst>
                                          <p:attrName>style.visibility</p:attrName>
                                        </p:attrNameLst>
                                      </p:cBhvr>
                                      <p:to>
                                        <p:strVal val="visible"/>
                                      </p:to>
                                    </p:set>
                                    <p:animEffect transition="in" filter="fade">
                                      <p:cBhvr>
                                        <p:cTn id="114" dur="500"/>
                                        <p:tgtEl>
                                          <p:spTgt spid="146"/>
                                        </p:tgtEl>
                                      </p:cBhvr>
                                    </p:animEffect>
                                  </p:childTnLst>
                                </p:cTn>
                              </p:par>
                            </p:childTnLst>
                          </p:cTn>
                        </p:par>
                        <p:par>
                          <p:cTn id="115" fill="hold">
                            <p:stCondLst>
                              <p:cond delay="500"/>
                            </p:stCondLst>
                            <p:childTnLst>
                              <p:par>
                                <p:cTn id="116" presetID="21" presetClass="entr" presetSubtype="1" fill="hold" grpId="0" nodeType="afterEffect">
                                  <p:stCondLst>
                                    <p:cond delay="0"/>
                                  </p:stCondLst>
                                  <p:childTnLst>
                                    <p:set>
                                      <p:cBhvr>
                                        <p:cTn id="117" dur="1" fill="hold">
                                          <p:stCondLst>
                                            <p:cond delay="0"/>
                                          </p:stCondLst>
                                        </p:cTn>
                                        <p:tgtEl>
                                          <p:spTgt spid="138"/>
                                        </p:tgtEl>
                                        <p:attrNameLst>
                                          <p:attrName>style.visibility</p:attrName>
                                        </p:attrNameLst>
                                      </p:cBhvr>
                                      <p:to>
                                        <p:strVal val="visible"/>
                                      </p:to>
                                    </p:set>
                                    <p:animEffect transition="in" filter="wheel(1)">
                                      <p:cBhvr>
                                        <p:cTn id="118" dur="2000"/>
                                        <p:tgtEl>
                                          <p:spTgt spid="13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147"/>
                                        </p:tgtEl>
                                        <p:attrNameLst>
                                          <p:attrName>style.visibility</p:attrName>
                                        </p:attrNameLst>
                                      </p:cBhvr>
                                      <p:to>
                                        <p:strVal val="visible"/>
                                      </p:to>
                                    </p:set>
                                    <p:animEffect transition="in" filter="wipe(left)">
                                      <p:cBhvr>
                                        <p:cTn id="123" dur="500"/>
                                        <p:tgtEl>
                                          <p:spTgt spid="147"/>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1" nodeType="clickEffect">
                                  <p:stCondLst>
                                    <p:cond delay="0"/>
                                  </p:stCondLst>
                                  <p:childTnLst>
                                    <p:set>
                                      <p:cBhvr>
                                        <p:cTn id="127" dur="1" fill="hold">
                                          <p:stCondLst>
                                            <p:cond delay="0"/>
                                          </p:stCondLst>
                                        </p:cTn>
                                        <p:tgtEl>
                                          <p:spTgt spid="138"/>
                                        </p:tgtEl>
                                        <p:attrNameLst>
                                          <p:attrName>style.visibility</p:attrName>
                                        </p:attrNameLst>
                                      </p:cBhvr>
                                      <p:to>
                                        <p:strVal val="hidden"/>
                                      </p:to>
                                    </p:set>
                                  </p:childTnLst>
                                </p:cTn>
                              </p:par>
                            </p:childTnLst>
                          </p:cTn>
                        </p:par>
                        <p:par>
                          <p:cTn id="128" fill="hold">
                            <p:stCondLst>
                              <p:cond delay="0"/>
                            </p:stCondLst>
                            <p:childTnLst>
                              <p:par>
                                <p:cTn id="129" presetID="1" presetClass="exit" presetSubtype="0" fill="hold" grpId="1" nodeType="afterEffect">
                                  <p:stCondLst>
                                    <p:cond delay="0"/>
                                  </p:stCondLst>
                                  <p:childTnLst>
                                    <p:set>
                                      <p:cBhvr>
                                        <p:cTn id="130" dur="1" fill="hold">
                                          <p:stCondLst>
                                            <p:cond delay="0"/>
                                          </p:stCondLst>
                                        </p:cTn>
                                        <p:tgtEl>
                                          <p:spTgt spid="14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fade">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5"/>
                                        </p:tgtEl>
                                        <p:attrNameLst>
                                          <p:attrName>style.visibility</p:attrName>
                                        </p:attrNameLst>
                                      </p:cBhvr>
                                      <p:to>
                                        <p:strVal val="visible"/>
                                      </p:to>
                                    </p:set>
                                    <p:animEffect transition="in" filter="wipe(left)">
                                      <p:cBhvr>
                                        <p:cTn id="140" dur="500"/>
                                        <p:tgtEl>
                                          <p:spTgt spid="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
                                        </p:tgtEl>
                                        <p:attrNameLst>
                                          <p:attrName>style.visibility</p:attrName>
                                        </p:attrNameLst>
                                      </p:cBhvr>
                                      <p:to>
                                        <p:strVal val="visible"/>
                                      </p:to>
                                    </p:set>
                                    <p:animEffect transition="in" filter="fade">
                                      <p:cBhvr>
                                        <p:cTn id="143" dur="500"/>
                                        <p:tgtEl>
                                          <p:spTgt spid="6"/>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99"/>
                                        </p:tgtEl>
                                        <p:attrNameLst>
                                          <p:attrName>style.visibility</p:attrName>
                                        </p:attrNameLst>
                                      </p:cBhvr>
                                      <p:to>
                                        <p:strVal val="visible"/>
                                      </p:to>
                                    </p:set>
                                    <p:animEffect transition="in" filter="fade">
                                      <p:cBhvr>
                                        <p:cTn id="148" dur="500"/>
                                        <p:tgtEl>
                                          <p:spTgt spid="9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7"/>
                                        </p:tgtEl>
                                        <p:attrNameLst>
                                          <p:attrName>style.visibility</p:attrName>
                                        </p:attrNameLst>
                                      </p:cBhvr>
                                      <p:to>
                                        <p:strVal val="visible"/>
                                      </p:to>
                                    </p:set>
                                    <p:animEffect transition="in" filter="fade">
                                      <p:cBhvr>
                                        <p:cTn id="151" dur="500"/>
                                        <p:tgtEl>
                                          <p:spTgt spid="9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8"/>
                                        </p:tgtEl>
                                        <p:attrNameLst>
                                          <p:attrName>style.visibility</p:attrName>
                                        </p:attrNameLst>
                                      </p:cBhvr>
                                      <p:to>
                                        <p:strVal val="visible"/>
                                      </p:to>
                                    </p:set>
                                    <p:animEffect transition="in" filter="fade">
                                      <p:cBhvr>
                                        <p:cTn id="154" dur="500"/>
                                        <p:tgtEl>
                                          <p:spTgt spid="9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0"/>
                                        </p:tgtEl>
                                        <p:attrNameLst>
                                          <p:attrName>style.visibility</p:attrName>
                                        </p:attrNameLst>
                                      </p:cBhvr>
                                      <p:to>
                                        <p:strVal val="visible"/>
                                      </p:to>
                                    </p:set>
                                    <p:animEffect transition="in" filter="fade">
                                      <p:cBhvr>
                                        <p:cTn id="157" dur="500"/>
                                        <p:tgtEl>
                                          <p:spTgt spid="10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01"/>
                                        </p:tgtEl>
                                        <p:attrNameLst>
                                          <p:attrName>style.visibility</p:attrName>
                                        </p:attrNameLst>
                                      </p:cBhvr>
                                      <p:to>
                                        <p:strVal val="visible"/>
                                      </p:to>
                                    </p:set>
                                    <p:animEffect transition="in" filter="fade">
                                      <p:cBhvr>
                                        <p:cTn id="160" dur="500"/>
                                        <p:tgtEl>
                                          <p:spTgt spid="10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fade">
                                      <p:cBhvr>
                                        <p:cTn id="163" dur="500"/>
                                        <p:tgtEl>
                                          <p:spTgt spid="10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3"/>
                                        </p:tgtEl>
                                        <p:attrNameLst>
                                          <p:attrName>style.visibility</p:attrName>
                                        </p:attrNameLst>
                                      </p:cBhvr>
                                      <p:to>
                                        <p:strVal val="visible"/>
                                      </p:to>
                                    </p:set>
                                    <p:animEffect transition="in" filter="fade">
                                      <p:cBhvr>
                                        <p:cTn id="166" dur="500"/>
                                        <p:tgtEl>
                                          <p:spTgt spid="10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4"/>
                                        </p:tgtEl>
                                        <p:attrNameLst>
                                          <p:attrName>style.visibility</p:attrName>
                                        </p:attrNameLst>
                                      </p:cBhvr>
                                      <p:to>
                                        <p:strVal val="visible"/>
                                      </p:to>
                                    </p:set>
                                    <p:animEffect transition="in" filter="fade">
                                      <p:cBhvr>
                                        <p:cTn id="169" dur="500"/>
                                        <p:tgtEl>
                                          <p:spTgt spid="10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1"/>
                                        </p:tgtEl>
                                        <p:attrNameLst>
                                          <p:attrName>style.visibility</p:attrName>
                                        </p:attrNameLst>
                                      </p:cBhvr>
                                      <p:to>
                                        <p:strVal val="visible"/>
                                      </p:to>
                                    </p:set>
                                    <p:animEffect transition="in" filter="fade">
                                      <p:cBhvr>
                                        <p:cTn id="175" dur="500"/>
                                        <p:tgtEl>
                                          <p:spTgt spid="111"/>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10"/>
                                        </p:tgtEl>
                                        <p:attrNameLst>
                                          <p:attrName>style.visibility</p:attrName>
                                        </p:attrNameLst>
                                      </p:cBhvr>
                                      <p:to>
                                        <p:strVal val="visible"/>
                                      </p:to>
                                    </p:set>
                                    <p:animEffect transition="in" filter="fade">
                                      <p:cBhvr>
                                        <p:cTn id="178" dur="500"/>
                                        <p:tgtEl>
                                          <p:spTgt spid="11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9"/>
                                        </p:tgtEl>
                                        <p:attrNameLst>
                                          <p:attrName>style.visibility</p:attrName>
                                        </p:attrNameLst>
                                      </p:cBhvr>
                                      <p:to>
                                        <p:strVal val="visible"/>
                                      </p:to>
                                    </p:set>
                                    <p:animEffect transition="in" filter="fade">
                                      <p:cBhvr>
                                        <p:cTn id="181" dur="500"/>
                                        <p:tgtEl>
                                          <p:spTgt spid="109"/>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7"/>
                                        </p:tgtEl>
                                        <p:attrNameLst>
                                          <p:attrName>style.visibility</p:attrName>
                                        </p:attrNameLst>
                                      </p:cBhvr>
                                      <p:to>
                                        <p:strVal val="visible"/>
                                      </p:to>
                                    </p:set>
                                    <p:animEffect transition="in" filter="fade">
                                      <p:cBhvr>
                                        <p:cTn id="187" dur="500"/>
                                        <p:tgtEl>
                                          <p:spTgt spid="10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6"/>
                                        </p:tgtEl>
                                        <p:attrNameLst>
                                          <p:attrName>style.visibility</p:attrName>
                                        </p:attrNameLst>
                                      </p:cBhvr>
                                      <p:to>
                                        <p:strVal val="visible"/>
                                      </p:to>
                                    </p:set>
                                    <p:animEffect transition="in" filter="fade">
                                      <p:cBhvr>
                                        <p:cTn id="190" dur="500"/>
                                        <p:tgtEl>
                                          <p:spTgt spid="10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0"/>
                                        <p:tgtEl>
                                          <p:spTgt spid="105"/>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fade">
                                      <p:cBhvr>
                                        <p:cTn id="196" dur="500"/>
                                        <p:tgtEl>
                                          <p:spTgt spid="8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0"/>
                                        </p:tgtEl>
                                        <p:attrNameLst>
                                          <p:attrName>style.visibility</p:attrName>
                                        </p:attrNameLst>
                                      </p:cBhvr>
                                      <p:to>
                                        <p:strVal val="visible"/>
                                      </p:to>
                                    </p:set>
                                    <p:animEffect transition="in" filter="fade">
                                      <p:cBhvr>
                                        <p:cTn id="199" dur="500"/>
                                        <p:tgtEl>
                                          <p:spTgt spid="9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91"/>
                                        </p:tgtEl>
                                        <p:attrNameLst>
                                          <p:attrName>style.visibility</p:attrName>
                                        </p:attrNameLst>
                                      </p:cBhvr>
                                      <p:to>
                                        <p:strVal val="visible"/>
                                      </p:to>
                                    </p:set>
                                    <p:animEffect transition="in" filter="fade">
                                      <p:cBhvr>
                                        <p:cTn id="202" dur="500"/>
                                        <p:tgtEl>
                                          <p:spTgt spid="91"/>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92"/>
                                        </p:tgtEl>
                                        <p:attrNameLst>
                                          <p:attrName>style.visibility</p:attrName>
                                        </p:attrNameLst>
                                      </p:cBhvr>
                                      <p:to>
                                        <p:strVal val="visible"/>
                                      </p:to>
                                    </p:set>
                                    <p:animEffect transition="in" filter="fade">
                                      <p:cBhvr>
                                        <p:cTn id="205" dur="500"/>
                                        <p:tgtEl>
                                          <p:spTgt spid="9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93"/>
                                        </p:tgtEl>
                                        <p:attrNameLst>
                                          <p:attrName>style.visibility</p:attrName>
                                        </p:attrNameLst>
                                      </p:cBhvr>
                                      <p:to>
                                        <p:strVal val="visible"/>
                                      </p:to>
                                    </p:set>
                                    <p:animEffect transition="in" filter="fade">
                                      <p:cBhvr>
                                        <p:cTn id="208" dur="500"/>
                                        <p:tgtEl>
                                          <p:spTgt spid="9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fade">
                                      <p:cBhvr>
                                        <p:cTn id="211" dur="500"/>
                                        <p:tgtEl>
                                          <p:spTgt spid="94"/>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95"/>
                                        </p:tgtEl>
                                        <p:attrNameLst>
                                          <p:attrName>style.visibility</p:attrName>
                                        </p:attrNameLst>
                                      </p:cBhvr>
                                      <p:to>
                                        <p:strVal val="visible"/>
                                      </p:to>
                                    </p:set>
                                    <p:animEffect transition="in" filter="fade">
                                      <p:cBhvr>
                                        <p:cTn id="214" dur="500"/>
                                        <p:tgtEl>
                                          <p:spTgt spid="9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96"/>
                                        </p:tgtEl>
                                        <p:attrNameLst>
                                          <p:attrName>style.visibility</p:attrName>
                                        </p:attrNameLst>
                                      </p:cBhvr>
                                      <p:to>
                                        <p:strVal val="visible"/>
                                      </p:to>
                                    </p:set>
                                    <p:animEffect transition="in" filter="fade">
                                      <p:cBhvr>
                                        <p:cTn id="217" dur="500"/>
                                        <p:tgtEl>
                                          <p:spTgt spid="96"/>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83"/>
                                        </p:tgtEl>
                                        <p:attrNameLst>
                                          <p:attrName>style.visibility</p:attrName>
                                        </p:attrNameLst>
                                      </p:cBhvr>
                                      <p:to>
                                        <p:strVal val="visible"/>
                                      </p:to>
                                    </p:set>
                                    <p:animEffect transition="in" filter="fade">
                                      <p:cBhvr>
                                        <p:cTn id="222" dur="500"/>
                                        <p:tgtEl>
                                          <p:spTgt spid="83"/>
                                        </p:tgtEl>
                                      </p:cBhvr>
                                    </p:animEffect>
                                  </p:childTnLst>
                                </p:cTn>
                              </p:par>
                            </p:childTnLst>
                          </p:cTn>
                        </p:par>
                        <p:par>
                          <p:cTn id="223" fill="hold">
                            <p:stCondLst>
                              <p:cond delay="500"/>
                            </p:stCondLst>
                            <p:childTnLst>
                              <p:par>
                                <p:cTn id="224" presetID="1" presetClass="emph" presetSubtype="2" fill="hold" nodeType="afterEffect">
                                  <p:stCondLst>
                                    <p:cond delay="0"/>
                                  </p:stCondLst>
                                  <p:childTnLst>
                                    <p:animClr clrSpc="rgb" dir="cw">
                                      <p:cBhvr>
                                        <p:cTn id="225" dur="1000" fill="hold"/>
                                        <p:tgtEl>
                                          <p:spTgt spid="100"/>
                                        </p:tgtEl>
                                        <p:attrNameLst>
                                          <p:attrName>fillcolor</p:attrName>
                                        </p:attrNameLst>
                                      </p:cBhvr>
                                      <p:to>
                                        <a:srgbClr val="909090"/>
                                      </p:to>
                                    </p:animClr>
                                    <p:set>
                                      <p:cBhvr>
                                        <p:cTn id="226" dur="1000" fill="hold"/>
                                        <p:tgtEl>
                                          <p:spTgt spid="100"/>
                                        </p:tgtEl>
                                        <p:attrNameLst>
                                          <p:attrName>fill.type</p:attrName>
                                        </p:attrNameLst>
                                      </p:cBhvr>
                                      <p:to>
                                        <p:strVal val="solid"/>
                                      </p:to>
                                    </p:set>
                                    <p:set>
                                      <p:cBhvr>
                                        <p:cTn id="227" dur="1000" fill="hold"/>
                                        <p:tgtEl>
                                          <p:spTgt spid="100"/>
                                        </p:tgtEl>
                                        <p:attrNameLst>
                                          <p:attrName>fill.on</p:attrName>
                                        </p:attrNameLst>
                                      </p:cBhvr>
                                      <p:to>
                                        <p:strVal val="true"/>
                                      </p:to>
                                    </p:set>
                                  </p:childTnLst>
                                </p:cTn>
                              </p:par>
                              <p:par>
                                <p:cTn id="228" presetID="3" presetClass="emph" presetSubtype="2" fill="hold" grpId="1" nodeType="withEffect">
                                  <p:stCondLst>
                                    <p:cond delay="0"/>
                                  </p:stCondLst>
                                  <p:childTnLst>
                                    <p:animClr clrSpc="rgb" dir="cw">
                                      <p:cBhvr override="childStyle">
                                        <p:cTn id="229" dur="2000" fill="hold"/>
                                        <p:tgtEl>
                                          <p:spTgt spid="92"/>
                                        </p:tgtEl>
                                        <p:attrNameLst>
                                          <p:attrName>style.color</p:attrName>
                                        </p:attrNameLst>
                                      </p:cBhvr>
                                      <p:to>
                                        <a:srgbClr val="000000"/>
                                      </p:to>
                                    </p:animClr>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85"/>
                                        </p:tgtEl>
                                        <p:attrNameLst>
                                          <p:attrName>style.visibility</p:attrName>
                                        </p:attrNameLst>
                                      </p:cBhvr>
                                      <p:to>
                                        <p:strVal val="visible"/>
                                      </p:to>
                                    </p:set>
                                    <p:animEffect transition="in" filter="fade">
                                      <p:cBhvr>
                                        <p:cTn id="234" dur="500"/>
                                        <p:tgtEl>
                                          <p:spTgt spid="85"/>
                                        </p:tgtEl>
                                      </p:cBhvr>
                                    </p:animEffect>
                                  </p:childTnLst>
                                </p:cTn>
                              </p:par>
                            </p:childTnLst>
                          </p:cTn>
                        </p:par>
                        <p:par>
                          <p:cTn id="235" fill="hold">
                            <p:stCondLst>
                              <p:cond delay="500"/>
                            </p:stCondLst>
                            <p:childTnLst>
                              <p:par>
                                <p:cTn id="236" presetID="10" presetClass="entr" presetSubtype="0" fill="hold" grpId="0" nodeType="afterEffect">
                                  <p:stCondLst>
                                    <p:cond delay="0"/>
                                  </p:stCondLst>
                                  <p:childTnLst>
                                    <p:set>
                                      <p:cBhvr>
                                        <p:cTn id="237" dur="1" fill="hold">
                                          <p:stCondLst>
                                            <p:cond delay="0"/>
                                          </p:stCondLst>
                                        </p:cTn>
                                        <p:tgtEl>
                                          <p:spTgt spid="84"/>
                                        </p:tgtEl>
                                        <p:attrNameLst>
                                          <p:attrName>style.visibility</p:attrName>
                                        </p:attrNameLst>
                                      </p:cBhvr>
                                      <p:to>
                                        <p:strVal val="visible"/>
                                      </p:to>
                                    </p:set>
                                    <p:animEffect transition="in" filter="fade">
                                      <p:cBhvr>
                                        <p:cTn id="238" dur="500"/>
                                        <p:tgtEl>
                                          <p:spTgt spid="84"/>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145"/>
                                        </p:tgtEl>
                                        <p:attrNameLst>
                                          <p:attrName>style.visibility</p:attrName>
                                        </p:attrNameLst>
                                      </p:cBhvr>
                                      <p:to>
                                        <p:strVal val="visible"/>
                                      </p:to>
                                    </p:set>
                                    <p:animEffect transition="in" filter="fade">
                                      <p:cBhvr>
                                        <p:cTn id="243" dur="500"/>
                                        <p:tgtEl>
                                          <p:spTgt spid="145"/>
                                        </p:tgtEl>
                                      </p:cBhvr>
                                    </p:animEffect>
                                  </p:childTnLst>
                                </p:cTn>
                              </p:par>
                            </p:childTnLst>
                          </p:cTn>
                        </p:par>
                        <p:par>
                          <p:cTn id="244" fill="hold">
                            <p:stCondLst>
                              <p:cond delay="500"/>
                            </p:stCondLst>
                            <p:childTnLst>
                              <p:par>
                                <p:cTn id="245" presetID="21" presetClass="entr" presetSubtype="1" fill="hold" grpId="0" nodeType="afterEffect">
                                  <p:stCondLst>
                                    <p:cond delay="0"/>
                                  </p:stCondLst>
                                  <p:childTnLst>
                                    <p:set>
                                      <p:cBhvr>
                                        <p:cTn id="246" dur="1" fill="hold">
                                          <p:stCondLst>
                                            <p:cond delay="0"/>
                                          </p:stCondLst>
                                        </p:cTn>
                                        <p:tgtEl>
                                          <p:spTgt spid="139"/>
                                        </p:tgtEl>
                                        <p:attrNameLst>
                                          <p:attrName>style.visibility</p:attrName>
                                        </p:attrNameLst>
                                      </p:cBhvr>
                                      <p:to>
                                        <p:strVal val="visible"/>
                                      </p:to>
                                    </p:set>
                                    <p:animEffect transition="in" filter="wheel(1)">
                                      <p:cBhvr>
                                        <p:cTn id="247" dur="2000"/>
                                        <p:tgtEl>
                                          <p:spTgt spid="139"/>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nodeType="clickEffect">
                                  <p:stCondLst>
                                    <p:cond delay="0"/>
                                  </p:stCondLst>
                                  <p:childTnLst>
                                    <p:set>
                                      <p:cBhvr>
                                        <p:cTn id="251" dur="1" fill="hold">
                                          <p:stCondLst>
                                            <p:cond delay="0"/>
                                          </p:stCondLst>
                                        </p:cTn>
                                        <p:tgtEl>
                                          <p:spTgt spid="144"/>
                                        </p:tgtEl>
                                        <p:attrNameLst>
                                          <p:attrName>style.visibility</p:attrName>
                                        </p:attrNameLst>
                                      </p:cBhvr>
                                      <p:to>
                                        <p:strVal val="visible"/>
                                      </p:to>
                                    </p:set>
                                    <p:animEffect transition="in" filter="wipe(left)">
                                      <p:cBhvr>
                                        <p:cTn id="252" dur="500"/>
                                        <p:tgtEl>
                                          <p:spTgt spid="144"/>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0" nodeType="clickEffect">
                                  <p:stCondLst>
                                    <p:cond delay="0"/>
                                  </p:stCondLst>
                                  <p:childTnLst>
                                    <p:set>
                                      <p:cBhvr>
                                        <p:cTn id="256" dur="1" fill="hold">
                                          <p:stCondLst>
                                            <p:cond delay="0"/>
                                          </p:stCondLst>
                                        </p:cTn>
                                        <p:tgtEl>
                                          <p:spTgt spid="150"/>
                                        </p:tgtEl>
                                        <p:attrNameLst>
                                          <p:attrName>style.visibility</p:attrName>
                                        </p:attrNameLst>
                                      </p:cBhvr>
                                      <p:to>
                                        <p:strVal val="visible"/>
                                      </p:to>
                                    </p:set>
                                    <p:animEffect transition="in" filter="fade">
                                      <p:cBhvr>
                                        <p:cTn id="257" dur="500"/>
                                        <p:tgtEl>
                                          <p:spTgt spid="150"/>
                                        </p:tgtEl>
                                      </p:cBhvr>
                                    </p:animEffect>
                                  </p:childTnLst>
                                </p:cTn>
                              </p:par>
                            </p:childTnLst>
                          </p:cTn>
                        </p:par>
                        <p:par>
                          <p:cTn id="258" fill="hold">
                            <p:stCondLst>
                              <p:cond delay="500"/>
                            </p:stCondLst>
                            <p:childTnLst>
                              <p:par>
                                <p:cTn id="259" presetID="22" presetClass="entr" presetSubtype="8" fill="hold" grpId="0" nodeType="afterEffect">
                                  <p:stCondLst>
                                    <p:cond delay="0"/>
                                  </p:stCondLst>
                                  <p:childTnLst>
                                    <p:set>
                                      <p:cBhvr>
                                        <p:cTn id="260" dur="1" fill="hold">
                                          <p:stCondLst>
                                            <p:cond delay="0"/>
                                          </p:stCondLst>
                                        </p:cTn>
                                        <p:tgtEl>
                                          <p:spTgt spid="149"/>
                                        </p:tgtEl>
                                        <p:attrNameLst>
                                          <p:attrName>style.visibility</p:attrName>
                                        </p:attrNameLst>
                                      </p:cBhvr>
                                      <p:to>
                                        <p:strVal val="visible"/>
                                      </p:to>
                                    </p:set>
                                    <p:animEffect transition="in" filter="wipe(left)">
                                      <p:cBhvr>
                                        <p:cTn id="261" dur="1000"/>
                                        <p:tgtEl>
                                          <p:spTgt spid="149"/>
                                        </p:tgtEl>
                                      </p:cBhvr>
                                    </p:animEffect>
                                  </p:childTnLst>
                                </p:cTn>
                              </p:par>
                            </p:childTnLst>
                          </p:cTn>
                        </p:par>
                      </p:childTnLst>
                    </p:cTn>
                  </p:par>
                  <p:par>
                    <p:cTn id="262" fill="hold">
                      <p:stCondLst>
                        <p:cond delay="indefinite"/>
                      </p:stCondLst>
                      <p:childTnLst>
                        <p:par>
                          <p:cTn id="263" fill="hold">
                            <p:stCondLst>
                              <p:cond delay="0"/>
                            </p:stCondLst>
                            <p:childTnLst>
                              <p:par>
                                <p:cTn id="264" presetID="63" presetClass="path" presetSubtype="0" accel="50000" decel="50000" fill="hold" grpId="1" nodeType="clickEffect">
                                  <p:stCondLst>
                                    <p:cond delay="0"/>
                                  </p:stCondLst>
                                  <p:childTnLst>
                                    <p:animMotion origin="layout" path="M -1.66667E-6 2.59259E-6 L 0.04427 0.00023 " pathEditMode="relative" rAng="0" ptsTypes="AA">
                                      <p:cBhvr>
                                        <p:cTn id="265" dur="2000" fill="hold"/>
                                        <p:tgtEl>
                                          <p:spTgt spid="107"/>
                                        </p:tgtEl>
                                        <p:attrNameLst>
                                          <p:attrName>ppt_x</p:attrName>
                                          <p:attrName>ppt_y</p:attrName>
                                        </p:attrNameLst>
                                      </p:cBhvr>
                                      <p:rCtr x="2214" y="0"/>
                                    </p:animMotion>
                                  </p:childTnLst>
                                </p:cTn>
                              </p:par>
                            </p:childTnLst>
                          </p:cTn>
                        </p:par>
                        <p:par>
                          <p:cTn id="266" fill="hold">
                            <p:stCondLst>
                              <p:cond delay="2000"/>
                            </p:stCondLst>
                            <p:childTnLst>
                              <p:par>
                                <p:cTn id="267" presetID="1" presetClass="exit" presetSubtype="0" fill="hold" grpId="1" nodeType="afterEffect">
                                  <p:stCondLst>
                                    <p:cond delay="0"/>
                                  </p:stCondLst>
                                  <p:childTnLst>
                                    <p:set>
                                      <p:cBhvr>
                                        <p:cTn id="268" dur="1" fill="hold">
                                          <p:stCondLst>
                                            <p:cond delay="0"/>
                                          </p:stCondLst>
                                        </p:cTn>
                                        <p:tgtEl>
                                          <p:spTgt spid="108"/>
                                        </p:tgtEl>
                                        <p:attrNameLst>
                                          <p:attrName>style.visibility</p:attrName>
                                        </p:attrNameLst>
                                      </p:cBhvr>
                                      <p:to>
                                        <p:strVal val="hidden"/>
                                      </p:to>
                                    </p:set>
                                  </p:childTnLst>
                                </p:cTn>
                              </p:par>
                            </p:childTnLst>
                          </p:cTn>
                        </p:par>
                      </p:childTnLst>
                    </p:cTn>
                  </p:par>
                  <p:par>
                    <p:cTn id="269" fill="hold">
                      <p:stCondLst>
                        <p:cond delay="indefinite"/>
                      </p:stCondLst>
                      <p:childTnLst>
                        <p:par>
                          <p:cTn id="270" fill="hold">
                            <p:stCondLst>
                              <p:cond delay="0"/>
                            </p:stCondLst>
                            <p:childTnLst>
                              <p:par>
                                <p:cTn id="271" presetID="35" presetClass="path" presetSubtype="0" accel="50000" decel="50000" fill="hold" grpId="1" nodeType="clickEffect">
                                  <p:stCondLst>
                                    <p:cond delay="0"/>
                                  </p:stCondLst>
                                  <p:childTnLst>
                                    <p:animMotion origin="layout" path="M -4.58333E-6 -1.48148E-6 L -0.04218 0.00185 " pathEditMode="relative" rAng="0" ptsTypes="AA">
                                      <p:cBhvr>
                                        <p:cTn id="272" dur="2000" fill="hold"/>
                                        <p:tgtEl>
                                          <p:spTgt spid="145"/>
                                        </p:tgtEl>
                                        <p:attrNameLst>
                                          <p:attrName>ppt_x</p:attrName>
                                          <p:attrName>ppt_y</p:attrName>
                                        </p:attrNameLst>
                                      </p:cBhvr>
                                      <p:rCtr x="-2109" y="93"/>
                                    </p:animMotion>
                                  </p:childTnLst>
                                </p:cTn>
                              </p:par>
                              <p:par>
                                <p:cTn id="273" presetID="1" presetClass="exit" presetSubtype="0" fill="hold" grpId="1" nodeType="withEffect">
                                  <p:stCondLst>
                                    <p:cond delay="0"/>
                                  </p:stCondLst>
                                  <p:childTnLst>
                                    <p:set>
                                      <p:cBhvr>
                                        <p:cTn id="274" dur="1" fill="hold">
                                          <p:stCondLst>
                                            <p:cond delay="0"/>
                                          </p:stCondLst>
                                        </p:cTn>
                                        <p:tgtEl>
                                          <p:spTgt spid="139"/>
                                        </p:tgtEl>
                                        <p:attrNameLst>
                                          <p:attrName>style.visibility</p:attrName>
                                        </p:attrNameLst>
                                      </p:cBhvr>
                                      <p:to>
                                        <p:strVal val="hidden"/>
                                      </p:to>
                                    </p:set>
                                  </p:childTnLst>
                                </p:cTn>
                              </p:par>
                              <p:par>
                                <p:cTn id="275" presetID="1" presetClass="exit" presetSubtype="0" fill="hold" grpId="1" nodeType="withEffect">
                                  <p:stCondLst>
                                    <p:cond delay="0"/>
                                  </p:stCondLst>
                                  <p:childTnLst>
                                    <p:set>
                                      <p:cBhvr>
                                        <p:cTn id="276" dur="1" fill="hold">
                                          <p:stCondLst>
                                            <p:cond delay="0"/>
                                          </p:stCondLst>
                                        </p:cTn>
                                        <p:tgtEl>
                                          <p:spTgt spid="150"/>
                                        </p:tgtEl>
                                        <p:attrNameLst>
                                          <p:attrName>style.visibility</p:attrName>
                                        </p:attrNameLst>
                                      </p:cBhvr>
                                      <p:to>
                                        <p:strVal val="hidden"/>
                                      </p:to>
                                    </p:set>
                                  </p:childTnLst>
                                </p:cTn>
                              </p:par>
                              <p:par>
                                <p:cTn id="277" presetID="1" presetClass="exit" presetSubtype="0" fill="hold" grpId="1" nodeType="withEffect">
                                  <p:stCondLst>
                                    <p:cond delay="0"/>
                                  </p:stCondLst>
                                  <p:childTnLst>
                                    <p:set>
                                      <p:cBhvr>
                                        <p:cTn id="278" dur="1" fill="hold">
                                          <p:stCondLst>
                                            <p:cond delay="0"/>
                                          </p:stCondLst>
                                        </p:cTn>
                                        <p:tgtEl>
                                          <p:spTgt spid="149"/>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21" presetClass="entr" presetSubtype="1" fill="hold" grpId="0" nodeType="clickEffect">
                                  <p:stCondLst>
                                    <p:cond delay="0"/>
                                  </p:stCondLst>
                                  <p:childTnLst>
                                    <p:set>
                                      <p:cBhvr>
                                        <p:cTn id="282" dur="1" fill="hold">
                                          <p:stCondLst>
                                            <p:cond delay="0"/>
                                          </p:stCondLst>
                                        </p:cTn>
                                        <p:tgtEl>
                                          <p:spTgt spid="140"/>
                                        </p:tgtEl>
                                        <p:attrNameLst>
                                          <p:attrName>style.visibility</p:attrName>
                                        </p:attrNameLst>
                                      </p:cBhvr>
                                      <p:to>
                                        <p:strVal val="visible"/>
                                      </p:to>
                                    </p:set>
                                    <p:animEffect transition="in" filter="wheel(1)">
                                      <p:cBhvr>
                                        <p:cTn id="283" dur="2000"/>
                                        <p:tgtEl>
                                          <p:spTgt spid="140"/>
                                        </p:tgtEl>
                                      </p:cBhvr>
                                    </p:animEffec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152"/>
                                        </p:tgtEl>
                                        <p:attrNameLst>
                                          <p:attrName>style.visibility</p:attrName>
                                        </p:attrNameLst>
                                      </p:cBhvr>
                                      <p:to>
                                        <p:strVal val="visible"/>
                                      </p:to>
                                    </p:set>
                                    <p:animEffect transition="in" filter="fade">
                                      <p:cBhvr>
                                        <p:cTn id="288" dur="500"/>
                                        <p:tgtEl>
                                          <p:spTgt spid="152"/>
                                        </p:tgtEl>
                                      </p:cBhvr>
                                    </p:animEffect>
                                  </p:childTnLst>
                                </p:cTn>
                              </p:par>
                            </p:childTnLst>
                          </p:cTn>
                        </p:par>
                        <p:par>
                          <p:cTn id="289" fill="hold">
                            <p:stCondLst>
                              <p:cond delay="500"/>
                            </p:stCondLst>
                            <p:childTnLst>
                              <p:par>
                                <p:cTn id="290" presetID="22" presetClass="entr" presetSubtype="8" fill="hold" grpId="0" nodeType="afterEffect">
                                  <p:stCondLst>
                                    <p:cond delay="0"/>
                                  </p:stCondLst>
                                  <p:childTnLst>
                                    <p:set>
                                      <p:cBhvr>
                                        <p:cTn id="291" dur="1" fill="hold">
                                          <p:stCondLst>
                                            <p:cond delay="0"/>
                                          </p:stCondLst>
                                        </p:cTn>
                                        <p:tgtEl>
                                          <p:spTgt spid="151"/>
                                        </p:tgtEl>
                                        <p:attrNameLst>
                                          <p:attrName>style.visibility</p:attrName>
                                        </p:attrNameLst>
                                      </p:cBhvr>
                                      <p:to>
                                        <p:strVal val="visible"/>
                                      </p:to>
                                    </p:set>
                                    <p:animEffect transition="in" filter="wipe(left)">
                                      <p:cBhvr>
                                        <p:cTn id="292" dur="500"/>
                                        <p:tgtEl>
                                          <p:spTgt spid="151"/>
                                        </p:tgtEl>
                                      </p:cBhvr>
                                    </p:animEffect>
                                  </p:childTnLst>
                                </p:cTn>
                              </p:par>
                            </p:childTnLst>
                          </p:cTn>
                        </p:par>
                      </p:childTnLst>
                    </p:cTn>
                  </p:par>
                  <p:par>
                    <p:cTn id="293" fill="hold">
                      <p:stCondLst>
                        <p:cond delay="indefinite"/>
                      </p:stCondLst>
                      <p:childTnLst>
                        <p:par>
                          <p:cTn id="294" fill="hold">
                            <p:stCondLst>
                              <p:cond delay="0"/>
                            </p:stCondLst>
                            <p:childTnLst>
                              <p:par>
                                <p:cTn id="295" presetID="63" presetClass="path" presetSubtype="0" accel="50000" decel="50000" fill="hold" grpId="1" nodeType="clickEffect">
                                  <p:stCondLst>
                                    <p:cond delay="0"/>
                                  </p:stCondLst>
                                  <p:childTnLst>
                                    <p:animMotion origin="layout" path="M -1.66667E-6 2.59259E-6 L 0.04375 -7.40741E-7 " pathEditMode="relative" rAng="0" ptsTypes="AA">
                                      <p:cBhvr>
                                        <p:cTn id="296" dur="2000" fill="hold"/>
                                        <p:tgtEl>
                                          <p:spTgt spid="106"/>
                                        </p:tgtEl>
                                        <p:attrNameLst>
                                          <p:attrName>ppt_x</p:attrName>
                                          <p:attrName>ppt_y</p:attrName>
                                        </p:attrNameLst>
                                      </p:cBhvr>
                                      <p:rCtr x="2253" y="93"/>
                                    </p:animMotion>
                                  </p:childTnLst>
                                </p:cTn>
                              </p:par>
                              <p:par>
                                <p:cTn id="297" presetID="1" presetClass="exit" presetSubtype="0" fill="hold" grpId="1" nodeType="withEffect">
                                  <p:stCondLst>
                                    <p:cond delay="0"/>
                                  </p:stCondLst>
                                  <p:childTnLst>
                                    <p:set>
                                      <p:cBhvr>
                                        <p:cTn id="298" dur="1" fill="hold">
                                          <p:stCondLst>
                                            <p:cond delay="0"/>
                                          </p:stCondLst>
                                        </p:cTn>
                                        <p:tgtEl>
                                          <p:spTgt spid="140"/>
                                        </p:tgtEl>
                                        <p:attrNameLst>
                                          <p:attrName>style.visibility</p:attrName>
                                        </p:attrNameLst>
                                      </p:cBhvr>
                                      <p:to>
                                        <p:strVal val="hidden"/>
                                      </p:to>
                                    </p:set>
                                  </p:childTnLst>
                                </p:cTn>
                              </p:par>
                              <p:par>
                                <p:cTn id="299" presetID="1" presetClass="exit" presetSubtype="0" fill="hold" grpId="1" nodeType="withEffect">
                                  <p:stCondLst>
                                    <p:cond delay="0"/>
                                  </p:stCondLst>
                                  <p:childTnLst>
                                    <p:set>
                                      <p:cBhvr>
                                        <p:cTn id="300" dur="1" fill="hold">
                                          <p:stCondLst>
                                            <p:cond delay="0"/>
                                          </p:stCondLst>
                                        </p:cTn>
                                        <p:tgtEl>
                                          <p:spTgt spid="152"/>
                                        </p:tgtEl>
                                        <p:attrNameLst>
                                          <p:attrName>style.visibility</p:attrName>
                                        </p:attrNameLst>
                                      </p:cBhvr>
                                      <p:to>
                                        <p:strVal val="hidden"/>
                                      </p:to>
                                    </p:set>
                                  </p:childTnLst>
                                </p:cTn>
                              </p:par>
                              <p:par>
                                <p:cTn id="301" presetID="1" presetClass="exit" presetSubtype="0" fill="hold" grpId="1" nodeType="withEffect">
                                  <p:stCondLst>
                                    <p:cond delay="0"/>
                                  </p:stCondLst>
                                  <p:childTnLst>
                                    <p:set>
                                      <p:cBhvr>
                                        <p:cTn id="302" dur="1" fill="hold">
                                          <p:stCondLst>
                                            <p:cond delay="0"/>
                                          </p:stCondLst>
                                        </p:cTn>
                                        <p:tgtEl>
                                          <p:spTgt spid="151"/>
                                        </p:tgtEl>
                                        <p:attrNameLst>
                                          <p:attrName>style.visibility</p:attrName>
                                        </p:attrNameLst>
                                      </p:cBhvr>
                                      <p:to>
                                        <p:strVal val="hidden"/>
                                      </p:to>
                                    </p:set>
                                  </p:childTnLst>
                                </p:cTn>
                              </p:par>
                            </p:childTnLst>
                          </p:cTn>
                        </p:par>
                      </p:childTnLst>
                    </p:cTn>
                  </p:par>
                  <p:par>
                    <p:cTn id="303" fill="hold">
                      <p:stCondLst>
                        <p:cond delay="indefinite"/>
                      </p:stCondLst>
                      <p:childTnLst>
                        <p:par>
                          <p:cTn id="304" fill="hold">
                            <p:stCondLst>
                              <p:cond delay="0"/>
                            </p:stCondLst>
                            <p:childTnLst>
                              <p:par>
                                <p:cTn id="305" presetID="1" presetClass="exit" presetSubtype="0" fill="hold" grpId="2" nodeType="clickEffect">
                                  <p:stCondLst>
                                    <p:cond delay="0"/>
                                  </p:stCondLst>
                                  <p:childTnLst>
                                    <p:set>
                                      <p:cBhvr>
                                        <p:cTn id="306" dur="1" fill="hold">
                                          <p:stCondLst>
                                            <p:cond delay="0"/>
                                          </p:stCondLst>
                                        </p:cTn>
                                        <p:tgtEl>
                                          <p:spTgt spid="145"/>
                                        </p:tgtEl>
                                        <p:attrNameLst>
                                          <p:attrName>style.visibility</p:attrName>
                                        </p:attrNameLst>
                                      </p:cBhvr>
                                      <p:to>
                                        <p:strVal val="hidden"/>
                                      </p:to>
                                    </p:set>
                                  </p:childTnLst>
                                </p:cTn>
                              </p:par>
                            </p:childTnLst>
                          </p:cTn>
                        </p:par>
                        <p:par>
                          <p:cTn id="307" fill="hold">
                            <p:stCondLst>
                              <p:cond delay="0"/>
                            </p:stCondLst>
                            <p:childTnLst>
                              <p:par>
                                <p:cTn id="308" presetID="10" presetClass="entr" presetSubtype="0" fill="hold" grpId="0" nodeType="afterEffect">
                                  <p:stCondLst>
                                    <p:cond delay="0"/>
                                  </p:stCondLst>
                                  <p:childTnLst>
                                    <p:set>
                                      <p:cBhvr>
                                        <p:cTn id="309" dur="1" fill="hold">
                                          <p:stCondLst>
                                            <p:cond delay="0"/>
                                          </p:stCondLst>
                                        </p:cTn>
                                        <p:tgtEl>
                                          <p:spTgt spid="148"/>
                                        </p:tgtEl>
                                        <p:attrNameLst>
                                          <p:attrName>style.visibility</p:attrName>
                                        </p:attrNameLst>
                                      </p:cBhvr>
                                      <p:to>
                                        <p:strVal val="visible"/>
                                      </p:to>
                                    </p:set>
                                    <p:animEffect transition="in" filter="fade">
                                      <p:cBhvr>
                                        <p:cTn id="310" dur="500"/>
                                        <p:tgtEl>
                                          <p:spTgt spid="148"/>
                                        </p:tgtEl>
                                      </p:cBhvr>
                                    </p:animEffect>
                                  </p:childTnLst>
                                </p:cTn>
                              </p:par>
                            </p:childTnLst>
                          </p:cTn>
                        </p:par>
                      </p:childTnLst>
                    </p:cTn>
                  </p:par>
                  <p:par>
                    <p:cTn id="311" fill="hold">
                      <p:stCondLst>
                        <p:cond delay="indefinite"/>
                      </p:stCondLst>
                      <p:childTnLst>
                        <p:par>
                          <p:cTn id="312" fill="hold">
                            <p:stCondLst>
                              <p:cond delay="0"/>
                            </p:stCondLst>
                            <p:childTnLst>
                              <p:par>
                                <p:cTn id="313" presetID="21" presetClass="entr" presetSubtype="1" fill="hold" grpId="0" nodeType="clickEffect">
                                  <p:stCondLst>
                                    <p:cond delay="0"/>
                                  </p:stCondLst>
                                  <p:childTnLst>
                                    <p:set>
                                      <p:cBhvr>
                                        <p:cTn id="314" dur="1" fill="hold">
                                          <p:stCondLst>
                                            <p:cond delay="0"/>
                                          </p:stCondLst>
                                        </p:cTn>
                                        <p:tgtEl>
                                          <p:spTgt spid="79"/>
                                        </p:tgtEl>
                                        <p:attrNameLst>
                                          <p:attrName>style.visibility</p:attrName>
                                        </p:attrNameLst>
                                      </p:cBhvr>
                                      <p:to>
                                        <p:strVal val="visible"/>
                                      </p:to>
                                    </p:set>
                                    <p:animEffect transition="in" filter="wheel(1)">
                                      <p:cBhvr>
                                        <p:cTn id="315" dur="2000"/>
                                        <p:tgtEl>
                                          <p:spTgt spid="79"/>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grpId="0" nodeType="clickEffect">
                                  <p:stCondLst>
                                    <p:cond delay="0"/>
                                  </p:stCondLst>
                                  <p:childTnLst>
                                    <p:set>
                                      <p:cBhvr>
                                        <p:cTn id="319" dur="1" fill="hold">
                                          <p:stCondLst>
                                            <p:cond delay="0"/>
                                          </p:stCondLst>
                                        </p:cTn>
                                        <p:tgtEl>
                                          <p:spTgt spid="154"/>
                                        </p:tgtEl>
                                        <p:attrNameLst>
                                          <p:attrName>style.visibility</p:attrName>
                                        </p:attrNameLst>
                                      </p:cBhvr>
                                      <p:to>
                                        <p:strVal val="visible"/>
                                      </p:to>
                                    </p:set>
                                    <p:animEffect transition="in" filter="fade">
                                      <p:cBhvr>
                                        <p:cTn id="320" dur="500"/>
                                        <p:tgtEl>
                                          <p:spTgt spid="154"/>
                                        </p:tgtEl>
                                      </p:cBhvr>
                                    </p:animEffect>
                                  </p:childTnLst>
                                </p:cTn>
                              </p:par>
                            </p:childTnLst>
                          </p:cTn>
                        </p:par>
                        <p:par>
                          <p:cTn id="321" fill="hold">
                            <p:stCondLst>
                              <p:cond delay="500"/>
                            </p:stCondLst>
                            <p:childTnLst>
                              <p:par>
                                <p:cTn id="322" presetID="22" presetClass="entr" presetSubtype="8" fill="hold" grpId="0" nodeType="afterEffect">
                                  <p:stCondLst>
                                    <p:cond delay="0"/>
                                  </p:stCondLst>
                                  <p:childTnLst>
                                    <p:set>
                                      <p:cBhvr>
                                        <p:cTn id="323" dur="1" fill="hold">
                                          <p:stCondLst>
                                            <p:cond delay="0"/>
                                          </p:stCondLst>
                                        </p:cTn>
                                        <p:tgtEl>
                                          <p:spTgt spid="153"/>
                                        </p:tgtEl>
                                        <p:attrNameLst>
                                          <p:attrName>style.visibility</p:attrName>
                                        </p:attrNameLst>
                                      </p:cBhvr>
                                      <p:to>
                                        <p:strVal val="visible"/>
                                      </p:to>
                                    </p:set>
                                    <p:animEffect transition="in" filter="wipe(left)">
                                      <p:cBhvr>
                                        <p:cTn id="324" dur="500"/>
                                        <p:tgtEl>
                                          <p:spTgt spid="153"/>
                                        </p:tgtEl>
                                      </p:cBhvr>
                                    </p:animEffect>
                                  </p:childTnLst>
                                </p:cTn>
                              </p:par>
                            </p:childTnLst>
                          </p:cTn>
                        </p:par>
                      </p:childTnLst>
                    </p:cTn>
                  </p:par>
                  <p:par>
                    <p:cTn id="325" fill="hold">
                      <p:stCondLst>
                        <p:cond delay="indefinite"/>
                      </p:stCondLst>
                      <p:childTnLst>
                        <p:par>
                          <p:cTn id="326" fill="hold">
                            <p:stCondLst>
                              <p:cond delay="0"/>
                            </p:stCondLst>
                            <p:childTnLst>
                              <p:par>
                                <p:cTn id="327" presetID="63" presetClass="path" presetSubtype="0" accel="50000" decel="50000" fill="hold" grpId="1" nodeType="clickEffect">
                                  <p:stCondLst>
                                    <p:cond delay="0"/>
                                  </p:stCondLst>
                                  <p:childTnLst>
                                    <p:animMotion origin="layout" path="M -8.33333E-7 -2.96296E-6 L 0.04427 0.0007 " pathEditMode="relative" rAng="0" ptsTypes="AA">
                                      <p:cBhvr>
                                        <p:cTn id="328" dur="2000" fill="hold"/>
                                        <p:tgtEl>
                                          <p:spTgt spid="105"/>
                                        </p:tgtEl>
                                        <p:attrNameLst>
                                          <p:attrName>ppt_x</p:attrName>
                                          <p:attrName>ppt_y</p:attrName>
                                        </p:attrNameLst>
                                      </p:cBhvr>
                                      <p:rCtr x="2279" y="46"/>
                                    </p:animMotion>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grpId="1" nodeType="clickEffect">
                                  <p:stCondLst>
                                    <p:cond delay="0"/>
                                  </p:stCondLst>
                                  <p:childTnLst>
                                    <p:set>
                                      <p:cBhvr>
                                        <p:cTn id="332" dur="1" fill="hold">
                                          <p:stCondLst>
                                            <p:cond delay="0"/>
                                          </p:stCondLst>
                                        </p:cTn>
                                        <p:tgtEl>
                                          <p:spTgt spid="79"/>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143"/>
                                        </p:tgtEl>
                                        <p:attrNameLst>
                                          <p:attrName>style.visibility</p:attrName>
                                        </p:attrNameLst>
                                      </p:cBhvr>
                                      <p:to>
                                        <p:strVal val="visible"/>
                                      </p:to>
                                    </p:set>
                                    <p:animEffect transition="in" filter="wipe(left)">
                                      <p:cBhvr>
                                        <p:cTn id="337" dur="500"/>
                                        <p:tgtEl>
                                          <p:spTgt spid="143"/>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grpId="0" nodeType="clickEffect">
                                  <p:stCondLst>
                                    <p:cond delay="0"/>
                                  </p:stCondLst>
                                  <p:childTnLst>
                                    <p:set>
                                      <p:cBhvr>
                                        <p:cTn id="341" dur="1" fill="hold">
                                          <p:stCondLst>
                                            <p:cond delay="0"/>
                                          </p:stCondLst>
                                        </p:cTn>
                                        <p:tgtEl>
                                          <p:spTgt spid="142"/>
                                        </p:tgtEl>
                                        <p:attrNameLst>
                                          <p:attrName>style.visibility</p:attrName>
                                        </p:attrNameLst>
                                      </p:cBhvr>
                                      <p:to>
                                        <p:strVal val="visible"/>
                                      </p:to>
                                    </p:set>
                                    <p:animEffect transition="in" filter="fade">
                                      <p:cBhvr>
                                        <p:cTn id="342" dur="500"/>
                                        <p:tgtEl>
                                          <p:spTgt spid="142"/>
                                        </p:tgtEl>
                                      </p:cBhvr>
                                    </p:animEffect>
                                  </p:childTnLst>
                                </p:cTn>
                              </p:par>
                            </p:childTnLst>
                          </p:cTn>
                        </p:par>
                        <p:par>
                          <p:cTn id="343" fill="hold">
                            <p:stCondLst>
                              <p:cond delay="500"/>
                            </p:stCondLst>
                            <p:childTnLst>
                              <p:par>
                                <p:cTn id="344" presetID="1" presetClass="exit" presetSubtype="0" fill="hold" grpId="1" nodeType="afterEffect">
                                  <p:stCondLst>
                                    <p:cond delay="0"/>
                                  </p:stCondLst>
                                  <p:childTnLst>
                                    <p:set>
                                      <p:cBhvr>
                                        <p:cTn id="345" dur="1" fill="hold">
                                          <p:stCondLst>
                                            <p:cond delay="0"/>
                                          </p:stCondLst>
                                        </p:cTn>
                                        <p:tgtEl>
                                          <p:spTgt spid="154"/>
                                        </p:tgtEl>
                                        <p:attrNameLst>
                                          <p:attrName>style.visibility</p:attrName>
                                        </p:attrNameLst>
                                      </p:cBhvr>
                                      <p:to>
                                        <p:strVal val="hidden"/>
                                      </p:to>
                                    </p:set>
                                  </p:childTnLst>
                                </p:cTn>
                              </p:par>
                              <p:par>
                                <p:cTn id="346" presetID="1" presetClass="exit" presetSubtype="0" fill="hold" grpId="1" nodeType="withEffect">
                                  <p:stCondLst>
                                    <p:cond delay="0"/>
                                  </p:stCondLst>
                                  <p:childTnLst>
                                    <p:set>
                                      <p:cBhvr>
                                        <p:cTn id="347" dur="1" fill="hold">
                                          <p:stCondLst>
                                            <p:cond delay="0"/>
                                          </p:stCondLst>
                                        </p:cTn>
                                        <p:tgtEl>
                                          <p:spTgt spid="1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2" grpId="1"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5" grpId="1"/>
      <p:bldP spid="106" grpId="0"/>
      <p:bldP spid="106" grpId="1"/>
      <p:bldP spid="107" grpId="0"/>
      <p:bldP spid="107" grpId="1"/>
      <p:bldP spid="108" grpId="0"/>
      <p:bldP spid="108" grpId="1"/>
      <p:bldP spid="109" grpId="0"/>
      <p:bldP spid="110" grpId="0"/>
      <p:bldP spid="111" grpId="0"/>
      <p:bldP spid="112" grpId="0"/>
      <p:bldP spid="113" grpId="0" animBg="1"/>
      <p:bldP spid="114" grpId="0" animBg="1"/>
      <p:bldP spid="115" grpId="0" animBg="1"/>
      <p:bldP spid="115" grpId="1"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p:bldP spid="130" grpId="0"/>
      <p:bldP spid="131" grpId="0"/>
      <p:bldP spid="132" grpId="0"/>
      <p:bldP spid="133" grpId="0"/>
      <p:bldP spid="134" grpId="0"/>
      <p:bldP spid="135" grpId="0"/>
      <p:bldP spid="136" grpId="0"/>
      <p:bldP spid="137" grpId="0"/>
      <p:bldP spid="138" grpId="0" animBg="1"/>
      <p:bldP spid="138" grpId="1" animBg="1"/>
      <p:bldP spid="139" grpId="0" animBg="1"/>
      <p:bldP spid="139" grpId="1" animBg="1"/>
      <p:bldP spid="140" grpId="0" animBg="1"/>
      <p:bldP spid="140" grpId="1" animBg="1"/>
      <p:bldP spid="142" grpId="0"/>
      <p:bldP spid="143" grpId="0" animBg="1"/>
      <p:bldP spid="145" grpId="0" animBg="1"/>
      <p:bldP spid="145" grpId="1" animBg="1"/>
      <p:bldP spid="145" grpId="2" animBg="1"/>
      <p:bldP spid="146" grpId="0" animBg="1"/>
      <p:bldP spid="146" grpId="1" animBg="1"/>
      <p:bldP spid="148" grpId="0" animBg="1"/>
      <p:bldP spid="149" grpId="0" animBg="1"/>
      <p:bldP spid="149" grpId="1" animBg="1"/>
      <p:bldP spid="150" grpId="0"/>
      <p:bldP spid="150" grpId="1"/>
      <p:bldP spid="151" grpId="0" animBg="1"/>
      <p:bldP spid="151" grpId="1" animBg="1"/>
      <p:bldP spid="152" grpId="0"/>
      <p:bldP spid="152" grpId="1"/>
      <p:bldP spid="153" grpId="0" animBg="1"/>
      <p:bldP spid="153" grpId="1" animBg="1"/>
      <p:bldP spid="154" grpId="0"/>
      <p:bldP spid="154" grpId="1"/>
      <p:bldP spid="79" grpId="0" animBg="1"/>
      <p:bldP spid="79"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 Example </a:t>
            </a:r>
          </a:p>
        </p:txBody>
      </p:sp>
      <p:sp>
        <p:nvSpPr>
          <p:cNvPr id="13" name="Rectangle 12"/>
          <p:cNvSpPr/>
          <p:nvPr/>
        </p:nvSpPr>
        <p:spPr>
          <a:xfrm>
            <a:off x="1232268"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4" name="Rectangle 13"/>
          <p:cNvSpPr/>
          <p:nvPr/>
        </p:nvSpPr>
        <p:spPr>
          <a:xfrm>
            <a:off x="1765668"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5" name="Rectangle 14"/>
          <p:cNvSpPr/>
          <p:nvPr/>
        </p:nvSpPr>
        <p:spPr>
          <a:xfrm>
            <a:off x="23066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6" name="Rectangle 15"/>
          <p:cNvSpPr/>
          <p:nvPr/>
        </p:nvSpPr>
        <p:spPr>
          <a:xfrm>
            <a:off x="28400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17" name="Rectangle 16"/>
          <p:cNvSpPr/>
          <p:nvPr/>
        </p:nvSpPr>
        <p:spPr>
          <a:xfrm>
            <a:off x="33734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18" name="Rectangle 17"/>
          <p:cNvSpPr/>
          <p:nvPr/>
        </p:nvSpPr>
        <p:spPr>
          <a:xfrm>
            <a:off x="39068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19" name="Rectangle 18"/>
          <p:cNvSpPr/>
          <p:nvPr/>
        </p:nvSpPr>
        <p:spPr>
          <a:xfrm>
            <a:off x="44402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0" name="Rectangle 19"/>
          <p:cNvSpPr/>
          <p:nvPr/>
        </p:nvSpPr>
        <p:spPr>
          <a:xfrm>
            <a:off x="4973604"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1" name="Rectangle 20"/>
          <p:cNvSpPr/>
          <p:nvPr/>
        </p:nvSpPr>
        <p:spPr>
          <a:xfrm>
            <a:off x="17732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2" name="Rectangle 21"/>
          <p:cNvSpPr/>
          <p:nvPr/>
        </p:nvSpPr>
        <p:spPr>
          <a:xfrm>
            <a:off x="23066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3" name="Rectangle 22"/>
          <p:cNvSpPr/>
          <p:nvPr/>
        </p:nvSpPr>
        <p:spPr>
          <a:xfrm>
            <a:off x="1232268"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4" name="Rectangle 23"/>
          <p:cNvSpPr/>
          <p:nvPr/>
        </p:nvSpPr>
        <p:spPr>
          <a:xfrm>
            <a:off x="28400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5" name="Rectangle 24"/>
          <p:cNvSpPr/>
          <p:nvPr/>
        </p:nvSpPr>
        <p:spPr>
          <a:xfrm>
            <a:off x="33734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6" name="Rectangle 25"/>
          <p:cNvSpPr/>
          <p:nvPr/>
        </p:nvSpPr>
        <p:spPr>
          <a:xfrm>
            <a:off x="39068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7" name="Rectangle 26"/>
          <p:cNvSpPr/>
          <p:nvPr/>
        </p:nvSpPr>
        <p:spPr>
          <a:xfrm>
            <a:off x="44402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8" name="Rectangle 27"/>
          <p:cNvSpPr/>
          <p:nvPr/>
        </p:nvSpPr>
        <p:spPr>
          <a:xfrm>
            <a:off x="4973604"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9" name="Freeform 28"/>
          <p:cNvSpPr/>
          <p:nvPr/>
        </p:nvSpPr>
        <p:spPr>
          <a:xfrm>
            <a:off x="3583678" y="5844988"/>
            <a:ext cx="594530" cy="143183"/>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0" name="TextBox 29"/>
          <p:cNvSpPr txBox="1"/>
          <p:nvPr/>
        </p:nvSpPr>
        <p:spPr>
          <a:xfrm>
            <a:off x="3213468" y="6027840"/>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31" name="TextBox 30"/>
          <p:cNvSpPr txBox="1"/>
          <p:nvPr/>
        </p:nvSpPr>
        <p:spPr>
          <a:xfrm>
            <a:off x="1232268" y="5002324"/>
            <a:ext cx="527637" cy="461665"/>
          </a:xfrm>
          <a:prstGeom prst="rect">
            <a:avLst/>
          </a:prstGeom>
          <a:noFill/>
        </p:spPr>
        <p:txBody>
          <a:bodyPr wrap="square" rtlCol="0">
            <a:spAutoFit/>
          </a:bodyPr>
          <a:lstStyle/>
          <a:p>
            <a:pPr algn="ctr"/>
            <a:r>
              <a:rPr lang="en-US" sz="2400" dirty="0"/>
              <a:t>-5</a:t>
            </a:r>
          </a:p>
        </p:txBody>
      </p:sp>
      <p:sp>
        <p:nvSpPr>
          <p:cNvPr id="32" name="TextBox 31"/>
          <p:cNvSpPr txBox="1"/>
          <p:nvPr/>
        </p:nvSpPr>
        <p:spPr>
          <a:xfrm>
            <a:off x="1771431" y="5006789"/>
            <a:ext cx="527637" cy="461665"/>
          </a:xfrm>
          <a:prstGeom prst="rect">
            <a:avLst/>
          </a:prstGeom>
          <a:noFill/>
        </p:spPr>
        <p:txBody>
          <a:bodyPr wrap="square" rtlCol="0">
            <a:spAutoFit/>
          </a:bodyPr>
          <a:lstStyle/>
          <a:p>
            <a:pPr algn="ctr"/>
            <a:r>
              <a:rPr lang="en-US" sz="2400" dirty="0"/>
              <a:t>1</a:t>
            </a:r>
          </a:p>
        </p:txBody>
      </p:sp>
      <p:sp>
        <p:nvSpPr>
          <p:cNvPr id="33" name="TextBox 32"/>
          <p:cNvSpPr txBox="1"/>
          <p:nvPr/>
        </p:nvSpPr>
        <p:spPr>
          <a:xfrm>
            <a:off x="2304831" y="5006789"/>
            <a:ext cx="527637" cy="461665"/>
          </a:xfrm>
          <a:prstGeom prst="rect">
            <a:avLst/>
          </a:prstGeom>
          <a:noFill/>
        </p:spPr>
        <p:txBody>
          <a:bodyPr wrap="square" rtlCol="0">
            <a:spAutoFit/>
          </a:bodyPr>
          <a:lstStyle/>
          <a:p>
            <a:pPr algn="ctr"/>
            <a:r>
              <a:rPr lang="en-US" sz="2400" dirty="0"/>
              <a:t>5</a:t>
            </a:r>
          </a:p>
        </p:txBody>
      </p:sp>
      <p:sp>
        <p:nvSpPr>
          <p:cNvPr id="34" name="TextBox 33"/>
          <p:cNvSpPr txBox="1"/>
          <p:nvPr/>
        </p:nvSpPr>
        <p:spPr>
          <a:xfrm>
            <a:off x="2838231" y="5006789"/>
            <a:ext cx="527637" cy="461665"/>
          </a:xfrm>
          <a:prstGeom prst="rect">
            <a:avLst/>
          </a:prstGeom>
          <a:noFill/>
        </p:spPr>
        <p:txBody>
          <a:bodyPr wrap="square" rtlCol="0">
            <a:spAutoFit/>
          </a:bodyPr>
          <a:lstStyle/>
          <a:p>
            <a:pPr algn="ctr"/>
            <a:r>
              <a:rPr lang="en-US" sz="2400" dirty="0"/>
              <a:t>12</a:t>
            </a:r>
          </a:p>
        </p:txBody>
      </p:sp>
      <p:sp>
        <p:nvSpPr>
          <p:cNvPr id="35" name="TextBox 34"/>
          <p:cNvSpPr txBox="1"/>
          <p:nvPr/>
        </p:nvSpPr>
        <p:spPr>
          <a:xfrm>
            <a:off x="3371631" y="5006789"/>
            <a:ext cx="527637" cy="461665"/>
          </a:xfrm>
          <a:prstGeom prst="rect">
            <a:avLst/>
          </a:prstGeom>
          <a:noFill/>
          <a:ln>
            <a:noFill/>
          </a:ln>
        </p:spPr>
        <p:txBody>
          <a:bodyPr wrap="square" rtlCol="0">
            <a:spAutoFit/>
          </a:bodyPr>
          <a:lstStyle/>
          <a:p>
            <a:pPr algn="ctr"/>
            <a:r>
              <a:rPr lang="en-US" sz="2400" dirty="0"/>
              <a:t>16</a:t>
            </a:r>
          </a:p>
        </p:txBody>
      </p:sp>
      <p:sp>
        <p:nvSpPr>
          <p:cNvPr id="36" name="TextBox 35"/>
          <p:cNvSpPr txBox="1"/>
          <p:nvPr/>
        </p:nvSpPr>
        <p:spPr>
          <a:xfrm>
            <a:off x="3899268" y="5006789"/>
            <a:ext cx="527637" cy="461665"/>
          </a:xfrm>
          <a:prstGeom prst="rect">
            <a:avLst/>
          </a:prstGeom>
          <a:noFill/>
        </p:spPr>
        <p:txBody>
          <a:bodyPr wrap="square" rtlCol="0">
            <a:spAutoFit/>
          </a:bodyPr>
          <a:lstStyle/>
          <a:p>
            <a:pPr algn="ctr"/>
            <a:r>
              <a:rPr lang="en-US" sz="2400" dirty="0"/>
              <a:t>2</a:t>
            </a:r>
          </a:p>
        </p:txBody>
      </p:sp>
      <p:sp>
        <p:nvSpPr>
          <p:cNvPr id="37" name="TextBox 36"/>
          <p:cNvSpPr txBox="1"/>
          <p:nvPr/>
        </p:nvSpPr>
        <p:spPr>
          <a:xfrm>
            <a:off x="4432668" y="5006789"/>
            <a:ext cx="527637" cy="461665"/>
          </a:xfrm>
          <a:prstGeom prst="rect">
            <a:avLst/>
          </a:prstGeom>
          <a:noFill/>
        </p:spPr>
        <p:txBody>
          <a:bodyPr wrap="square" rtlCol="0">
            <a:spAutoFit/>
          </a:bodyPr>
          <a:lstStyle/>
          <a:p>
            <a:pPr algn="ctr"/>
            <a:r>
              <a:rPr lang="en-US" sz="2400" dirty="0"/>
              <a:t>12</a:t>
            </a:r>
          </a:p>
        </p:txBody>
      </p:sp>
      <p:sp>
        <p:nvSpPr>
          <p:cNvPr id="38" name="TextBox 37"/>
          <p:cNvSpPr txBox="1"/>
          <p:nvPr/>
        </p:nvSpPr>
        <p:spPr>
          <a:xfrm>
            <a:off x="4971831" y="5006789"/>
            <a:ext cx="527637" cy="461665"/>
          </a:xfrm>
          <a:prstGeom prst="rect">
            <a:avLst/>
          </a:prstGeom>
          <a:noFill/>
        </p:spPr>
        <p:txBody>
          <a:bodyPr wrap="square" rtlCol="0">
            <a:spAutoFit/>
          </a:bodyPr>
          <a:lstStyle/>
          <a:p>
            <a:pPr algn="ctr"/>
            <a:r>
              <a:rPr lang="en-US" sz="2400" dirty="0"/>
              <a:t>14</a:t>
            </a:r>
          </a:p>
        </p:txBody>
      </p:sp>
      <p:sp>
        <p:nvSpPr>
          <p:cNvPr id="39" name="Rectangle 38"/>
          <p:cNvSpPr/>
          <p:nvPr/>
        </p:nvSpPr>
        <p:spPr>
          <a:xfrm>
            <a:off x="1232268"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40" name="Rectangle 39"/>
          <p:cNvSpPr/>
          <p:nvPr/>
        </p:nvSpPr>
        <p:spPr>
          <a:xfrm>
            <a:off x="1765668"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41" name="Rectangle 40"/>
          <p:cNvSpPr/>
          <p:nvPr/>
        </p:nvSpPr>
        <p:spPr>
          <a:xfrm>
            <a:off x="23066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42" name="Rectangle 41"/>
          <p:cNvSpPr/>
          <p:nvPr/>
        </p:nvSpPr>
        <p:spPr>
          <a:xfrm>
            <a:off x="28400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43" name="Rectangle 42"/>
          <p:cNvSpPr/>
          <p:nvPr/>
        </p:nvSpPr>
        <p:spPr>
          <a:xfrm>
            <a:off x="33734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44" name="Rectangle 43"/>
          <p:cNvSpPr/>
          <p:nvPr/>
        </p:nvSpPr>
        <p:spPr>
          <a:xfrm>
            <a:off x="39068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45" name="Rectangle 44"/>
          <p:cNvSpPr/>
          <p:nvPr/>
        </p:nvSpPr>
        <p:spPr>
          <a:xfrm>
            <a:off x="44402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46" name="Rectangle 45"/>
          <p:cNvSpPr/>
          <p:nvPr/>
        </p:nvSpPr>
        <p:spPr>
          <a:xfrm>
            <a:off x="4973604"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47" name="Rectangle 46"/>
          <p:cNvSpPr/>
          <p:nvPr/>
        </p:nvSpPr>
        <p:spPr>
          <a:xfrm>
            <a:off x="17732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8" name="Rectangle 47"/>
          <p:cNvSpPr/>
          <p:nvPr/>
        </p:nvSpPr>
        <p:spPr>
          <a:xfrm>
            <a:off x="23066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9" name="Rectangle 48"/>
          <p:cNvSpPr/>
          <p:nvPr/>
        </p:nvSpPr>
        <p:spPr>
          <a:xfrm>
            <a:off x="1232268"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0" name="Rectangle 49"/>
          <p:cNvSpPr/>
          <p:nvPr/>
        </p:nvSpPr>
        <p:spPr>
          <a:xfrm>
            <a:off x="28400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1" name="Rectangle 50"/>
          <p:cNvSpPr/>
          <p:nvPr/>
        </p:nvSpPr>
        <p:spPr>
          <a:xfrm>
            <a:off x="33734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2" name="Rectangle 51"/>
          <p:cNvSpPr/>
          <p:nvPr/>
        </p:nvSpPr>
        <p:spPr>
          <a:xfrm>
            <a:off x="39068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3" name="Rectangle 52"/>
          <p:cNvSpPr/>
          <p:nvPr/>
        </p:nvSpPr>
        <p:spPr>
          <a:xfrm>
            <a:off x="44402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4" name="Rectangle 53"/>
          <p:cNvSpPr/>
          <p:nvPr/>
        </p:nvSpPr>
        <p:spPr>
          <a:xfrm>
            <a:off x="4973604"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5" name="TextBox 54"/>
          <p:cNvSpPr txBox="1"/>
          <p:nvPr/>
        </p:nvSpPr>
        <p:spPr>
          <a:xfrm>
            <a:off x="1227471" y="3052369"/>
            <a:ext cx="2985280" cy="369332"/>
          </a:xfrm>
          <a:prstGeom prst="rect">
            <a:avLst/>
          </a:prstGeom>
          <a:noFill/>
        </p:spPr>
        <p:txBody>
          <a:bodyPr wrap="square" rtlCol="0">
            <a:spAutoFit/>
          </a:bodyPr>
          <a:lstStyle/>
          <a:p>
            <a:pPr algn="ctr"/>
            <a:r>
              <a:rPr lang="en-US" b="1" dirty="0">
                <a:solidFill>
                  <a:srgbClr val="A71160"/>
                </a:solidFill>
              </a:rPr>
              <a:t>No Shift will take place</a:t>
            </a:r>
          </a:p>
        </p:txBody>
      </p:sp>
      <p:sp>
        <p:nvSpPr>
          <p:cNvPr id="56" name="TextBox 55"/>
          <p:cNvSpPr txBox="1"/>
          <p:nvPr/>
        </p:nvSpPr>
        <p:spPr>
          <a:xfrm>
            <a:off x="1232268" y="1957768"/>
            <a:ext cx="527637" cy="461665"/>
          </a:xfrm>
          <a:prstGeom prst="rect">
            <a:avLst/>
          </a:prstGeom>
          <a:noFill/>
          <a:ln>
            <a:noFill/>
          </a:ln>
        </p:spPr>
        <p:txBody>
          <a:bodyPr wrap="square" rtlCol="0">
            <a:spAutoFit/>
          </a:bodyPr>
          <a:lstStyle/>
          <a:p>
            <a:pPr algn="ctr"/>
            <a:r>
              <a:rPr lang="en-US" sz="2400" dirty="0"/>
              <a:t>-5</a:t>
            </a:r>
          </a:p>
        </p:txBody>
      </p:sp>
      <p:sp>
        <p:nvSpPr>
          <p:cNvPr id="57" name="TextBox 56"/>
          <p:cNvSpPr txBox="1"/>
          <p:nvPr/>
        </p:nvSpPr>
        <p:spPr>
          <a:xfrm>
            <a:off x="1771431" y="1962233"/>
            <a:ext cx="527637" cy="461665"/>
          </a:xfrm>
          <a:prstGeom prst="rect">
            <a:avLst/>
          </a:prstGeom>
          <a:noFill/>
          <a:ln>
            <a:noFill/>
          </a:ln>
        </p:spPr>
        <p:txBody>
          <a:bodyPr wrap="square" rtlCol="0">
            <a:spAutoFit/>
          </a:bodyPr>
          <a:lstStyle/>
          <a:p>
            <a:pPr algn="ctr"/>
            <a:r>
              <a:rPr lang="en-US" sz="2400" dirty="0"/>
              <a:t>1</a:t>
            </a:r>
          </a:p>
        </p:txBody>
      </p:sp>
      <p:sp>
        <p:nvSpPr>
          <p:cNvPr id="58" name="TextBox 57"/>
          <p:cNvSpPr txBox="1"/>
          <p:nvPr/>
        </p:nvSpPr>
        <p:spPr>
          <a:xfrm>
            <a:off x="2304831" y="1962233"/>
            <a:ext cx="527637" cy="461665"/>
          </a:xfrm>
          <a:prstGeom prst="rect">
            <a:avLst/>
          </a:prstGeom>
          <a:noFill/>
          <a:ln>
            <a:noFill/>
          </a:ln>
        </p:spPr>
        <p:txBody>
          <a:bodyPr wrap="square" rtlCol="0">
            <a:spAutoFit/>
          </a:bodyPr>
          <a:lstStyle/>
          <a:p>
            <a:pPr algn="ctr"/>
            <a:r>
              <a:rPr lang="en-US" sz="2400" dirty="0"/>
              <a:t>5</a:t>
            </a:r>
          </a:p>
        </p:txBody>
      </p:sp>
      <p:sp>
        <p:nvSpPr>
          <p:cNvPr id="59" name="TextBox 58"/>
          <p:cNvSpPr txBox="1"/>
          <p:nvPr/>
        </p:nvSpPr>
        <p:spPr>
          <a:xfrm>
            <a:off x="2838231" y="1962233"/>
            <a:ext cx="527637" cy="461665"/>
          </a:xfrm>
          <a:prstGeom prst="rect">
            <a:avLst/>
          </a:prstGeom>
          <a:noFill/>
          <a:ln>
            <a:noFill/>
          </a:ln>
        </p:spPr>
        <p:txBody>
          <a:bodyPr wrap="square" rtlCol="0">
            <a:spAutoFit/>
          </a:bodyPr>
          <a:lstStyle/>
          <a:p>
            <a:pPr algn="ctr"/>
            <a:r>
              <a:rPr lang="en-US" sz="2400" dirty="0"/>
              <a:t>12</a:t>
            </a:r>
          </a:p>
        </p:txBody>
      </p:sp>
      <p:sp>
        <p:nvSpPr>
          <p:cNvPr id="60" name="TextBox 59"/>
          <p:cNvSpPr txBox="1"/>
          <p:nvPr/>
        </p:nvSpPr>
        <p:spPr>
          <a:xfrm>
            <a:off x="3371631" y="1962233"/>
            <a:ext cx="527637" cy="461665"/>
          </a:xfrm>
          <a:prstGeom prst="rect">
            <a:avLst/>
          </a:prstGeom>
          <a:noFill/>
          <a:ln>
            <a:noFill/>
          </a:ln>
        </p:spPr>
        <p:txBody>
          <a:bodyPr wrap="square" rtlCol="0">
            <a:spAutoFit/>
          </a:bodyPr>
          <a:lstStyle/>
          <a:p>
            <a:pPr algn="ctr"/>
            <a:r>
              <a:rPr lang="en-US" sz="2400" dirty="0"/>
              <a:t>16</a:t>
            </a:r>
          </a:p>
        </p:txBody>
      </p:sp>
      <p:sp>
        <p:nvSpPr>
          <p:cNvPr id="61" name="TextBox 60"/>
          <p:cNvSpPr txBox="1"/>
          <p:nvPr/>
        </p:nvSpPr>
        <p:spPr>
          <a:xfrm>
            <a:off x="3899268" y="1962233"/>
            <a:ext cx="527637" cy="461665"/>
          </a:xfrm>
          <a:prstGeom prst="rect">
            <a:avLst/>
          </a:prstGeom>
          <a:noFill/>
          <a:ln>
            <a:noFill/>
          </a:ln>
        </p:spPr>
        <p:txBody>
          <a:bodyPr wrap="square" rtlCol="0">
            <a:spAutoFit/>
          </a:bodyPr>
          <a:lstStyle/>
          <a:p>
            <a:pPr algn="ctr"/>
            <a:r>
              <a:rPr lang="en-US" sz="2400" dirty="0"/>
              <a:t>2</a:t>
            </a:r>
          </a:p>
        </p:txBody>
      </p:sp>
      <p:sp>
        <p:nvSpPr>
          <p:cNvPr id="62" name="TextBox 61"/>
          <p:cNvSpPr txBox="1"/>
          <p:nvPr/>
        </p:nvSpPr>
        <p:spPr>
          <a:xfrm>
            <a:off x="4432668" y="1962233"/>
            <a:ext cx="527637" cy="461665"/>
          </a:xfrm>
          <a:prstGeom prst="rect">
            <a:avLst/>
          </a:prstGeom>
          <a:noFill/>
          <a:ln>
            <a:noFill/>
          </a:ln>
        </p:spPr>
        <p:txBody>
          <a:bodyPr wrap="square" rtlCol="0">
            <a:spAutoFit/>
          </a:bodyPr>
          <a:lstStyle/>
          <a:p>
            <a:pPr algn="ctr"/>
            <a:r>
              <a:rPr lang="en-US" sz="2400" dirty="0"/>
              <a:t>12</a:t>
            </a:r>
          </a:p>
        </p:txBody>
      </p:sp>
      <p:sp>
        <p:nvSpPr>
          <p:cNvPr id="63" name="TextBox 62"/>
          <p:cNvSpPr txBox="1"/>
          <p:nvPr/>
        </p:nvSpPr>
        <p:spPr>
          <a:xfrm>
            <a:off x="4971831" y="1962233"/>
            <a:ext cx="527637" cy="461665"/>
          </a:xfrm>
          <a:prstGeom prst="rect">
            <a:avLst/>
          </a:prstGeom>
          <a:noFill/>
          <a:ln>
            <a:noFill/>
          </a:ln>
        </p:spPr>
        <p:txBody>
          <a:bodyPr wrap="square" rtlCol="0">
            <a:spAutoFit/>
          </a:bodyPr>
          <a:lstStyle/>
          <a:p>
            <a:pPr algn="ctr"/>
            <a:r>
              <a:rPr lang="en-US" sz="2400" dirty="0"/>
              <a:t>14</a:t>
            </a:r>
          </a:p>
        </p:txBody>
      </p:sp>
      <p:sp>
        <p:nvSpPr>
          <p:cNvPr id="64" name="Oval 63"/>
          <p:cNvSpPr/>
          <p:nvPr/>
        </p:nvSpPr>
        <p:spPr>
          <a:xfrm>
            <a:off x="2882968" y="1951121"/>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410617" y="5010233"/>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890510" y="5000955"/>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337168" y="5007232"/>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a:off x="7043061" y="4003460"/>
            <a:ext cx="716472" cy="331232"/>
          </a:xfrm>
          <a:prstGeom prst="roundRect">
            <a:avLst/>
          </a:prstGeom>
          <a:solidFill>
            <a:srgbClr val="ED52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814185" y="5011684"/>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319668" y="5006788"/>
            <a:ext cx="527637" cy="461665"/>
          </a:xfrm>
          <a:prstGeom prst="rect">
            <a:avLst/>
          </a:prstGeom>
          <a:noFill/>
          <a:ln>
            <a:noFill/>
          </a:ln>
        </p:spPr>
        <p:txBody>
          <a:bodyPr wrap="square" rtlCol="0">
            <a:spAutoFit/>
          </a:bodyPr>
          <a:lstStyle/>
          <a:p>
            <a:pPr algn="ctr"/>
            <a:r>
              <a:rPr lang="en-US" sz="2400" b="1" dirty="0">
                <a:solidFill>
                  <a:srgbClr val="C00000"/>
                </a:solidFill>
              </a:rPr>
              <a:t>2</a:t>
            </a:r>
          </a:p>
        </p:txBody>
      </p:sp>
      <p:cxnSp>
        <p:nvCxnSpPr>
          <p:cNvPr id="71" name="Straight Connector 70"/>
          <p:cNvCxnSpPr/>
          <p:nvPr/>
        </p:nvCxnSpPr>
        <p:spPr>
          <a:xfrm>
            <a:off x="7029999" y="4310268"/>
            <a:ext cx="71647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p:cNvSpPr/>
              <p:nvPr/>
            </p:nvSpPr>
            <p:spPr>
              <a:xfrm>
                <a:off x="2832468" y="1461828"/>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72" name="Rectangle 71"/>
              <p:cNvSpPr>
                <a:spLocks noRot="1" noChangeAspect="1" noMove="1" noResize="1" noEditPoints="1" noAdjustHandles="1" noChangeArrowheads="1" noChangeShapeType="1" noTextEdit="1"/>
              </p:cNvSpPr>
              <p:nvPr/>
            </p:nvSpPr>
            <p:spPr>
              <a:xfrm>
                <a:off x="2832468" y="1461828"/>
                <a:ext cx="533400" cy="381000"/>
              </a:xfrm>
              <a:prstGeom prst="rect">
                <a:avLst/>
              </a:prstGeom>
              <a:blipFill>
                <a:blip r:embed="rId2"/>
                <a:stretch>
                  <a:fillRect b="-12903"/>
                </a:stretch>
              </a:blipFill>
              <a:ln>
                <a:noFill/>
              </a:ln>
            </p:spPr>
            <p:txBody>
              <a:bodyPr/>
              <a:lstStyle/>
              <a:p>
                <a:r>
                  <a:rPr lang="en-US">
                    <a:noFill/>
                  </a:rPr>
                  <a:t> </a:t>
                </a:r>
              </a:p>
            </p:txBody>
          </p:sp>
        </mc:Fallback>
      </mc:AlternateContent>
      <p:cxnSp>
        <p:nvCxnSpPr>
          <p:cNvPr id="73" name="Straight Connector 72"/>
          <p:cNvCxnSpPr/>
          <p:nvPr/>
        </p:nvCxnSpPr>
        <p:spPr>
          <a:xfrm>
            <a:off x="6990810" y="1920814"/>
            <a:ext cx="7792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p:cNvSpPr/>
              <p:nvPr/>
            </p:nvSpPr>
            <p:spPr>
              <a:xfrm>
                <a:off x="3373404" y="4472102"/>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74" name="Rectangle 73"/>
              <p:cNvSpPr>
                <a:spLocks noRot="1" noChangeAspect="1" noMove="1" noResize="1" noEditPoints="1" noAdjustHandles="1" noChangeArrowheads="1" noChangeShapeType="1" noTextEdit="1"/>
              </p:cNvSpPr>
              <p:nvPr/>
            </p:nvSpPr>
            <p:spPr>
              <a:xfrm>
                <a:off x="3373404" y="4472102"/>
                <a:ext cx="533400" cy="381000"/>
              </a:xfrm>
              <a:prstGeom prst="rect">
                <a:avLst/>
              </a:prstGeom>
              <a:blipFill>
                <a:blip r:embed="rId3"/>
                <a:stretch>
                  <a:fillRect b="-1290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2306604" y="4442937"/>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75" name="Rectangle 74"/>
              <p:cNvSpPr>
                <a:spLocks noRot="1" noChangeAspect="1" noMove="1" noResize="1" noEditPoints="1" noAdjustHandles="1" noChangeArrowheads="1" noChangeShapeType="1" noTextEdit="1"/>
              </p:cNvSpPr>
              <p:nvPr/>
            </p:nvSpPr>
            <p:spPr>
              <a:xfrm>
                <a:off x="2306604" y="4442937"/>
                <a:ext cx="533400" cy="381000"/>
              </a:xfrm>
              <a:prstGeom prst="rect">
                <a:avLst/>
              </a:prstGeom>
              <a:blipFill>
                <a:blip r:embed="rId4"/>
                <a:stretch>
                  <a:fillRect b="-12903"/>
                </a:stretch>
              </a:blipFill>
              <a:ln>
                <a:noFill/>
              </a:ln>
            </p:spPr>
            <p:txBody>
              <a:bodyPr/>
              <a:lstStyle/>
              <a:p>
                <a:r>
                  <a:rPr lang="en-US">
                    <a:noFill/>
                  </a:rPr>
                  <a:t> </a:t>
                </a:r>
              </a:p>
            </p:txBody>
          </p:sp>
        </mc:Fallback>
      </mc:AlternateContent>
      <p:sp>
        <p:nvSpPr>
          <p:cNvPr id="76" name="Freeform 75"/>
          <p:cNvSpPr/>
          <p:nvPr/>
        </p:nvSpPr>
        <p:spPr>
          <a:xfrm>
            <a:off x="3076139" y="5848616"/>
            <a:ext cx="594530" cy="143183"/>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7" name="TextBox 76"/>
          <p:cNvSpPr txBox="1"/>
          <p:nvPr/>
        </p:nvSpPr>
        <p:spPr>
          <a:xfrm>
            <a:off x="2705929" y="6031468"/>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78" name="Freeform 77"/>
          <p:cNvSpPr/>
          <p:nvPr/>
        </p:nvSpPr>
        <p:spPr>
          <a:xfrm>
            <a:off x="2542739" y="5848616"/>
            <a:ext cx="594530" cy="143183"/>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9" name="TextBox 78"/>
          <p:cNvSpPr txBox="1"/>
          <p:nvPr/>
        </p:nvSpPr>
        <p:spPr>
          <a:xfrm>
            <a:off x="2172529" y="6031468"/>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81" name="TextBox 80"/>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5 :</a:t>
            </a:r>
            <a:endParaRPr lang="en-US" b="1" dirty="0"/>
          </a:p>
        </p:txBody>
      </p:sp>
      <p:cxnSp>
        <p:nvCxnSpPr>
          <p:cNvPr id="82" name="Straight Connector 81"/>
          <p:cNvCxnSpPr/>
          <p:nvPr/>
        </p:nvCxnSpPr>
        <p:spPr>
          <a:xfrm>
            <a:off x="525782" y="3736761"/>
            <a:ext cx="11064240" cy="0"/>
          </a:xfrm>
          <a:prstGeom prst="line">
            <a:avLst/>
          </a:prstGeom>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525782" y="3736761"/>
            <a:ext cx="896784" cy="369332"/>
          </a:xfrm>
          <a:prstGeom prst="rect">
            <a:avLst/>
          </a:prstGeom>
          <a:noFill/>
          <a:ln w="28575">
            <a:solidFill>
              <a:schemeClr val="tx1"/>
            </a:solidFill>
          </a:ln>
        </p:spPr>
        <p:txBody>
          <a:bodyPr wrap="none" rtlCol="0">
            <a:spAutoFit/>
          </a:bodyPr>
          <a:lstStyle/>
          <a:p>
            <a:r>
              <a:rPr lang="en-IN" b="1" dirty="0"/>
              <a:t>Step 6 :</a:t>
            </a:r>
            <a:endParaRPr lang="en-US" b="1" dirty="0"/>
          </a:p>
        </p:txBody>
      </p:sp>
      <p:cxnSp>
        <p:nvCxnSpPr>
          <p:cNvPr id="84" name="Straight Connector 83"/>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6289409" y="3975459"/>
                <a:ext cx="1586901" cy="369332"/>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𝟐</m:t>
                      </m:r>
                    </m:oMath>
                  </m:oMathPara>
                </a14:m>
                <a:endParaRPr lang="en-US" b="1" dirty="0"/>
              </a:p>
            </p:txBody>
          </p:sp>
        </mc:Choice>
        <mc:Fallback xmlns="">
          <p:sp>
            <p:nvSpPr>
              <p:cNvPr id="85" name="TextBox 84"/>
              <p:cNvSpPr txBox="1">
                <a:spLocks noRot="1" noChangeAspect="1" noMove="1" noResize="1" noEditPoints="1" noAdjustHandles="1" noChangeArrowheads="1" noChangeShapeType="1" noTextEdit="1"/>
              </p:cNvSpPr>
              <p:nvPr/>
            </p:nvSpPr>
            <p:spPr>
              <a:xfrm>
                <a:off x="6289409" y="3975459"/>
                <a:ext cx="1586901" cy="369332"/>
              </a:xfrm>
              <a:prstGeom prst="rect">
                <a:avLst/>
              </a:prstGeom>
              <a:blipFill>
                <a:blip r:embed="rId5"/>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6322423" y="4450816"/>
                <a:ext cx="3775167"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6322423" y="4450816"/>
                <a:ext cx="3775167" cy="1015663"/>
              </a:xfrm>
              <a:prstGeom prst="rect">
                <a:avLst/>
              </a:prstGeom>
              <a:blipFill>
                <a:blip r:embed="rId6"/>
                <a:stretch>
                  <a:fillRect l="-1616" t="-2994" b="-5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7903033" y="3975459"/>
                <a:ext cx="2133600"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7903033" y="3975459"/>
                <a:ext cx="2133600" cy="369332"/>
              </a:xfrm>
              <a:prstGeom prst="rect">
                <a:avLst/>
              </a:prstGeom>
              <a:blipFill>
                <a:blip r:embed="rId7"/>
                <a:stretch>
                  <a:fillRect l="-284" b="-1111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289409" y="1603735"/>
                <a:ext cx="1558440" cy="369332"/>
              </a:xfrm>
              <a:prstGeom prst="rect">
                <a:avLst/>
              </a:prstGeom>
              <a:noFill/>
              <a:ln>
                <a:solidFill>
                  <a:srgbClr val="0070C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𝟓</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𝟏𝟔</m:t>
                      </m:r>
                    </m:oMath>
                  </m:oMathPara>
                </a14:m>
                <a:endParaRPr lang="en-US"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6289409" y="1603735"/>
                <a:ext cx="1558440" cy="369332"/>
              </a:xfrm>
              <a:prstGeom prst="rect">
                <a:avLst/>
              </a:prstGeom>
              <a:blipFill>
                <a:blip r:embed="rId8"/>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6322423" y="1987652"/>
                <a:ext cx="3762103"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6322423" y="1987652"/>
                <a:ext cx="3762103" cy="1015663"/>
              </a:xfrm>
              <a:prstGeom prst="rect">
                <a:avLst/>
              </a:prstGeom>
              <a:blipFill>
                <a:blip r:embed="rId9"/>
                <a:stretch>
                  <a:fillRect l="-1621" t="-2994" b="-5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7889970" y="1603735"/>
                <a:ext cx="2180749"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90" name="TextBox 89"/>
              <p:cNvSpPr txBox="1">
                <a:spLocks noRot="1" noChangeAspect="1" noMove="1" noResize="1" noEditPoints="1" noAdjustHandles="1" noChangeArrowheads="1" noChangeShapeType="1" noTextEdit="1"/>
              </p:cNvSpPr>
              <p:nvPr/>
            </p:nvSpPr>
            <p:spPr>
              <a:xfrm>
                <a:off x="7889970" y="1603735"/>
                <a:ext cx="2180749" cy="369332"/>
              </a:xfrm>
              <a:prstGeom prst="rect">
                <a:avLst/>
              </a:prstGeom>
              <a:blipFill>
                <a:blip r:embed="rId10"/>
                <a:stretch>
                  <a:fillRect b="-11111"/>
                </a:stretch>
              </a:blipFill>
              <a:ln>
                <a:solidFill>
                  <a:schemeClr val="accent3"/>
                </a:solidFill>
              </a:ln>
            </p:spPr>
            <p:txBody>
              <a:bodyPr/>
              <a:lstStyle/>
              <a:p>
                <a:r>
                  <a:rPr lang="en-US">
                    <a:noFill/>
                  </a:rPr>
                  <a:t> </a:t>
                </a:r>
              </a:p>
            </p:txBody>
          </p:sp>
        </mc:Fallback>
      </mc:AlternateContent>
    </p:spTree>
    <p:extLst>
      <p:ext uri="{BB962C8B-B14F-4D97-AF65-F5344CB8AC3E}">
        <p14:creationId xmlns:p14="http://schemas.microsoft.com/office/powerpoint/2010/main" val="245705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left)">
                                      <p:cBhvr>
                                        <p:cTn id="11" dur="5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fade">
                                      <p:cBhvr>
                                        <p:cTn id="90" dur="500"/>
                                        <p:tgtEl>
                                          <p:spTgt spid="88"/>
                                        </p:tgtEl>
                                      </p:cBhvr>
                                    </p:animEffect>
                                  </p:childTnLst>
                                </p:cTn>
                              </p:par>
                            </p:childTnLst>
                          </p:cTn>
                        </p:par>
                        <p:par>
                          <p:cTn id="91" fill="hold">
                            <p:stCondLst>
                              <p:cond delay="500"/>
                            </p:stCondLst>
                            <p:childTnLst>
                              <p:par>
                                <p:cTn id="92" presetID="1" presetClass="emph" presetSubtype="2" fill="hold" nodeType="afterEffect">
                                  <p:stCondLst>
                                    <p:cond delay="0"/>
                                  </p:stCondLst>
                                  <p:childTnLst>
                                    <p:animClr clrSpc="rgb" dir="cw">
                                      <p:cBhvr>
                                        <p:cTn id="93" dur="1000" fill="hold"/>
                                        <p:tgtEl>
                                          <p:spTgt spid="51"/>
                                        </p:tgtEl>
                                        <p:attrNameLst>
                                          <p:attrName>fillcolor</p:attrName>
                                        </p:attrNameLst>
                                      </p:cBhvr>
                                      <p:to>
                                        <a:srgbClr val="909090"/>
                                      </p:to>
                                    </p:animClr>
                                    <p:set>
                                      <p:cBhvr>
                                        <p:cTn id="94" dur="1000" fill="hold"/>
                                        <p:tgtEl>
                                          <p:spTgt spid="51"/>
                                        </p:tgtEl>
                                        <p:attrNameLst>
                                          <p:attrName>fill.type</p:attrName>
                                        </p:attrNameLst>
                                      </p:cBhvr>
                                      <p:to>
                                        <p:strVal val="solid"/>
                                      </p:to>
                                    </p:set>
                                    <p:set>
                                      <p:cBhvr>
                                        <p:cTn id="95" dur="1000" fill="hold"/>
                                        <p:tgtEl>
                                          <p:spTgt spid="51"/>
                                        </p:tgtEl>
                                        <p:attrNameLst>
                                          <p:attrName>fill.on</p:attrName>
                                        </p:attrNameLst>
                                      </p:cBhvr>
                                      <p:to>
                                        <p:strVal val="true"/>
                                      </p:to>
                                    </p:set>
                                  </p:childTnLst>
                                </p:cTn>
                              </p:par>
                              <p:par>
                                <p:cTn id="96" presetID="3" presetClass="emph" presetSubtype="2" fill="hold" grpId="1" nodeType="withEffect">
                                  <p:stCondLst>
                                    <p:cond delay="0"/>
                                  </p:stCondLst>
                                  <p:childTnLst>
                                    <p:animClr clrSpc="rgb" dir="cw">
                                      <p:cBhvr override="childStyle">
                                        <p:cTn id="97" dur="2000" fill="hold"/>
                                        <p:tgtEl>
                                          <p:spTgt spid="43"/>
                                        </p:tgtEl>
                                        <p:attrNameLst>
                                          <p:attrName>style.color</p:attrName>
                                        </p:attrNameLst>
                                      </p:cBhvr>
                                      <p:to>
                                        <a:srgbClr val="000000"/>
                                      </p:to>
                                    </p:animClr>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500"/>
                                        <p:tgtEl>
                                          <p:spTgt spid="8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500"/>
                                        <p:tgtEl>
                                          <p:spTgt spid="72"/>
                                        </p:tgtEl>
                                      </p:cBhvr>
                                    </p:animEffect>
                                  </p:childTnLst>
                                </p:cTn>
                              </p:par>
                            </p:childTnLst>
                          </p:cTn>
                        </p:par>
                        <p:par>
                          <p:cTn id="113" fill="hold">
                            <p:stCondLst>
                              <p:cond delay="500"/>
                            </p:stCondLst>
                            <p:childTnLst>
                              <p:par>
                                <p:cTn id="114" presetID="21" presetClass="entr" presetSubtype="1"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wheel(1)">
                                      <p:cBhvr>
                                        <p:cTn id="116" dur="2000"/>
                                        <p:tgtEl>
                                          <p:spTgt spid="6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73"/>
                                        </p:tgtEl>
                                        <p:attrNameLst>
                                          <p:attrName>style.visibility</p:attrName>
                                        </p:attrNameLst>
                                      </p:cBhvr>
                                      <p:to>
                                        <p:strVal val="visible"/>
                                      </p:to>
                                    </p:set>
                                    <p:animEffect transition="in" filter="wipe(left)">
                                      <p:cBhvr>
                                        <p:cTn id="121" dur="500"/>
                                        <p:tgtEl>
                                          <p:spTgt spid="73"/>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72"/>
                                        </p:tgtEl>
                                        <p:attrNameLst>
                                          <p:attrName>style.visibility</p:attrName>
                                        </p:attrNameLst>
                                      </p:cBhvr>
                                      <p:to>
                                        <p:strVal val="hidden"/>
                                      </p:to>
                                    </p:set>
                                  </p:childTnLst>
                                </p:cTn>
                              </p:par>
                            </p:childTnLst>
                          </p:cTn>
                        </p:par>
                        <p:par>
                          <p:cTn id="126" fill="hold">
                            <p:stCondLst>
                              <p:cond delay="0"/>
                            </p:stCondLst>
                            <p:childTnLst>
                              <p:par>
                                <p:cTn id="127" presetID="1" presetClass="exit" presetSubtype="0" fill="hold" grpId="1" nodeType="afterEffect">
                                  <p:stCondLst>
                                    <p:cond delay="0"/>
                                  </p:stCondLst>
                                  <p:childTnLst>
                                    <p:set>
                                      <p:cBhvr>
                                        <p:cTn id="128" dur="1" fill="hold">
                                          <p:stCondLst>
                                            <p:cond delay="0"/>
                                          </p:stCondLst>
                                        </p:cTn>
                                        <p:tgtEl>
                                          <p:spTgt spid="64"/>
                                        </p:tgtEl>
                                        <p:attrNameLst>
                                          <p:attrName>style.visibility</p:attrName>
                                        </p:attrNameLst>
                                      </p:cBhvr>
                                      <p:to>
                                        <p:strVal val="hidden"/>
                                      </p:to>
                                    </p:set>
                                  </p:childTnLst>
                                </p:cTn>
                              </p:par>
                              <p:par>
                                <p:cTn id="129" presetID="10" presetClass="entr" presetSubtype="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animEffect transition="in" filter="fade">
                                      <p:cBhvr>
                                        <p:cTn id="131" dur="500"/>
                                        <p:tgtEl>
                                          <p:spTgt spid="5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82"/>
                                        </p:tgtEl>
                                        <p:attrNameLst>
                                          <p:attrName>style.visibility</p:attrName>
                                        </p:attrNameLst>
                                      </p:cBhvr>
                                      <p:to>
                                        <p:strVal val="visible"/>
                                      </p:to>
                                    </p:set>
                                    <p:animEffect transition="in" filter="wipe(left)">
                                      <p:cBhvr>
                                        <p:cTn id="136" dur="500"/>
                                        <p:tgtEl>
                                          <p:spTgt spid="8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fade">
                                      <p:cBhvr>
                                        <p:cTn id="139" dur="500"/>
                                        <p:tgtEl>
                                          <p:spTgt spid="8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fade">
                                      <p:cBhvr>
                                        <p:cTn id="144" dur="500"/>
                                        <p:tgtEl>
                                          <p:spTgt spid="2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fade">
                                      <p:cBhvr>
                                        <p:cTn id="147" dur="500"/>
                                        <p:tgtEl>
                                          <p:spTgt spid="2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fade">
                                      <p:cBhvr>
                                        <p:cTn id="150" dur="500"/>
                                        <p:tgtEl>
                                          <p:spTgt spid="2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4"/>
                                        </p:tgtEl>
                                        <p:attrNameLst>
                                          <p:attrName>style.visibility</p:attrName>
                                        </p:attrNameLst>
                                      </p:cBhvr>
                                      <p:to>
                                        <p:strVal val="visible"/>
                                      </p:to>
                                    </p:set>
                                    <p:animEffect transition="in" filter="fade">
                                      <p:cBhvr>
                                        <p:cTn id="153" dur="500"/>
                                        <p:tgtEl>
                                          <p:spTgt spid="2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500"/>
                                        <p:tgtEl>
                                          <p:spTgt spid="25"/>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6"/>
                                        </p:tgtEl>
                                        <p:attrNameLst>
                                          <p:attrName>style.visibility</p:attrName>
                                        </p:attrNameLst>
                                      </p:cBhvr>
                                      <p:to>
                                        <p:strVal val="visible"/>
                                      </p:to>
                                    </p:set>
                                    <p:animEffect transition="in" filter="fade">
                                      <p:cBhvr>
                                        <p:cTn id="159" dur="500"/>
                                        <p:tgtEl>
                                          <p:spTgt spid="2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8"/>
                                        </p:tgtEl>
                                        <p:attrNameLst>
                                          <p:attrName>style.visibility</p:attrName>
                                        </p:attrNameLst>
                                      </p:cBhvr>
                                      <p:to>
                                        <p:strVal val="visible"/>
                                      </p:to>
                                    </p:set>
                                    <p:animEffect transition="in" filter="fade">
                                      <p:cBhvr>
                                        <p:cTn id="165" dur="500"/>
                                        <p:tgtEl>
                                          <p:spTgt spid="2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fade">
                                      <p:cBhvr>
                                        <p:cTn id="168" dur="500"/>
                                        <p:tgtEl>
                                          <p:spTgt spid="31"/>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2"/>
                                        </p:tgtEl>
                                        <p:attrNameLst>
                                          <p:attrName>style.visibility</p:attrName>
                                        </p:attrNameLst>
                                      </p:cBhvr>
                                      <p:to>
                                        <p:strVal val="visible"/>
                                      </p:to>
                                    </p:set>
                                    <p:animEffect transition="in" filter="fade">
                                      <p:cBhvr>
                                        <p:cTn id="171" dur="500"/>
                                        <p:tgtEl>
                                          <p:spTgt spid="3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33"/>
                                        </p:tgtEl>
                                        <p:attrNameLst>
                                          <p:attrName>style.visibility</p:attrName>
                                        </p:attrNameLst>
                                      </p:cBhvr>
                                      <p:to>
                                        <p:strVal val="visible"/>
                                      </p:to>
                                    </p:set>
                                    <p:animEffect transition="in" filter="fade">
                                      <p:cBhvr>
                                        <p:cTn id="174" dur="500"/>
                                        <p:tgtEl>
                                          <p:spTgt spid="3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34"/>
                                        </p:tgtEl>
                                        <p:attrNameLst>
                                          <p:attrName>style.visibility</p:attrName>
                                        </p:attrNameLst>
                                      </p:cBhvr>
                                      <p:to>
                                        <p:strVal val="visible"/>
                                      </p:to>
                                    </p:set>
                                    <p:animEffect transition="in" filter="fade">
                                      <p:cBhvr>
                                        <p:cTn id="177" dur="500"/>
                                        <p:tgtEl>
                                          <p:spTgt spid="3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35"/>
                                        </p:tgtEl>
                                        <p:attrNameLst>
                                          <p:attrName>style.visibility</p:attrName>
                                        </p:attrNameLst>
                                      </p:cBhvr>
                                      <p:to>
                                        <p:strVal val="visible"/>
                                      </p:to>
                                    </p:set>
                                    <p:animEffect transition="in" filter="fade">
                                      <p:cBhvr>
                                        <p:cTn id="180" dur="500"/>
                                        <p:tgtEl>
                                          <p:spTgt spid="35"/>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36"/>
                                        </p:tgtEl>
                                        <p:attrNameLst>
                                          <p:attrName>style.visibility</p:attrName>
                                        </p:attrNameLst>
                                      </p:cBhvr>
                                      <p:to>
                                        <p:strVal val="visible"/>
                                      </p:to>
                                    </p:set>
                                    <p:animEffect transition="in" filter="fade">
                                      <p:cBhvr>
                                        <p:cTn id="183" dur="500"/>
                                        <p:tgtEl>
                                          <p:spTgt spid="36"/>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37"/>
                                        </p:tgtEl>
                                        <p:attrNameLst>
                                          <p:attrName>style.visibility</p:attrName>
                                        </p:attrNameLst>
                                      </p:cBhvr>
                                      <p:to>
                                        <p:strVal val="visible"/>
                                      </p:to>
                                    </p:set>
                                    <p:animEffect transition="in" filter="fade">
                                      <p:cBhvr>
                                        <p:cTn id="186" dur="500"/>
                                        <p:tgtEl>
                                          <p:spTgt spid="37"/>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38"/>
                                        </p:tgtEl>
                                        <p:attrNameLst>
                                          <p:attrName>style.visibility</p:attrName>
                                        </p:attrNameLst>
                                      </p:cBhvr>
                                      <p:to>
                                        <p:strVal val="visible"/>
                                      </p:to>
                                    </p:set>
                                    <p:animEffect transition="in" filter="fade">
                                      <p:cBhvr>
                                        <p:cTn id="189" dur="500"/>
                                        <p:tgtEl>
                                          <p:spTgt spid="3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3"/>
                                        </p:tgtEl>
                                        <p:attrNameLst>
                                          <p:attrName>style.visibility</p:attrName>
                                        </p:attrNameLst>
                                      </p:cBhvr>
                                      <p:to>
                                        <p:strVal val="visible"/>
                                      </p:to>
                                    </p:set>
                                    <p:animEffect transition="in" filter="fade">
                                      <p:cBhvr>
                                        <p:cTn id="192" dur="500"/>
                                        <p:tgtEl>
                                          <p:spTgt spid="1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4"/>
                                        </p:tgtEl>
                                        <p:attrNameLst>
                                          <p:attrName>style.visibility</p:attrName>
                                        </p:attrNameLst>
                                      </p:cBhvr>
                                      <p:to>
                                        <p:strVal val="visible"/>
                                      </p:to>
                                    </p:set>
                                    <p:animEffect transition="in" filter="fade">
                                      <p:cBhvr>
                                        <p:cTn id="195" dur="500"/>
                                        <p:tgtEl>
                                          <p:spTgt spid="14"/>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5"/>
                                        </p:tgtEl>
                                        <p:attrNameLst>
                                          <p:attrName>style.visibility</p:attrName>
                                        </p:attrNameLst>
                                      </p:cBhvr>
                                      <p:to>
                                        <p:strVal val="visible"/>
                                      </p:to>
                                    </p:set>
                                    <p:animEffect transition="in" filter="fade">
                                      <p:cBhvr>
                                        <p:cTn id="198" dur="500"/>
                                        <p:tgtEl>
                                          <p:spTgt spid="15"/>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6"/>
                                        </p:tgtEl>
                                        <p:attrNameLst>
                                          <p:attrName>style.visibility</p:attrName>
                                        </p:attrNameLst>
                                      </p:cBhvr>
                                      <p:to>
                                        <p:strVal val="visible"/>
                                      </p:to>
                                    </p:set>
                                    <p:animEffect transition="in" filter="fade">
                                      <p:cBhvr>
                                        <p:cTn id="201" dur="500"/>
                                        <p:tgtEl>
                                          <p:spTgt spid="16"/>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7"/>
                                        </p:tgtEl>
                                        <p:attrNameLst>
                                          <p:attrName>style.visibility</p:attrName>
                                        </p:attrNameLst>
                                      </p:cBhvr>
                                      <p:to>
                                        <p:strVal val="visible"/>
                                      </p:to>
                                    </p:set>
                                    <p:animEffect transition="in" filter="fade">
                                      <p:cBhvr>
                                        <p:cTn id="204" dur="500"/>
                                        <p:tgtEl>
                                          <p:spTgt spid="17"/>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18"/>
                                        </p:tgtEl>
                                        <p:attrNameLst>
                                          <p:attrName>style.visibility</p:attrName>
                                        </p:attrNameLst>
                                      </p:cBhvr>
                                      <p:to>
                                        <p:strVal val="visible"/>
                                      </p:to>
                                    </p:set>
                                    <p:animEffect transition="in" filter="fade">
                                      <p:cBhvr>
                                        <p:cTn id="207" dur="500"/>
                                        <p:tgtEl>
                                          <p:spTgt spid="18"/>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9"/>
                                        </p:tgtEl>
                                        <p:attrNameLst>
                                          <p:attrName>style.visibility</p:attrName>
                                        </p:attrNameLst>
                                      </p:cBhvr>
                                      <p:to>
                                        <p:strVal val="visible"/>
                                      </p:to>
                                    </p:set>
                                    <p:animEffect transition="in" filter="fade">
                                      <p:cBhvr>
                                        <p:cTn id="210" dur="500"/>
                                        <p:tgtEl>
                                          <p:spTgt spid="19"/>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20"/>
                                        </p:tgtEl>
                                        <p:attrNameLst>
                                          <p:attrName>style.visibility</p:attrName>
                                        </p:attrNameLst>
                                      </p:cBhvr>
                                      <p:to>
                                        <p:strVal val="visible"/>
                                      </p:to>
                                    </p:set>
                                    <p:animEffect transition="in" filter="fade">
                                      <p:cBhvr>
                                        <p:cTn id="213" dur="500"/>
                                        <p:tgtEl>
                                          <p:spTgt spid="20"/>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grpId="0" nodeType="clickEffect">
                                  <p:stCondLst>
                                    <p:cond delay="0"/>
                                  </p:stCondLst>
                                  <p:childTnLst>
                                    <p:set>
                                      <p:cBhvr>
                                        <p:cTn id="217" dur="1" fill="hold">
                                          <p:stCondLst>
                                            <p:cond delay="0"/>
                                          </p:stCondLst>
                                        </p:cTn>
                                        <p:tgtEl>
                                          <p:spTgt spid="85"/>
                                        </p:tgtEl>
                                        <p:attrNameLst>
                                          <p:attrName>style.visibility</p:attrName>
                                        </p:attrNameLst>
                                      </p:cBhvr>
                                      <p:to>
                                        <p:strVal val="visible"/>
                                      </p:to>
                                    </p:set>
                                    <p:animEffect transition="in" filter="fade">
                                      <p:cBhvr>
                                        <p:cTn id="218" dur="500"/>
                                        <p:tgtEl>
                                          <p:spTgt spid="85"/>
                                        </p:tgtEl>
                                      </p:cBhvr>
                                    </p:animEffect>
                                  </p:childTnLst>
                                </p:cTn>
                              </p:par>
                            </p:childTnLst>
                          </p:cTn>
                        </p:par>
                        <p:par>
                          <p:cTn id="219" fill="hold">
                            <p:stCondLst>
                              <p:cond delay="500"/>
                            </p:stCondLst>
                            <p:childTnLst>
                              <p:par>
                                <p:cTn id="220" presetID="1" presetClass="emph" presetSubtype="2" fill="hold" nodeType="afterEffect">
                                  <p:stCondLst>
                                    <p:cond delay="0"/>
                                  </p:stCondLst>
                                  <p:childTnLst>
                                    <p:animClr clrSpc="rgb" dir="cw">
                                      <p:cBhvr>
                                        <p:cTn id="221" dur="1000" fill="hold"/>
                                        <p:tgtEl>
                                          <p:spTgt spid="26"/>
                                        </p:tgtEl>
                                        <p:attrNameLst>
                                          <p:attrName>fillcolor</p:attrName>
                                        </p:attrNameLst>
                                      </p:cBhvr>
                                      <p:to>
                                        <a:srgbClr val="909090"/>
                                      </p:to>
                                    </p:animClr>
                                    <p:set>
                                      <p:cBhvr>
                                        <p:cTn id="222" dur="1000" fill="hold"/>
                                        <p:tgtEl>
                                          <p:spTgt spid="26"/>
                                        </p:tgtEl>
                                        <p:attrNameLst>
                                          <p:attrName>fill.type</p:attrName>
                                        </p:attrNameLst>
                                      </p:cBhvr>
                                      <p:to>
                                        <p:strVal val="solid"/>
                                      </p:to>
                                    </p:set>
                                    <p:set>
                                      <p:cBhvr>
                                        <p:cTn id="223" dur="1000" fill="hold"/>
                                        <p:tgtEl>
                                          <p:spTgt spid="26"/>
                                        </p:tgtEl>
                                        <p:attrNameLst>
                                          <p:attrName>fill.on</p:attrName>
                                        </p:attrNameLst>
                                      </p:cBhvr>
                                      <p:to>
                                        <p:strVal val="true"/>
                                      </p:to>
                                    </p:set>
                                  </p:childTnLst>
                                </p:cTn>
                              </p:par>
                              <p:par>
                                <p:cTn id="224" presetID="3" presetClass="emph" presetSubtype="2" fill="hold" grpId="1" nodeType="withEffect">
                                  <p:stCondLst>
                                    <p:cond delay="0"/>
                                  </p:stCondLst>
                                  <p:childTnLst>
                                    <p:animClr clrSpc="rgb" dir="cw">
                                      <p:cBhvr override="childStyle">
                                        <p:cTn id="225" dur="2000" fill="hold"/>
                                        <p:tgtEl>
                                          <p:spTgt spid="18"/>
                                        </p:tgtEl>
                                        <p:attrNameLst>
                                          <p:attrName>style.color</p:attrName>
                                        </p:attrNameLst>
                                      </p:cBhvr>
                                      <p:to>
                                        <a:srgbClr val="000000"/>
                                      </p:to>
                                    </p:animClr>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87"/>
                                        </p:tgtEl>
                                        <p:attrNameLst>
                                          <p:attrName>style.visibility</p:attrName>
                                        </p:attrNameLst>
                                      </p:cBhvr>
                                      <p:to>
                                        <p:strVal val="visible"/>
                                      </p:to>
                                    </p:set>
                                    <p:animEffect transition="in" filter="fade">
                                      <p:cBhvr>
                                        <p:cTn id="230" dur="500"/>
                                        <p:tgtEl>
                                          <p:spTgt spid="87"/>
                                        </p:tgtEl>
                                      </p:cBhvr>
                                    </p:animEffect>
                                  </p:childTnLst>
                                </p:cTn>
                              </p:par>
                            </p:childTnLst>
                          </p:cTn>
                        </p:par>
                        <p:par>
                          <p:cTn id="231" fill="hold">
                            <p:stCondLst>
                              <p:cond delay="500"/>
                            </p:stCondLst>
                            <p:childTnLst>
                              <p:par>
                                <p:cTn id="232" presetID="10" presetClass="entr" presetSubtype="0" fill="hold" grpId="0" nodeType="afterEffect">
                                  <p:stCondLst>
                                    <p:cond delay="0"/>
                                  </p:stCondLst>
                                  <p:childTnLst>
                                    <p:set>
                                      <p:cBhvr>
                                        <p:cTn id="233" dur="1" fill="hold">
                                          <p:stCondLst>
                                            <p:cond delay="0"/>
                                          </p:stCondLst>
                                        </p:cTn>
                                        <p:tgtEl>
                                          <p:spTgt spid="86"/>
                                        </p:tgtEl>
                                        <p:attrNameLst>
                                          <p:attrName>style.visibility</p:attrName>
                                        </p:attrNameLst>
                                      </p:cBhvr>
                                      <p:to>
                                        <p:strVal val="visible"/>
                                      </p:to>
                                    </p:set>
                                    <p:animEffect transition="in" filter="fade">
                                      <p:cBhvr>
                                        <p:cTn id="234" dur="500"/>
                                        <p:tgtEl>
                                          <p:spTgt spid="86"/>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74"/>
                                        </p:tgtEl>
                                        <p:attrNameLst>
                                          <p:attrName>style.visibility</p:attrName>
                                        </p:attrNameLst>
                                      </p:cBhvr>
                                      <p:to>
                                        <p:strVal val="visible"/>
                                      </p:to>
                                    </p:set>
                                    <p:animEffect transition="in" filter="fade">
                                      <p:cBhvr>
                                        <p:cTn id="239" dur="500"/>
                                        <p:tgtEl>
                                          <p:spTgt spid="74"/>
                                        </p:tgtEl>
                                      </p:cBhvr>
                                    </p:animEffect>
                                  </p:childTnLst>
                                </p:cTn>
                              </p:par>
                            </p:childTnLst>
                          </p:cTn>
                        </p:par>
                        <p:par>
                          <p:cTn id="240" fill="hold">
                            <p:stCondLst>
                              <p:cond delay="500"/>
                            </p:stCondLst>
                            <p:childTnLst>
                              <p:par>
                                <p:cTn id="241" presetID="21" presetClass="entr" presetSubtype="1" fill="hold" grpId="0" nodeType="afterEffect">
                                  <p:stCondLst>
                                    <p:cond delay="0"/>
                                  </p:stCondLst>
                                  <p:childTnLst>
                                    <p:set>
                                      <p:cBhvr>
                                        <p:cTn id="242" dur="1" fill="hold">
                                          <p:stCondLst>
                                            <p:cond delay="0"/>
                                          </p:stCondLst>
                                        </p:cTn>
                                        <p:tgtEl>
                                          <p:spTgt spid="65"/>
                                        </p:tgtEl>
                                        <p:attrNameLst>
                                          <p:attrName>style.visibility</p:attrName>
                                        </p:attrNameLst>
                                      </p:cBhvr>
                                      <p:to>
                                        <p:strVal val="visible"/>
                                      </p:to>
                                    </p:set>
                                    <p:animEffect transition="in" filter="wheel(1)">
                                      <p:cBhvr>
                                        <p:cTn id="243" dur="2000"/>
                                        <p:tgtEl>
                                          <p:spTgt spid="65"/>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nodeType="clickEffect">
                                  <p:stCondLst>
                                    <p:cond delay="0"/>
                                  </p:stCondLst>
                                  <p:childTnLst>
                                    <p:set>
                                      <p:cBhvr>
                                        <p:cTn id="247" dur="1" fill="hold">
                                          <p:stCondLst>
                                            <p:cond delay="0"/>
                                          </p:stCondLst>
                                        </p:cTn>
                                        <p:tgtEl>
                                          <p:spTgt spid="71"/>
                                        </p:tgtEl>
                                        <p:attrNameLst>
                                          <p:attrName>style.visibility</p:attrName>
                                        </p:attrNameLst>
                                      </p:cBhvr>
                                      <p:to>
                                        <p:strVal val="visible"/>
                                      </p:to>
                                    </p:set>
                                    <p:animEffect transition="in" filter="wipe(left)">
                                      <p:cBhvr>
                                        <p:cTn id="248" dur="500"/>
                                        <p:tgtEl>
                                          <p:spTgt spid="71"/>
                                        </p:tgtEl>
                                      </p:cBhvr>
                                    </p:animEffect>
                                  </p:childTnLst>
                                </p:cTn>
                              </p:par>
                            </p:childTnLst>
                          </p:cTn>
                        </p:par>
                        <p:par>
                          <p:cTn id="249" fill="hold">
                            <p:stCondLst>
                              <p:cond delay="500"/>
                            </p:stCondLst>
                            <p:childTnLst>
                              <p:par>
                                <p:cTn id="250" presetID="10" presetClass="entr" presetSubtype="0" fill="hold" grpId="0" nodeType="afterEffect">
                                  <p:stCondLst>
                                    <p:cond delay="0"/>
                                  </p:stCondLst>
                                  <p:childTnLst>
                                    <p:set>
                                      <p:cBhvr>
                                        <p:cTn id="251" dur="1" fill="hold">
                                          <p:stCondLst>
                                            <p:cond delay="0"/>
                                          </p:stCondLst>
                                        </p:cTn>
                                        <p:tgtEl>
                                          <p:spTgt spid="30"/>
                                        </p:tgtEl>
                                        <p:attrNameLst>
                                          <p:attrName>style.visibility</p:attrName>
                                        </p:attrNameLst>
                                      </p:cBhvr>
                                      <p:to>
                                        <p:strVal val="visible"/>
                                      </p:to>
                                    </p:set>
                                    <p:animEffect transition="in" filter="fade">
                                      <p:cBhvr>
                                        <p:cTn id="252" dur="500"/>
                                        <p:tgtEl>
                                          <p:spTgt spid="30"/>
                                        </p:tgtEl>
                                      </p:cBhvr>
                                    </p:animEffect>
                                  </p:childTnLst>
                                </p:cTn>
                              </p:par>
                            </p:childTnLst>
                          </p:cTn>
                        </p:par>
                        <p:par>
                          <p:cTn id="253" fill="hold">
                            <p:stCondLst>
                              <p:cond delay="1000"/>
                            </p:stCondLst>
                            <p:childTnLst>
                              <p:par>
                                <p:cTn id="254" presetID="22" presetClass="entr" presetSubtype="4" fill="hold" grpId="0" nodeType="afterEffect">
                                  <p:stCondLst>
                                    <p:cond delay="0"/>
                                  </p:stCondLst>
                                  <p:childTnLst>
                                    <p:set>
                                      <p:cBhvr>
                                        <p:cTn id="255" dur="1" fill="hold">
                                          <p:stCondLst>
                                            <p:cond delay="0"/>
                                          </p:stCondLst>
                                        </p:cTn>
                                        <p:tgtEl>
                                          <p:spTgt spid="29"/>
                                        </p:tgtEl>
                                        <p:attrNameLst>
                                          <p:attrName>style.visibility</p:attrName>
                                        </p:attrNameLst>
                                      </p:cBhvr>
                                      <p:to>
                                        <p:strVal val="visible"/>
                                      </p:to>
                                    </p:set>
                                    <p:animEffect transition="in" filter="wipe(down)">
                                      <p:cBhvr>
                                        <p:cTn id="256" dur="1000"/>
                                        <p:tgtEl>
                                          <p:spTgt spid="29"/>
                                        </p:tgtEl>
                                      </p:cBhvr>
                                    </p:animEffect>
                                  </p:childTnLst>
                                </p:cTn>
                              </p:par>
                            </p:childTnLst>
                          </p:cTn>
                        </p:par>
                      </p:childTnLst>
                    </p:cTn>
                  </p:par>
                  <p:par>
                    <p:cTn id="257" fill="hold">
                      <p:stCondLst>
                        <p:cond delay="indefinite"/>
                      </p:stCondLst>
                      <p:childTnLst>
                        <p:par>
                          <p:cTn id="258" fill="hold">
                            <p:stCondLst>
                              <p:cond delay="0"/>
                            </p:stCondLst>
                            <p:childTnLst>
                              <p:par>
                                <p:cTn id="259" presetID="1" presetClass="exit" presetSubtype="0" fill="hold" grpId="1" nodeType="clickEffect">
                                  <p:stCondLst>
                                    <p:cond delay="0"/>
                                  </p:stCondLst>
                                  <p:childTnLst>
                                    <p:set>
                                      <p:cBhvr>
                                        <p:cTn id="260" dur="1" fill="hold">
                                          <p:stCondLst>
                                            <p:cond delay="0"/>
                                          </p:stCondLst>
                                        </p:cTn>
                                        <p:tgtEl>
                                          <p:spTgt spid="65"/>
                                        </p:tgtEl>
                                        <p:attrNameLst>
                                          <p:attrName>style.visibility</p:attrName>
                                        </p:attrNameLst>
                                      </p:cBhvr>
                                      <p:to>
                                        <p:strVal val="hidden"/>
                                      </p:to>
                                    </p:set>
                                  </p:childTnLst>
                                </p:cTn>
                              </p:par>
                            </p:childTnLst>
                          </p:cTn>
                        </p:par>
                        <p:par>
                          <p:cTn id="261" fill="hold">
                            <p:stCondLst>
                              <p:cond delay="0"/>
                            </p:stCondLst>
                            <p:childTnLst>
                              <p:par>
                                <p:cTn id="262" presetID="63" presetClass="path" presetSubtype="0" accel="50000" decel="50000" fill="hold" grpId="1" nodeType="afterEffect">
                                  <p:stCondLst>
                                    <p:cond delay="0"/>
                                  </p:stCondLst>
                                  <p:childTnLst>
                                    <p:animMotion origin="layout" path="M 2.91667E-6 2.59259E-6 L 0.04362 0.00023 " pathEditMode="relative" rAng="0" ptsTypes="AA">
                                      <p:cBhvr>
                                        <p:cTn id="263" dur="2000" fill="hold"/>
                                        <p:tgtEl>
                                          <p:spTgt spid="35"/>
                                        </p:tgtEl>
                                        <p:attrNameLst>
                                          <p:attrName>ppt_x</p:attrName>
                                          <p:attrName>ppt_y</p:attrName>
                                        </p:attrNameLst>
                                      </p:cBhvr>
                                      <p:rCtr x="2174" y="0"/>
                                    </p:animMotion>
                                  </p:childTnLst>
                                </p:cTn>
                              </p:par>
                            </p:childTnLst>
                          </p:cTn>
                        </p:par>
                        <p:par>
                          <p:cTn id="264" fill="hold">
                            <p:stCondLst>
                              <p:cond delay="2000"/>
                            </p:stCondLst>
                            <p:childTnLst>
                              <p:par>
                                <p:cTn id="265" presetID="1" presetClass="exit" presetSubtype="0" fill="hold" grpId="1" nodeType="afterEffect">
                                  <p:stCondLst>
                                    <p:cond delay="0"/>
                                  </p:stCondLst>
                                  <p:childTnLst>
                                    <p:set>
                                      <p:cBhvr>
                                        <p:cTn id="266" dur="1" fill="hold">
                                          <p:stCondLst>
                                            <p:cond delay="0"/>
                                          </p:stCondLst>
                                        </p:cTn>
                                        <p:tgtEl>
                                          <p:spTgt spid="36"/>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35" presetClass="path" presetSubtype="0" accel="50000" decel="50000" fill="hold" grpId="3" nodeType="clickEffect">
                                  <p:stCondLst>
                                    <p:cond delay="0"/>
                                  </p:stCondLst>
                                  <p:childTnLst>
                                    <p:animMotion origin="layout" path="M 2.29167E-6 -1.11111E-6 L -0.03933 0.00208 " pathEditMode="relative" rAng="0" ptsTypes="AA">
                                      <p:cBhvr>
                                        <p:cTn id="270" dur="2000" fill="hold"/>
                                        <p:tgtEl>
                                          <p:spTgt spid="74"/>
                                        </p:tgtEl>
                                        <p:attrNameLst>
                                          <p:attrName>ppt_x</p:attrName>
                                          <p:attrName>ppt_y</p:attrName>
                                        </p:attrNameLst>
                                      </p:cBhvr>
                                      <p:rCtr x="-1966" y="93"/>
                                    </p:animMotion>
                                  </p:childTnLst>
                                </p:cTn>
                              </p:par>
                            </p:childTnLst>
                          </p:cTn>
                        </p:par>
                        <p:par>
                          <p:cTn id="271" fill="hold">
                            <p:stCondLst>
                              <p:cond delay="2000"/>
                            </p:stCondLst>
                            <p:childTnLst>
                              <p:par>
                                <p:cTn id="272" presetID="1" presetClass="exit" presetSubtype="0" fill="hold" grpId="1" nodeType="afterEffect">
                                  <p:stCondLst>
                                    <p:cond delay="0"/>
                                  </p:stCondLst>
                                  <p:childTnLst>
                                    <p:set>
                                      <p:cBhvr>
                                        <p:cTn id="273" dur="1" fill="hold">
                                          <p:stCondLst>
                                            <p:cond delay="0"/>
                                          </p:stCondLst>
                                        </p:cTn>
                                        <p:tgtEl>
                                          <p:spTgt spid="30"/>
                                        </p:tgtEl>
                                        <p:attrNameLst>
                                          <p:attrName>style.visibility</p:attrName>
                                        </p:attrNameLst>
                                      </p:cBhvr>
                                      <p:to>
                                        <p:strVal val="hidden"/>
                                      </p:to>
                                    </p:set>
                                  </p:childTnLst>
                                </p:cTn>
                              </p:par>
                            </p:childTnLst>
                          </p:cTn>
                        </p:par>
                        <p:par>
                          <p:cTn id="274" fill="hold">
                            <p:stCondLst>
                              <p:cond delay="2000"/>
                            </p:stCondLst>
                            <p:childTnLst>
                              <p:par>
                                <p:cTn id="275" presetID="1" presetClass="exit" presetSubtype="0" fill="hold" grpId="1" nodeType="afterEffect">
                                  <p:stCondLst>
                                    <p:cond delay="0"/>
                                  </p:stCondLst>
                                  <p:childTnLst>
                                    <p:set>
                                      <p:cBhvr>
                                        <p:cTn id="276" dur="1" fill="hold">
                                          <p:stCondLst>
                                            <p:cond delay="0"/>
                                          </p:stCondLst>
                                        </p:cTn>
                                        <p:tgtEl>
                                          <p:spTgt spid="29"/>
                                        </p:tgtEl>
                                        <p:attrNameLst>
                                          <p:attrName>style.visibility</p:attrName>
                                        </p:attrNameLst>
                                      </p:cBhvr>
                                      <p:to>
                                        <p:strVal val="hidden"/>
                                      </p:to>
                                    </p:set>
                                  </p:childTnLst>
                                </p:cTn>
                              </p:par>
                            </p:childTnLst>
                          </p:cTn>
                        </p:par>
                        <p:par>
                          <p:cTn id="277" fill="hold">
                            <p:stCondLst>
                              <p:cond delay="2000"/>
                            </p:stCondLst>
                            <p:childTnLst>
                              <p:par>
                                <p:cTn id="278" presetID="6" presetClass="entr" presetSubtype="16" fill="hold" grpId="0" nodeType="afterEffect">
                                  <p:stCondLst>
                                    <p:cond delay="0"/>
                                  </p:stCondLst>
                                  <p:childTnLst>
                                    <p:set>
                                      <p:cBhvr>
                                        <p:cTn id="279" dur="1" fill="hold">
                                          <p:stCondLst>
                                            <p:cond delay="0"/>
                                          </p:stCondLst>
                                        </p:cTn>
                                        <p:tgtEl>
                                          <p:spTgt spid="66"/>
                                        </p:tgtEl>
                                        <p:attrNameLst>
                                          <p:attrName>style.visibility</p:attrName>
                                        </p:attrNameLst>
                                      </p:cBhvr>
                                      <p:to>
                                        <p:strVal val="visible"/>
                                      </p:to>
                                    </p:set>
                                    <p:animEffect transition="in" filter="circle(in)">
                                      <p:cBhvr>
                                        <p:cTn id="280" dur="2000"/>
                                        <p:tgtEl>
                                          <p:spTgt spid="6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4" fill="hold" grpId="0" nodeType="clickEffect">
                                  <p:stCondLst>
                                    <p:cond delay="0"/>
                                  </p:stCondLst>
                                  <p:childTnLst>
                                    <p:set>
                                      <p:cBhvr>
                                        <p:cTn id="284" dur="1" fill="hold">
                                          <p:stCondLst>
                                            <p:cond delay="0"/>
                                          </p:stCondLst>
                                        </p:cTn>
                                        <p:tgtEl>
                                          <p:spTgt spid="76"/>
                                        </p:tgtEl>
                                        <p:attrNameLst>
                                          <p:attrName>style.visibility</p:attrName>
                                        </p:attrNameLst>
                                      </p:cBhvr>
                                      <p:to>
                                        <p:strVal val="visible"/>
                                      </p:to>
                                    </p:set>
                                    <p:animEffect transition="in" filter="wipe(down)">
                                      <p:cBhvr>
                                        <p:cTn id="285" dur="1000"/>
                                        <p:tgtEl>
                                          <p:spTgt spid="76"/>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77"/>
                                        </p:tgtEl>
                                        <p:attrNameLst>
                                          <p:attrName>style.visibility</p:attrName>
                                        </p:attrNameLst>
                                      </p:cBhvr>
                                      <p:to>
                                        <p:strVal val="visible"/>
                                      </p:to>
                                    </p:set>
                                    <p:animEffect transition="in" filter="fade">
                                      <p:cBhvr>
                                        <p:cTn id="288" dur="500"/>
                                        <p:tgtEl>
                                          <p:spTgt spid="77"/>
                                        </p:tgtEl>
                                      </p:cBhvr>
                                    </p:animEffec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1" nodeType="clickEffect">
                                  <p:stCondLst>
                                    <p:cond delay="0"/>
                                  </p:stCondLst>
                                  <p:childTnLst>
                                    <p:set>
                                      <p:cBhvr>
                                        <p:cTn id="292" dur="1" fill="hold">
                                          <p:stCondLst>
                                            <p:cond delay="0"/>
                                          </p:stCondLst>
                                        </p:cTn>
                                        <p:tgtEl>
                                          <p:spTgt spid="66"/>
                                        </p:tgtEl>
                                        <p:attrNameLst>
                                          <p:attrName>style.visibility</p:attrName>
                                        </p:attrNameLst>
                                      </p:cBhvr>
                                      <p:to>
                                        <p:strVal val="hidden"/>
                                      </p:to>
                                    </p:set>
                                  </p:childTnLst>
                                </p:cTn>
                              </p:par>
                            </p:childTnLst>
                          </p:cTn>
                        </p:par>
                        <p:par>
                          <p:cTn id="293" fill="hold">
                            <p:stCondLst>
                              <p:cond delay="0"/>
                            </p:stCondLst>
                            <p:childTnLst>
                              <p:par>
                                <p:cTn id="294" presetID="1" presetClass="exit" presetSubtype="0" fill="hold" grpId="2" nodeType="afterEffect">
                                  <p:stCondLst>
                                    <p:cond delay="0"/>
                                  </p:stCondLst>
                                  <p:childTnLst>
                                    <p:set>
                                      <p:cBhvr>
                                        <p:cTn id="295" dur="1" fill="hold">
                                          <p:stCondLst>
                                            <p:cond delay="0"/>
                                          </p:stCondLst>
                                        </p:cTn>
                                        <p:tgtEl>
                                          <p:spTgt spid="74"/>
                                        </p:tgtEl>
                                        <p:attrNameLst>
                                          <p:attrName>style.visibility</p:attrName>
                                        </p:attrNameLst>
                                      </p:cBhvr>
                                      <p:to>
                                        <p:strVal val="hidden"/>
                                      </p:to>
                                    </p:set>
                                  </p:childTnLst>
                                </p:cTn>
                              </p:par>
                            </p:childTnLst>
                          </p:cTn>
                        </p:par>
                        <p:par>
                          <p:cTn id="296" fill="hold">
                            <p:stCondLst>
                              <p:cond delay="0"/>
                            </p:stCondLst>
                            <p:childTnLst>
                              <p:par>
                                <p:cTn id="297" presetID="63" presetClass="path" presetSubtype="0" accel="50000" decel="50000" fill="hold" grpId="1" nodeType="afterEffect">
                                  <p:stCondLst>
                                    <p:cond delay="0"/>
                                  </p:stCondLst>
                                  <p:childTnLst>
                                    <p:animMotion origin="layout" path="M 2.91667E-6 2.59259E-6 L 0.04375 -7.40741E-7 " pathEditMode="relative" rAng="0" ptsTypes="AA">
                                      <p:cBhvr>
                                        <p:cTn id="298" dur="2000" fill="hold"/>
                                        <p:tgtEl>
                                          <p:spTgt spid="34"/>
                                        </p:tgtEl>
                                        <p:attrNameLst>
                                          <p:attrName>ppt_x</p:attrName>
                                          <p:attrName>ppt_y</p:attrName>
                                        </p:attrNameLst>
                                      </p:cBhvr>
                                      <p:rCtr x="2279" y="93"/>
                                    </p:animMotion>
                                  </p:childTnLst>
                                </p:cTn>
                              </p:par>
                            </p:childTnLst>
                          </p:cTn>
                        </p:par>
                        <p:par>
                          <p:cTn id="299" fill="hold">
                            <p:stCondLst>
                              <p:cond delay="2000"/>
                            </p:stCondLst>
                            <p:childTnLst>
                              <p:par>
                                <p:cTn id="300" presetID="1" presetClass="exit" presetSubtype="0" fill="hold" grpId="1" nodeType="afterEffect">
                                  <p:stCondLst>
                                    <p:cond delay="0"/>
                                  </p:stCondLst>
                                  <p:childTnLst>
                                    <p:set>
                                      <p:cBhvr>
                                        <p:cTn id="301" dur="1" fill="hold">
                                          <p:stCondLst>
                                            <p:cond delay="0"/>
                                          </p:stCondLst>
                                        </p:cTn>
                                        <p:tgtEl>
                                          <p:spTgt spid="76"/>
                                        </p:tgtEl>
                                        <p:attrNameLst>
                                          <p:attrName>style.visibility</p:attrName>
                                        </p:attrNameLst>
                                      </p:cBhvr>
                                      <p:to>
                                        <p:strVal val="hidden"/>
                                      </p:to>
                                    </p:set>
                                  </p:childTnLst>
                                </p:cTn>
                              </p:par>
                            </p:childTnLst>
                          </p:cTn>
                        </p:par>
                        <p:par>
                          <p:cTn id="302" fill="hold">
                            <p:stCondLst>
                              <p:cond delay="2000"/>
                            </p:stCondLst>
                            <p:childTnLst>
                              <p:par>
                                <p:cTn id="303" presetID="1" presetClass="exit" presetSubtype="0" fill="hold" grpId="1" nodeType="afterEffect">
                                  <p:stCondLst>
                                    <p:cond delay="0"/>
                                  </p:stCondLst>
                                  <p:childTnLst>
                                    <p:set>
                                      <p:cBhvr>
                                        <p:cTn id="304" dur="1" fill="hold">
                                          <p:stCondLst>
                                            <p:cond delay="0"/>
                                          </p:stCondLst>
                                        </p:cTn>
                                        <p:tgtEl>
                                          <p:spTgt spid="77"/>
                                        </p:tgtEl>
                                        <p:attrNameLst>
                                          <p:attrName>style.visibility</p:attrName>
                                        </p:attrNameLst>
                                      </p:cBhvr>
                                      <p:to>
                                        <p:strVal val="hidden"/>
                                      </p:to>
                                    </p:set>
                                  </p:childTnLst>
                                </p:cTn>
                              </p:par>
                            </p:childTnLst>
                          </p:cTn>
                        </p:par>
                      </p:childTnLst>
                    </p:cTn>
                  </p:par>
                  <p:par>
                    <p:cTn id="305" fill="hold">
                      <p:stCondLst>
                        <p:cond delay="indefinite"/>
                      </p:stCondLst>
                      <p:childTnLst>
                        <p:par>
                          <p:cTn id="306" fill="hold">
                            <p:stCondLst>
                              <p:cond delay="0"/>
                            </p:stCondLst>
                            <p:childTnLst>
                              <p:par>
                                <p:cTn id="307" presetID="10" presetClass="entr" presetSubtype="0" fill="hold" grpId="0" nodeType="clickEffect">
                                  <p:stCondLst>
                                    <p:cond delay="0"/>
                                  </p:stCondLst>
                                  <p:childTnLst>
                                    <p:set>
                                      <p:cBhvr>
                                        <p:cTn id="308" dur="1" fill="hold">
                                          <p:stCondLst>
                                            <p:cond delay="0"/>
                                          </p:stCondLst>
                                        </p:cTn>
                                        <p:tgtEl>
                                          <p:spTgt spid="75"/>
                                        </p:tgtEl>
                                        <p:attrNameLst>
                                          <p:attrName>style.visibility</p:attrName>
                                        </p:attrNameLst>
                                      </p:cBhvr>
                                      <p:to>
                                        <p:strVal val="visible"/>
                                      </p:to>
                                    </p:set>
                                    <p:animEffect transition="in" filter="fade">
                                      <p:cBhvr>
                                        <p:cTn id="309" dur="500"/>
                                        <p:tgtEl>
                                          <p:spTgt spid="75"/>
                                        </p:tgtEl>
                                      </p:cBhvr>
                                    </p:animEffect>
                                  </p:childTnLst>
                                </p:cTn>
                              </p:par>
                              <p:par>
                                <p:cTn id="310" presetID="6" presetClass="entr" presetSubtype="16" fill="hold" grpId="0" nodeType="withEffect">
                                  <p:stCondLst>
                                    <p:cond delay="0"/>
                                  </p:stCondLst>
                                  <p:childTnLst>
                                    <p:set>
                                      <p:cBhvr>
                                        <p:cTn id="311" dur="1" fill="hold">
                                          <p:stCondLst>
                                            <p:cond delay="0"/>
                                          </p:stCondLst>
                                        </p:cTn>
                                        <p:tgtEl>
                                          <p:spTgt spid="67"/>
                                        </p:tgtEl>
                                        <p:attrNameLst>
                                          <p:attrName>style.visibility</p:attrName>
                                        </p:attrNameLst>
                                      </p:cBhvr>
                                      <p:to>
                                        <p:strVal val="visible"/>
                                      </p:to>
                                    </p:set>
                                    <p:animEffect transition="in" filter="circle(in)">
                                      <p:cBhvr>
                                        <p:cTn id="312" dur="2000"/>
                                        <p:tgtEl>
                                          <p:spTgt spid="67"/>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4" fill="hold" grpId="0" nodeType="clickEffect">
                                  <p:stCondLst>
                                    <p:cond delay="0"/>
                                  </p:stCondLst>
                                  <p:childTnLst>
                                    <p:set>
                                      <p:cBhvr>
                                        <p:cTn id="316" dur="1" fill="hold">
                                          <p:stCondLst>
                                            <p:cond delay="0"/>
                                          </p:stCondLst>
                                        </p:cTn>
                                        <p:tgtEl>
                                          <p:spTgt spid="78"/>
                                        </p:tgtEl>
                                        <p:attrNameLst>
                                          <p:attrName>style.visibility</p:attrName>
                                        </p:attrNameLst>
                                      </p:cBhvr>
                                      <p:to>
                                        <p:strVal val="visible"/>
                                      </p:to>
                                    </p:set>
                                    <p:animEffect transition="in" filter="wipe(down)">
                                      <p:cBhvr>
                                        <p:cTn id="317" dur="1000"/>
                                        <p:tgtEl>
                                          <p:spTgt spid="78"/>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79"/>
                                        </p:tgtEl>
                                        <p:attrNameLst>
                                          <p:attrName>style.visibility</p:attrName>
                                        </p:attrNameLst>
                                      </p:cBhvr>
                                      <p:to>
                                        <p:strVal val="visible"/>
                                      </p:to>
                                    </p:set>
                                    <p:animEffect transition="in" filter="fade">
                                      <p:cBhvr>
                                        <p:cTn id="320" dur="500"/>
                                        <p:tgtEl>
                                          <p:spTgt spid="79"/>
                                        </p:tgtEl>
                                      </p:cBhvr>
                                    </p:animEffec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67"/>
                                        </p:tgtEl>
                                        <p:attrNameLst>
                                          <p:attrName>style.visibility</p:attrName>
                                        </p:attrNameLst>
                                      </p:cBhvr>
                                      <p:to>
                                        <p:strVal val="hidden"/>
                                      </p:to>
                                    </p:set>
                                  </p:childTnLst>
                                </p:cTn>
                              </p:par>
                            </p:childTnLst>
                          </p:cTn>
                        </p:par>
                        <p:par>
                          <p:cTn id="325" fill="hold">
                            <p:stCondLst>
                              <p:cond delay="0"/>
                            </p:stCondLst>
                            <p:childTnLst>
                              <p:par>
                                <p:cTn id="326" presetID="63" presetClass="path" presetSubtype="0" accel="50000" decel="50000" fill="hold" grpId="1" nodeType="afterEffect">
                                  <p:stCondLst>
                                    <p:cond delay="0"/>
                                  </p:stCondLst>
                                  <p:childTnLst>
                                    <p:animMotion origin="layout" path="M 2.91667E-6 2.59259E-6 L 0.04375 4.44444E-6 " pathEditMode="relative" rAng="0" ptsTypes="AA">
                                      <p:cBhvr>
                                        <p:cTn id="327" dur="2000" fill="hold"/>
                                        <p:tgtEl>
                                          <p:spTgt spid="33"/>
                                        </p:tgtEl>
                                        <p:attrNameLst>
                                          <p:attrName>ppt_x</p:attrName>
                                          <p:attrName>ppt_y</p:attrName>
                                        </p:attrNameLst>
                                      </p:cBhvr>
                                      <p:rCtr x="2266" y="-93"/>
                                    </p:animMotion>
                                  </p:childTnLst>
                                </p:cTn>
                              </p:par>
                            </p:childTnLst>
                          </p:cTn>
                        </p:par>
                      </p:childTnLst>
                    </p:cTn>
                  </p:par>
                  <p:par>
                    <p:cTn id="328" fill="hold">
                      <p:stCondLst>
                        <p:cond delay="indefinite"/>
                      </p:stCondLst>
                      <p:childTnLst>
                        <p:par>
                          <p:cTn id="329" fill="hold">
                            <p:stCondLst>
                              <p:cond delay="0"/>
                            </p:stCondLst>
                            <p:childTnLst>
                              <p:par>
                                <p:cTn id="330" presetID="35" presetClass="path" presetSubtype="0" accel="50000" decel="50000" fill="hold" grpId="3" nodeType="clickEffect">
                                  <p:stCondLst>
                                    <p:cond delay="0"/>
                                  </p:stCondLst>
                                  <p:childTnLst>
                                    <p:animMotion origin="layout" path="M 2.29167E-6 -4.44444E-6 L -0.04232 0.00278 " pathEditMode="relative" rAng="0" ptsTypes="AA">
                                      <p:cBhvr>
                                        <p:cTn id="331" dur="2000" fill="hold"/>
                                        <p:tgtEl>
                                          <p:spTgt spid="75"/>
                                        </p:tgtEl>
                                        <p:attrNameLst>
                                          <p:attrName>ppt_x</p:attrName>
                                          <p:attrName>ppt_y</p:attrName>
                                        </p:attrNameLst>
                                      </p:cBhvr>
                                      <p:rCtr x="-2122" y="139"/>
                                    </p:animMotion>
                                  </p:childTnLst>
                                </p:cTn>
                              </p:par>
                            </p:childTnLst>
                          </p:cTn>
                        </p:par>
                        <p:par>
                          <p:cTn id="332" fill="hold">
                            <p:stCondLst>
                              <p:cond delay="2000"/>
                            </p:stCondLst>
                            <p:childTnLst>
                              <p:par>
                                <p:cTn id="333" presetID="6" presetClass="entr" presetSubtype="16" fill="hold" grpId="0" nodeType="afterEffect">
                                  <p:stCondLst>
                                    <p:cond delay="0"/>
                                  </p:stCondLst>
                                  <p:childTnLst>
                                    <p:set>
                                      <p:cBhvr>
                                        <p:cTn id="334" dur="1" fill="hold">
                                          <p:stCondLst>
                                            <p:cond delay="0"/>
                                          </p:stCondLst>
                                        </p:cTn>
                                        <p:tgtEl>
                                          <p:spTgt spid="69"/>
                                        </p:tgtEl>
                                        <p:attrNameLst>
                                          <p:attrName>style.visibility</p:attrName>
                                        </p:attrNameLst>
                                      </p:cBhvr>
                                      <p:to>
                                        <p:strVal val="visible"/>
                                      </p:to>
                                    </p:set>
                                    <p:animEffect transition="in" filter="circle(in)">
                                      <p:cBhvr>
                                        <p:cTn id="335" dur="2000"/>
                                        <p:tgtEl>
                                          <p:spTgt spid="69"/>
                                        </p:tgtEl>
                                      </p:cBhvr>
                                    </p:animEffect>
                                  </p:childTnLst>
                                </p:cTn>
                              </p:par>
                            </p:childTnLst>
                          </p:cTn>
                        </p:par>
                      </p:childTnLst>
                    </p:cTn>
                  </p:par>
                  <p:par>
                    <p:cTn id="336" fill="hold">
                      <p:stCondLst>
                        <p:cond delay="indefinite"/>
                      </p:stCondLst>
                      <p:childTnLst>
                        <p:par>
                          <p:cTn id="337" fill="hold">
                            <p:stCondLst>
                              <p:cond delay="0"/>
                            </p:stCondLst>
                            <p:childTnLst>
                              <p:par>
                                <p:cTn id="338" presetID="1" presetClass="exit" presetSubtype="0" fill="hold" grpId="1" nodeType="clickEffect">
                                  <p:stCondLst>
                                    <p:cond delay="0"/>
                                  </p:stCondLst>
                                  <p:childTnLst>
                                    <p:set>
                                      <p:cBhvr>
                                        <p:cTn id="339" dur="1" fill="hold">
                                          <p:stCondLst>
                                            <p:cond delay="0"/>
                                          </p:stCondLst>
                                        </p:cTn>
                                        <p:tgtEl>
                                          <p:spTgt spid="69"/>
                                        </p:tgtEl>
                                        <p:attrNameLst>
                                          <p:attrName>style.visibility</p:attrName>
                                        </p:attrNameLst>
                                      </p:cBhvr>
                                      <p:to>
                                        <p:strVal val="hidden"/>
                                      </p:to>
                                    </p:set>
                                  </p:childTnLst>
                                </p:cTn>
                              </p:par>
                            </p:childTnLst>
                          </p:cTn>
                        </p:par>
                        <p:par>
                          <p:cTn id="340" fill="hold">
                            <p:stCondLst>
                              <p:cond delay="0"/>
                            </p:stCondLst>
                            <p:childTnLst>
                              <p:par>
                                <p:cTn id="341" presetID="1" presetClass="exit" presetSubtype="0" fill="hold" grpId="2" nodeType="afterEffect">
                                  <p:stCondLst>
                                    <p:cond delay="0"/>
                                  </p:stCondLst>
                                  <p:childTnLst>
                                    <p:set>
                                      <p:cBhvr>
                                        <p:cTn id="342" dur="1" fill="hold">
                                          <p:stCondLst>
                                            <p:cond delay="0"/>
                                          </p:stCondLst>
                                        </p:cTn>
                                        <p:tgtEl>
                                          <p:spTgt spid="75"/>
                                        </p:tgtEl>
                                        <p:attrNameLst>
                                          <p:attrName>style.visibility</p:attrName>
                                        </p:attrNameLst>
                                      </p:cBhvr>
                                      <p:to>
                                        <p:strVal val="hidden"/>
                                      </p:to>
                                    </p:set>
                                  </p:childTnLst>
                                </p:cTn>
                              </p:par>
                            </p:childTnLst>
                          </p:cTn>
                        </p:par>
                        <p:par>
                          <p:cTn id="343" fill="hold">
                            <p:stCondLst>
                              <p:cond delay="0"/>
                            </p:stCondLst>
                            <p:childTnLst>
                              <p:par>
                                <p:cTn id="344" presetID="1" presetClass="exit" presetSubtype="0" fill="hold" grpId="1" nodeType="afterEffect">
                                  <p:stCondLst>
                                    <p:cond delay="0"/>
                                  </p:stCondLst>
                                  <p:childTnLst>
                                    <p:set>
                                      <p:cBhvr>
                                        <p:cTn id="345" dur="1" fill="hold">
                                          <p:stCondLst>
                                            <p:cond delay="0"/>
                                          </p:stCondLst>
                                        </p:cTn>
                                        <p:tgtEl>
                                          <p:spTgt spid="78"/>
                                        </p:tgtEl>
                                        <p:attrNameLst>
                                          <p:attrName>style.visibility</p:attrName>
                                        </p:attrNameLst>
                                      </p:cBhvr>
                                      <p:to>
                                        <p:strVal val="hidden"/>
                                      </p:to>
                                    </p:set>
                                  </p:childTnLst>
                                </p:cTn>
                              </p:par>
                            </p:childTnLst>
                          </p:cTn>
                        </p:par>
                        <p:par>
                          <p:cTn id="346" fill="hold">
                            <p:stCondLst>
                              <p:cond delay="0"/>
                            </p:stCondLst>
                            <p:childTnLst>
                              <p:par>
                                <p:cTn id="347" presetID="1" presetClass="exit" presetSubtype="0" fill="hold" grpId="1" nodeType="afterEffect">
                                  <p:stCondLst>
                                    <p:cond delay="0"/>
                                  </p:stCondLst>
                                  <p:childTnLst>
                                    <p:set>
                                      <p:cBhvr>
                                        <p:cTn id="348" dur="1" fill="hold">
                                          <p:stCondLst>
                                            <p:cond delay="0"/>
                                          </p:stCondLst>
                                        </p:cTn>
                                        <p:tgtEl>
                                          <p:spTgt spid="79"/>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68"/>
                                        </p:tgtEl>
                                        <p:attrNameLst>
                                          <p:attrName>style.visibility</p:attrName>
                                        </p:attrNameLst>
                                      </p:cBhvr>
                                      <p:to>
                                        <p:strVal val="visible"/>
                                      </p:to>
                                    </p:set>
                                    <p:animEffect transition="in" filter="wipe(left)">
                                      <p:cBhvr>
                                        <p:cTn id="353" dur="500"/>
                                        <p:tgtEl>
                                          <p:spTgt spid="68"/>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grpId="0" nodeType="clickEffect">
                                  <p:stCondLst>
                                    <p:cond delay="0"/>
                                  </p:stCondLst>
                                  <p:childTnLst>
                                    <p:set>
                                      <p:cBhvr>
                                        <p:cTn id="357" dur="1" fill="hold">
                                          <p:stCondLst>
                                            <p:cond delay="0"/>
                                          </p:stCondLst>
                                        </p:cTn>
                                        <p:tgtEl>
                                          <p:spTgt spid="70"/>
                                        </p:tgtEl>
                                        <p:attrNameLst>
                                          <p:attrName>style.visibility</p:attrName>
                                        </p:attrNameLst>
                                      </p:cBhvr>
                                      <p:to>
                                        <p:strVal val="visible"/>
                                      </p:to>
                                    </p:set>
                                    <p:animEffect transition="in" filter="fade">
                                      <p:cBhvr>
                                        <p:cTn id="35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8" grpId="1"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29" grpId="1" animBg="1"/>
      <p:bldP spid="30" grpId="0"/>
      <p:bldP spid="30" grpId="1"/>
      <p:bldP spid="31" grpId="0"/>
      <p:bldP spid="32" grpId="0"/>
      <p:bldP spid="33" grpId="0"/>
      <p:bldP spid="33" grpId="1"/>
      <p:bldP spid="34" grpId="0"/>
      <p:bldP spid="34" grpId="1"/>
      <p:bldP spid="35" grpId="0"/>
      <p:bldP spid="35" grpId="1"/>
      <p:bldP spid="36" grpId="0"/>
      <p:bldP spid="36" grpId="1"/>
      <p:bldP spid="37" grpId="0"/>
      <p:bldP spid="38" grpId="0"/>
      <p:bldP spid="39" grpId="0" animBg="1"/>
      <p:bldP spid="40" grpId="0" animBg="1"/>
      <p:bldP spid="41" grpId="0" animBg="1"/>
      <p:bldP spid="42" grpId="0" animBg="1"/>
      <p:bldP spid="43" grpId="0" animBg="1"/>
      <p:bldP spid="43" grpId="1"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0" grpId="0"/>
      <p:bldP spid="61" grpId="0"/>
      <p:bldP spid="62" grpId="0"/>
      <p:bldP spid="63" grpId="0"/>
      <p:bldP spid="64" grpId="0" animBg="1"/>
      <p:bldP spid="64" grpId="1" animBg="1"/>
      <p:bldP spid="65" grpId="0" animBg="1"/>
      <p:bldP spid="65" grpId="1" animBg="1"/>
      <p:bldP spid="66" grpId="0" animBg="1"/>
      <p:bldP spid="66" grpId="1" animBg="1"/>
      <p:bldP spid="67" grpId="0" animBg="1"/>
      <p:bldP spid="67" grpId="1" animBg="1"/>
      <p:bldP spid="68" grpId="0" animBg="1"/>
      <p:bldP spid="69" grpId="0" animBg="1"/>
      <p:bldP spid="69" grpId="1" animBg="1"/>
      <p:bldP spid="70" grpId="0"/>
      <p:bldP spid="72" grpId="0" animBg="1"/>
      <p:bldP spid="72" grpId="1" animBg="1"/>
      <p:bldP spid="74" grpId="0" animBg="1"/>
      <p:bldP spid="74" grpId="2" animBg="1"/>
      <p:bldP spid="74" grpId="3" animBg="1"/>
      <p:bldP spid="75" grpId="0" animBg="1"/>
      <p:bldP spid="75" grpId="2" animBg="1"/>
      <p:bldP spid="75" grpId="3" animBg="1"/>
      <p:bldP spid="76" grpId="0" animBg="1"/>
      <p:bldP spid="76" grpId="1" animBg="1"/>
      <p:bldP spid="77" grpId="0"/>
      <p:bldP spid="77" grpId="1"/>
      <p:bldP spid="78" grpId="0" animBg="1"/>
      <p:bldP spid="78" grpId="1" animBg="1"/>
      <p:bldP spid="79" grpId="0"/>
      <p:bldP spid="79" grpId="1"/>
      <p:bldP spid="81" grpId="0" animBg="1"/>
      <p:bldP spid="83" grpId="0" animBg="1"/>
      <p:bldP spid="85" grpId="0" animBg="1"/>
      <p:bldP spid="86" grpId="0" animBg="1"/>
      <p:bldP spid="87" grpId="0" animBg="1"/>
      <p:bldP spid="88" grpId="0" animBg="1"/>
      <p:bldP spid="89" grpId="0" animBg="1"/>
      <p:bldP spid="9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 Example </a:t>
            </a:r>
          </a:p>
        </p:txBody>
      </p:sp>
      <p:sp>
        <p:nvSpPr>
          <p:cNvPr id="4" name="TextBox 3"/>
          <p:cNvSpPr txBox="1"/>
          <p:nvPr/>
        </p:nvSpPr>
        <p:spPr>
          <a:xfrm>
            <a:off x="491693" y="1252559"/>
            <a:ext cx="896784" cy="369332"/>
          </a:xfrm>
          <a:prstGeom prst="rect">
            <a:avLst/>
          </a:prstGeom>
          <a:noFill/>
          <a:ln w="28575">
            <a:solidFill>
              <a:schemeClr val="tx1"/>
            </a:solidFill>
          </a:ln>
        </p:spPr>
        <p:txBody>
          <a:bodyPr wrap="none" rtlCol="0">
            <a:spAutoFit/>
          </a:bodyPr>
          <a:lstStyle/>
          <a:p>
            <a:r>
              <a:rPr lang="en-IN" b="1" dirty="0"/>
              <a:t>Step 7 :</a:t>
            </a:r>
            <a:endParaRPr lang="en-US" b="1" dirty="0"/>
          </a:p>
        </p:txBody>
      </p:sp>
      <p:cxnSp>
        <p:nvCxnSpPr>
          <p:cNvPr id="5" name="Straight Connector 4"/>
          <p:cNvCxnSpPr/>
          <p:nvPr/>
        </p:nvCxnSpPr>
        <p:spPr>
          <a:xfrm>
            <a:off x="525782" y="3736761"/>
            <a:ext cx="11064240" cy="0"/>
          </a:xfrm>
          <a:prstGeom prst="line">
            <a:avLst/>
          </a:prstGeom>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525782" y="3736761"/>
            <a:ext cx="896784" cy="369332"/>
          </a:xfrm>
          <a:prstGeom prst="rect">
            <a:avLst/>
          </a:prstGeom>
          <a:noFill/>
          <a:ln w="28575">
            <a:solidFill>
              <a:schemeClr val="tx1"/>
            </a:solidFill>
          </a:ln>
        </p:spPr>
        <p:txBody>
          <a:bodyPr wrap="none" rtlCol="0">
            <a:spAutoFit/>
          </a:bodyPr>
          <a:lstStyle/>
          <a:p>
            <a:r>
              <a:rPr lang="en-IN" b="1" dirty="0"/>
              <a:t>Step 8 :</a:t>
            </a:r>
            <a:endParaRPr lang="en-US" b="1" dirty="0"/>
          </a:p>
        </p:txBody>
      </p:sp>
      <p:cxnSp>
        <p:nvCxnSpPr>
          <p:cNvPr id="7" name="Straight Connector 6"/>
          <p:cNvCxnSpPr/>
          <p:nvPr/>
        </p:nvCxnSpPr>
        <p:spPr>
          <a:xfrm>
            <a:off x="491693" y="1250462"/>
            <a:ext cx="11064240" cy="0"/>
          </a:xfrm>
          <a:prstGeom prst="line">
            <a:avLst/>
          </a:prstGeom>
        </p:spPr>
        <p:style>
          <a:lnRef idx="1">
            <a:schemeClr val="dk1"/>
          </a:lnRef>
          <a:fillRef idx="0">
            <a:schemeClr val="dk1"/>
          </a:fillRef>
          <a:effectRef idx="0">
            <a:schemeClr val="dk1"/>
          </a:effectRef>
          <a:fontRef idx="minor">
            <a:schemeClr val="tx1"/>
          </a:fontRef>
        </p:style>
      </p:cxnSp>
      <p:sp>
        <p:nvSpPr>
          <p:cNvPr id="14" name="Rectangle 13"/>
          <p:cNvSpPr/>
          <p:nvPr/>
        </p:nvSpPr>
        <p:spPr>
          <a:xfrm>
            <a:off x="1114701"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15" name="Rectangle 14"/>
          <p:cNvSpPr/>
          <p:nvPr/>
        </p:nvSpPr>
        <p:spPr>
          <a:xfrm>
            <a:off x="1648101"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16" name="Rectangle 15"/>
          <p:cNvSpPr/>
          <p:nvPr/>
        </p:nvSpPr>
        <p:spPr>
          <a:xfrm>
            <a:off x="21890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17" name="Rectangle 16"/>
          <p:cNvSpPr/>
          <p:nvPr/>
        </p:nvSpPr>
        <p:spPr>
          <a:xfrm>
            <a:off x="27224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18" name="Rectangle 17"/>
          <p:cNvSpPr/>
          <p:nvPr/>
        </p:nvSpPr>
        <p:spPr>
          <a:xfrm>
            <a:off x="32558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19" name="Rectangle 18"/>
          <p:cNvSpPr/>
          <p:nvPr/>
        </p:nvSpPr>
        <p:spPr>
          <a:xfrm>
            <a:off x="37892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20" name="Rectangle 19"/>
          <p:cNvSpPr/>
          <p:nvPr/>
        </p:nvSpPr>
        <p:spPr>
          <a:xfrm>
            <a:off x="43226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21" name="Rectangle 20"/>
          <p:cNvSpPr/>
          <p:nvPr/>
        </p:nvSpPr>
        <p:spPr>
          <a:xfrm>
            <a:off x="4856037" y="5463989"/>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22" name="Rectangle 21"/>
          <p:cNvSpPr/>
          <p:nvPr/>
        </p:nvSpPr>
        <p:spPr>
          <a:xfrm>
            <a:off x="16556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3" name="Rectangle 22"/>
          <p:cNvSpPr/>
          <p:nvPr/>
        </p:nvSpPr>
        <p:spPr>
          <a:xfrm>
            <a:off x="21890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4" name="Rectangle 23"/>
          <p:cNvSpPr/>
          <p:nvPr/>
        </p:nvSpPr>
        <p:spPr>
          <a:xfrm>
            <a:off x="1114701"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5" name="Rectangle 24"/>
          <p:cNvSpPr/>
          <p:nvPr/>
        </p:nvSpPr>
        <p:spPr>
          <a:xfrm>
            <a:off x="27224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6" name="Rectangle 25"/>
          <p:cNvSpPr/>
          <p:nvPr/>
        </p:nvSpPr>
        <p:spPr>
          <a:xfrm>
            <a:off x="32558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7" name="Rectangle 26"/>
          <p:cNvSpPr/>
          <p:nvPr/>
        </p:nvSpPr>
        <p:spPr>
          <a:xfrm>
            <a:off x="37892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8" name="Rectangle 27"/>
          <p:cNvSpPr/>
          <p:nvPr/>
        </p:nvSpPr>
        <p:spPr>
          <a:xfrm>
            <a:off x="43226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9" name="Rectangle 28"/>
          <p:cNvSpPr/>
          <p:nvPr/>
        </p:nvSpPr>
        <p:spPr>
          <a:xfrm>
            <a:off x="4856037" y="4953000"/>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0" name="Freeform 29"/>
          <p:cNvSpPr/>
          <p:nvPr/>
        </p:nvSpPr>
        <p:spPr>
          <a:xfrm>
            <a:off x="4552665" y="5836435"/>
            <a:ext cx="553891" cy="171192"/>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1" name="TextBox 30"/>
          <p:cNvSpPr txBox="1"/>
          <p:nvPr/>
        </p:nvSpPr>
        <p:spPr>
          <a:xfrm>
            <a:off x="4176517" y="6087071"/>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32" name="TextBox 31"/>
          <p:cNvSpPr txBox="1"/>
          <p:nvPr/>
        </p:nvSpPr>
        <p:spPr>
          <a:xfrm>
            <a:off x="1114701" y="5002324"/>
            <a:ext cx="527637" cy="461665"/>
          </a:xfrm>
          <a:prstGeom prst="rect">
            <a:avLst/>
          </a:prstGeom>
          <a:noFill/>
        </p:spPr>
        <p:txBody>
          <a:bodyPr wrap="square" rtlCol="0">
            <a:spAutoFit/>
          </a:bodyPr>
          <a:lstStyle/>
          <a:p>
            <a:pPr algn="ctr"/>
            <a:r>
              <a:rPr lang="en-US" sz="2400" dirty="0"/>
              <a:t>-5</a:t>
            </a:r>
          </a:p>
        </p:txBody>
      </p:sp>
      <p:sp>
        <p:nvSpPr>
          <p:cNvPr id="33" name="TextBox 32"/>
          <p:cNvSpPr txBox="1"/>
          <p:nvPr/>
        </p:nvSpPr>
        <p:spPr>
          <a:xfrm>
            <a:off x="1653864" y="5006789"/>
            <a:ext cx="527637" cy="461665"/>
          </a:xfrm>
          <a:prstGeom prst="rect">
            <a:avLst/>
          </a:prstGeom>
          <a:noFill/>
        </p:spPr>
        <p:txBody>
          <a:bodyPr wrap="square" rtlCol="0">
            <a:spAutoFit/>
          </a:bodyPr>
          <a:lstStyle/>
          <a:p>
            <a:pPr algn="ctr"/>
            <a:r>
              <a:rPr lang="en-US" sz="2400" dirty="0"/>
              <a:t>1</a:t>
            </a:r>
          </a:p>
        </p:txBody>
      </p:sp>
      <p:sp>
        <p:nvSpPr>
          <p:cNvPr id="34" name="TextBox 33"/>
          <p:cNvSpPr txBox="1"/>
          <p:nvPr/>
        </p:nvSpPr>
        <p:spPr>
          <a:xfrm>
            <a:off x="2187264" y="5006789"/>
            <a:ext cx="527637" cy="461665"/>
          </a:xfrm>
          <a:prstGeom prst="rect">
            <a:avLst/>
          </a:prstGeom>
          <a:noFill/>
        </p:spPr>
        <p:txBody>
          <a:bodyPr wrap="square" rtlCol="0">
            <a:spAutoFit/>
          </a:bodyPr>
          <a:lstStyle/>
          <a:p>
            <a:pPr algn="ctr"/>
            <a:r>
              <a:rPr lang="en-US" sz="2400" dirty="0"/>
              <a:t>2</a:t>
            </a:r>
          </a:p>
        </p:txBody>
      </p:sp>
      <p:sp>
        <p:nvSpPr>
          <p:cNvPr id="35" name="TextBox 34"/>
          <p:cNvSpPr txBox="1"/>
          <p:nvPr/>
        </p:nvSpPr>
        <p:spPr>
          <a:xfrm>
            <a:off x="2720664" y="5006789"/>
            <a:ext cx="527637" cy="461665"/>
          </a:xfrm>
          <a:prstGeom prst="rect">
            <a:avLst/>
          </a:prstGeom>
          <a:noFill/>
        </p:spPr>
        <p:txBody>
          <a:bodyPr wrap="square" rtlCol="0">
            <a:spAutoFit/>
          </a:bodyPr>
          <a:lstStyle/>
          <a:p>
            <a:pPr algn="ctr"/>
            <a:r>
              <a:rPr lang="en-US" sz="2400" dirty="0"/>
              <a:t>5</a:t>
            </a:r>
          </a:p>
        </p:txBody>
      </p:sp>
      <p:sp>
        <p:nvSpPr>
          <p:cNvPr id="36" name="TextBox 35"/>
          <p:cNvSpPr txBox="1"/>
          <p:nvPr/>
        </p:nvSpPr>
        <p:spPr>
          <a:xfrm>
            <a:off x="3254064" y="5006789"/>
            <a:ext cx="527637" cy="461665"/>
          </a:xfrm>
          <a:prstGeom prst="rect">
            <a:avLst/>
          </a:prstGeom>
          <a:noFill/>
        </p:spPr>
        <p:txBody>
          <a:bodyPr wrap="square" rtlCol="0">
            <a:spAutoFit/>
          </a:bodyPr>
          <a:lstStyle/>
          <a:p>
            <a:pPr algn="ctr"/>
            <a:r>
              <a:rPr lang="en-US" sz="2400" dirty="0"/>
              <a:t>12</a:t>
            </a:r>
          </a:p>
        </p:txBody>
      </p:sp>
      <p:sp>
        <p:nvSpPr>
          <p:cNvPr id="37" name="TextBox 36"/>
          <p:cNvSpPr txBox="1"/>
          <p:nvPr/>
        </p:nvSpPr>
        <p:spPr>
          <a:xfrm>
            <a:off x="3781701" y="5006789"/>
            <a:ext cx="527637" cy="461665"/>
          </a:xfrm>
          <a:prstGeom prst="rect">
            <a:avLst/>
          </a:prstGeom>
          <a:noFill/>
        </p:spPr>
        <p:txBody>
          <a:bodyPr wrap="square" rtlCol="0">
            <a:spAutoFit/>
          </a:bodyPr>
          <a:lstStyle/>
          <a:p>
            <a:pPr algn="ctr"/>
            <a:r>
              <a:rPr lang="en-US" sz="2400" dirty="0"/>
              <a:t>12</a:t>
            </a:r>
          </a:p>
        </p:txBody>
      </p:sp>
      <p:sp>
        <p:nvSpPr>
          <p:cNvPr id="38" name="TextBox 37"/>
          <p:cNvSpPr txBox="1"/>
          <p:nvPr/>
        </p:nvSpPr>
        <p:spPr>
          <a:xfrm>
            <a:off x="4315101" y="5006789"/>
            <a:ext cx="527637" cy="461665"/>
          </a:xfrm>
          <a:prstGeom prst="rect">
            <a:avLst/>
          </a:prstGeom>
          <a:noFill/>
        </p:spPr>
        <p:txBody>
          <a:bodyPr wrap="square" rtlCol="0">
            <a:spAutoFit/>
          </a:bodyPr>
          <a:lstStyle/>
          <a:p>
            <a:pPr algn="ctr"/>
            <a:r>
              <a:rPr lang="en-US" sz="2400" dirty="0"/>
              <a:t>16</a:t>
            </a:r>
          </a:p>
        </p:txBody>
      </p:sp>
      <p:sp>
        <p:nvSpPr>
          <p:cNvPr id="39" name="TextBox 38"/>
          <p:cNvSpPr txBox="1"/>
          <p:nvPr/>
        </p:nvSpPr>
        <p:spPr>
          <a:xfrm>
            <a:off x="4854264" y="5006789"/>
            <a:ext cx="527637" cy="461665"/>
          </a:xfrm>
          <a:prstGeom prst="rect">
            <a:avLst/>
          </a:prstGeom>
          <a:noFill/>
        </p:spPr>
        <p:txBody>
          <a:bodyPr wrap="square" rtlCol="0">
            <a:spAutoFit/>
          </a:bodyPr>
          <a:lstStyle/>
          <a:p>
            <a:pPr algn="ctr"/>
            <a:r>
              <a:rPr lang="en-US" sz="2400" dirty="0"/>
              <a:t>14</a:t>
            </a:r>
          </a:p>
        </p:txBody>
      </p:sp>
      <p:sp>
        <p:nvSpPr>
          <p:cNvPr id="40" name="Rectangle 39"/>
          <p:cNvSpPr/>
          <p:nvPr/>
        </p:nvSpPr>
        <p:spPr>
          <a:xfrm>
            <a:off x="1114701"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1</a:t>
            </a:r>
          </a:p>
        </p:txBody>
      </p:sp>
      <p:sp>
        <p:nvSpPr>
          <p:cNvPr id="41" name="Rectangle 40"/>
          <p:cNvSpPr/>
          <p:nvPr/>
        </p:nvSpPr>
        <p:spPr>
          <a:xfrm>
            <a:off x="1648101"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2</a:t>
            </a:r>
          </a:p>
        </p:txBody>
      </p:sp>
      <p:sp>
        <p:nvSpPr>
          <p:cNvPr id="42" name="Rectangle 41"/>
          <p:cNvSpPr/>
          <p:nvPr/>
        </p:nvSpPr>
        <p:spPr>
          <a:xfrm>
            <a:off x="21890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3</a:t>
            </a:r>
          </a:p>
        </p:txBody>
      </p:sp>
      <p:sp>
        <p:nvSpPr>
          <p:cNvPr id="43" name="Rectangle 42"/>
          <p:cNvSpPr/>
          <p:nvPr/>
        </p:nvSpPr>
        <p:spPr>
          <a:xfrm>
            <a:off x="27224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4</a:t>
            </a:r>
          </a:p>
        </p:txBody>
      </p:sp>
      <p:sp>
        <p:nvSpPr>
          <p:cNvPr id="44" name="Rectangle 43"/>
          <p:cNvSpPr/>
          <p:nvPr/>
        </p:nvSpPr>
        <p:spPr>
          <a:xfrm>
            <a:off x="32558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5</a:t>
            </a:r>
          </a:p>
        </p:txBody>
      </p:sp>
      <p:sp>
        <p:nvSpPr>
          <p:cNvPr id="45" name="Rectangle 44"/>
          <p:cNvSpPr/>
          <p:nvPr/>
        </p:nvSpPr>
        <p:spPr>
          <a:xfrm>
            <a:off x="37892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6</a:t>
            </a:r>
          </a:p>
        </p:txBody>
      </p:sp>
      <p:sp>
        <p:nvSpPr>
          <p:cNvPr id="46" name="Rectangle 45"/>
          <p:cNvSpPr/>
          <p:nvPr/>
        </p:nvSpPr>
        <p:spPr>
          <a:xfrm>
            <a:off x="43226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7</a:t>
            </a:r>
          </a:p>
        </p:txBody>
      </p:sp>
      <p:sp>
        <p:nvSpPr>
          <p:cNvPr id="47" name="Rectangle 46"/>
          <p:cNvSpPr/>
          <p:nvPr/>
        </p:nvSpPr>
        <p:spPr>
          <a:xfrm>
            <a:off x="4856037" y="2419433"/>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rgbClr val="0070C0"/>
                </a:solidFill>
              </a:rPr>
              <a:t>8</a:t>
            </a:r>
          </a:p>
        </p:txBody>
      </p:sp>
      <p:sp>
        <p:nvSpPr>
          <p:cNvPr id="48" name="Rectangle 47"/>
          <p:cNvSpPr/>
          <p:nvPr/>
        </p:nvSpPr>
        <p:spPr>
          <a:xfrm>
            <a:off x="16556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9" name="Rectangle 48"/>
          <p:cNvSpPr/>
          <p:nvPr/>
        </p:nvSpPr>
        <p:spPr>
          <a:xfrm>
            <a:off x="21890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0" name="Rectangle 49"/>
          <p:cNvSpPr/>
          <p:nvPr/>
        </p:nvSpPr>
        <p:spPr>
          <a:xfrm>
            <a:off x="1114701"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1" name="Rectangle 50"/>
          <p:cNvSpPr/>
          <p:nvPr/>
        </p:nvSpPr>
        <p:spPr>
          <a:xfrm>
            <a:off x="27224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2" name="Rectangle 51"/>
          <p:cNvSpPr/>
          <p:nvPr/>
        </p:nvSpPr>
        <p:spPr>
          <a:xfrm>
            <a:off x="32558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3" name="Rectangle 52"/>
          <p:cNvSpPr/>
          <p:nvPr/>
        </p:nvSpPr>
        <p:spPr>
          <a:xfrm>
            <a:off x="37892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4" name="Rectangle 53"/>
          <p:cNvSpPr/>
          <p:nvPr/>
        </p:nvSpPr>
        <p:spPr>
          <a:xfrm>
            <a:off x="43226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5" name="Rectangle 54"/>
          <p:cNvSpPr/>
          <p:nvPr/>
        </p:nvSpPr>
        <p:spPr>
          <a:xfrm>
            <a:off x="4856037" y="1908444"/>
            <a:ext cx="533400" cy="563851"/>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56" name="TextBox 55"/>
          <p:cNvSpPr txBox="1"/>
          <p:nvPr/>
        </p:nvSpPr>
        <p:spPr>
          <a:xfrm>
            <a:off x="1114701" y="1957768"/>
            <a:ext cx="527637" cy="461665"/>
          </a:xfrm>
          <a:prstGeom prst="rect">
            <a:avLst/>
          </a:prstGeom>
          <a:noFill/>
        </p:spPr>
        <p:txBody>
          <a:bodyPr wrap="square" rtlCol="0">
            <a:spAutoFit/>
          </a:bodyPr>
          <a:lstStyle/>
          <a:p>
            <a:pPr algn="ctr"/>
            <a:r>
              <a:rPr lang="en-US" sz="2400" dirty="0"/>
              <a:t>-5</a:t>
            </a:r>
          </a:p>
        </p:txBody>
      </p:sp>
      <p:sp>
        <p:nvSpPr>
          <p:cNvPr id="57" name="TextBox 56"/>
          <p:cNvSpPr txBox="1"/>
          <p:nvPr/>
        </p:nvSpPr>
        <p:spPr>
          <a:xfrm>
            <a:off x="1653864" y="1962233"/>
            <a:ext cx="527637" cy="461665"/>
          </a:xfrm>
          <a:prstGeom prst="rect">
            <a:avLst/>
          </a:prstGeom>
          <a:noFill/>
        </p:spPr>
        <p:txBody>
          <a:bodyPr wrap="square" rtlCol="0">
            <a:spAutoFit/>
          </a:bodyPr>
          <a:lstStyle/>
          <a:p>
            <a:pPr algn="ctr"/>
            <a:r>
              <a:rPr lang="en-US" sz="2400" dirty="0"/>
              <a:t>1</a:t>
            </a:r>
          </a:p>
        </p:txBody>
      </p:sp>
      <p:sp>
        <p:nvSpPr>
          <p:cNvPr id="58" name="TextBox 57"/>
          <p:cNvSpPr txBox="1"/>
          <p:nvPr/>
        </p:nvSpPr>
        <p:spPr>
          <a:xfrm>
            <a:off x="2187264" y="1962233"/>
            <a:ext cx="527637" cy="461665"/>
          </a:xfrm>
          <a:prstGeom prst="rect">
            <a:avLst/>
          </a:prstGeom>
          <a:noFill/>
        </p:spPr>
        <p:txBody>
          <a:bodyPr wrap="square" rtlCol="0">
            <a:spAutoFit/>
          </a:bodyPr>
          <a:lstStyle/>
          <a:p>
            <a:pPr algn="ctr"/>
            <a:r>
              <a:rPr lang="en-US" sz="2400" dirty="0"/>
              <a:t>2</a:t>
            </a:r>
          </a:p>
        </p:txBody>
      </p:sp>
      <p:sp>
        <p:nvSpPr>
          <p:cNvPr id="59" name="TextBox 58"/>
          <p:cNvSpPr txBox="1"/>
          <p:nvPr/>
        </p:nvSpPr>
        <p:spPr>
          <a:xfrm>
            <a:off x="2720664" y="1962233"/>
            <a:ext cx="527637" cy="461665"/>
          </a:xfrm>
          <a:prstGeom prst="rect">
            <a:avLst/>
          </a:prstGeom>
          <a:noFill/>
        </p:spPr>
        <p:txBody>
          <a:bodyPr wrap="square" rtlCol="0">
            <a:spAutoFit/>
          </a:bodyPr>
          <a:lstStyle/>
          <a:p>
            <a:pPr algn="ctr"/>
            <a:r>
              <a:rPr lang="en-US" sz="2400" dirty="0"/>
              <a:t>5</a:t>
            </a:r>
          </a:p>
        </p:txBody>
      </p:sp>
      <p:sp>
        <p:nvSpPr>
          <p:cNvPr id="60" name="TextBox 59"/>
          <p:cNvSpPr txBox="1"/>
          <p:nvPr/>
        </p:nvSpPr>
        <p:spPr>
          <a:xfrm>
            <a:off x="3254064" y="1962233"/>
            <a:ext cx="527637" cy="461665"/>
          </a:xfrm>
          <a:prstGeom prst="rect">
            <a:avLst/>
          </a:prstGeom>
          <a:noFill/>
        </p:spPr>
        <p:txBody>
          <a:bodyPr wrap="square" rtlCol="0">
            <a:spAutoFit/>
          </a:bodyPr>
          <a:lstStyle/>
          <a:p>
            <a:pPr algn="ctr"/>
            <a:r>
              <a:rPr lang="en-US" sz="2400" dirty="0"/>
              <a:t>12</a:t>
            </a:r>
          </a:p>
        </p:txBody>
      </p:sp>
      <p:sp>
        <p:nvSpPr>
          <p:cNvPr id="61" name="TextBox 60"/>
          <p:cNvSpPr txBox="1"/>
          <p:nvPr/>
        </p:nvSpPr>
        <p:spPr>
          <a:xfrm>
            <a:off x="3781701" y="1962233"/>
            <a:ext cx="527637" cy="461665"/>
          </a:xfrm>
          <a:prstGeom prst="rect">
            <a:avLst/>
          </a:prstGeom>
          <a:noFill/>
        </p:spPr>
        <p:txBody>
          <a:bodyPr wrap="square" rtlCol="0">
            <a:spAutoFit/>
          </a:bodyPr>
          <a:lstStyle/>
          <a:p>
            <a:pPr algn="ctr"/>
            <a:r>
              <a:rPr lang="en-US" sz="2400" dirty="0"/>
              <a:t>16</a:t>
            </a:r>
          </a:p>
        </p:txBody>
      </p:sp>
      <p:sp>
        <p:nvSpPr>
          <p:cNvPr id="62" name="TextBox 61"/>
          <p:cNvSpPr txBox="1"/>
          <p:nvPr/>
        </p:nvSpPr>
        <p:spPr>
          <a:xfrm>
            <a:off x="4315101" y="1962233"/>
            <a:ext cx="527637" cy="461665"/>
          </a:xfrm>
          <a:prstGeom prst="rect">
            <a:avLst/>
          </a:prstGeom>
          <a:noFill/>
        </p:spPr>
        <p:txBody>
          <a:bodyPr wrap="square" rtlCol="0">
            <a:spAutoFit/>
          </a:bodyPr>
          <a:lstStyle/>
          <a:p>
            <a:pPr algn="ctr"/>
            <a:r>
              <a:rPr lang="en-US" sz="2400" dirty="0"/>
              <a:t>12</a:t>
            </a:r>
          </a:p>
        </p:txBody>
      </p:sp>
      <p:sp>
        <p:nvSpPr>
          <p:cNvPr id="63" name="TextBox 62"/>
          <p:cNvSpPr txBox="1"/>
          <p:nvPr/>
        </p:nvSpPr>
        <p:spPr>
          <a:xfrm>
            <a:off x="4854264" y="1962233"/>
            <a:ext cx="527637" cy="461665"/>
          </a:xfrm>
          <a:prstGeom prst="rect">
            <a:avLst/>
          </a:prstGeom>
          <a:noFill/>
        </p:spPr>
        <p:txBody>
          <a:bodyPr wrap="square" rtlCol="0">
            <a:spAutoFit/>
          </a:bodyPr>
          <a:lstStyle/>
          <a:p>
            <a:pPr algn="ctr"/>
            <a:r>
              <a:rPr lang="en-US" sz="2400" dirty="0"/>
              <a:t>14</a:t>
            </a:r>
          </a:p>
        </p:txBody>
      </p:sp>
      <p:sp>
        <p:nvSpPr>
          <p:cNvPr id="64" name="Oval 63"/>
          <p:cNvSpPr/>
          <p:nvPr/>
        </p:nvSpPr>
        <p:spPr>
          <a:xfrm>
            <a:off x="3827337" y="1957409"/>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354087" y="5000955"/>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7000900" y="4038775"/>
            <a:ext cx="805673" cy="331232"/>
          </a:xfrm>
          <a:prstGeom prst="roundRect">
            <a:avLst/>
          </a:prstGeom>
          <a:solidFill>
            <a:srgbClr val="ED52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830739" y="4991100"/>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7020121" y="4323987"/>
            <a:ext cx="7315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3293050" y="1957409"/>
            <a:ext cx="457200" cy="468868"/>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6980929" y="1640560"/>
            <a:ext cx="830057" cy="331232"/>
          </a:xfrm>
          <a:prstGeom prst="roundRect">
            <a:avLst/>
          </a:prstGeom>
          <a:solidFill>
            <a:srgbClr val="ED52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4038509" y="2838508"/>
            <a:ext cx="581392" cy="181492"/>
          </a:xfrm>
          <a:custGeom>
            <a:avLst/>
            <a:gdLst>
              <a:gd name="connsiteX0" fmla="*/ 0 w 1636294"/>
              <a:gd name="connsiteY0" fmla="*/ 0 h 228600"/>
              <a:gd name="connsiteX1" fmla="*/ 0 w 1636294"/>
              <a:gd name="connsiteY1" fmla="*/ 228600 h 228600"/>
              <a:gd name="connsiteX2" fmla="*/ 1636294 w 1636294"/>
              <a:gd name="connsiteY2" fmla="*/ 228600 h 228600"/>
              <a:gd name="connsiteX3" fmla="*/ 1636294 w 1636294"/>
              <a:gd name="connsiteY3" fmla="*/ 36094 h 228600"/>
            </a:gdLst>
            <a:ahLst/>
            <a:cxnLst>
              <a:cxn ang="0">
                <a:pos x="connsiteX0" y="connsiteY0"/>
              </a:cxn>
              <a:cxn ang="0">
                <a:pos x="connsiteX1" y="connsiteY1"/>
              </a:cxn>
              <a:cxn ang="0">
                <a:pos x="connsiteX2" y="connsiteY2"/>
              </a:cxn>
              <a:cxn ang="0">
                <a:pos x="connsiteX3" y="connsiteY3"/>
              </a:cxn>
            </a:cxnLst>
            <a:rect l="l" t="t" r="r" b="b"/>
            <a:pathLst>
              <a:path w="1636294" h="228600">
                <a:moveTo>
                  <a:pt x="0" y="0"/>
                </a:moveTo>
                <a:lnTo>
                  <a:pt x="0" y="228600"/>
                </a:lnTo>
                <a:lnTo>
                  <a:pt x="1636294" y="228600"/>
                </a:lnTo>
                <a:lnTo>
                  <a:pt x="1636294" y="36094"/>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3" name="TextBox 72"/>
          <p:cNvSpPr txBox="1"/>
          <p:nvPr/>
        </p:nvSpPr>
        <p:spPr>
          <a:xfrm>
            <a:off x="3687867" y="3058477"/>
            <a:ext cx="1269539" cy="369332"/>
          </a:xfrm>
          <a:prstGeom prst="rect">
            <a:avLst/>
          </a:prstGeom>
          <a:noFill/>
        </p:spPr>
        <p:txBody>
          <a:bodyPr wrap="square" rtlCol="0">
            <a:spAutoFit/>
          </a:bodyPr>
          <a:lstStyle/>
          <a:p>
            <a:pPr algn="ctr"/>
            <a:r>
              <a:rPr lang="en-US" b="1" dirty="0">
                <a:solidFill>
                  <a:srgbClr val="A71160"/>
                </a:solidFill>
              </a:rPr>
              <a:t>Shift down</a:t>
            </a:r>
          </a:p>
        </p:txBody>
      </p:sp>
      <p:sp>
        <p:nvSpPr>
          <p:cNvPr id="74" name="TextBox 73"/>
          <p:cNvSpPr txBox="1"/>
          <p:nvPr/>
        </p:nvSpPr>
        <p:spPr>
          <a:xfrm>
            <a:off x="3806526" y="1959429"/>
            <a:ext cx="491154" cy="461665"/>
          </a:xfrm>
          <a:prstGeom prst="rect">
            <a:avLst/>
          </a:prstGeom>
          <a:noFill/>
          <a:ln>
            <a:noFill/>
          </a:ln>
        </p:spPr>
        <p:txBody>
          <a:bodyPr wrap="square" rtlCol="0">
            <a:spAutoFit/>
          </a:bodyPr>
          <a:lstStyle/>
          <a:p>
            <a:pPr algn="ctr"/>
            <a:r>
              <a:rPr lang="en-US" sz="2400" b="1" dirty="0">
                <a:solidFill>
                  <a:srgbClr val="C00000"/>
                </a:solidFill>
              </a:rPr>
              <a:t>12</a:t>
            </a:r>
          </a:p>
        </p:txBody>
      </p:sp>
      <p:sp>
        <p:nvSpPr>
          <p:cNvPr id="75" name="TextBox 74"/>
          <p:cNvSpPr txBox="1"/>
          <p:nvPr/>
        </p:nvSpPr>
        <p:spPr>
          <a:xfrm flipH="1">
            <a:off x="4323805" y="4990014"/>
            <a:ext cx="494333" cy="461665"/>
          </a:xfrm>
          <a:prstGeom prst="rect">
            <a:avLst/>
          </a:prstGeom>
          <a:noFill/>
        </p:spPr>
        <p:txBody>
          <a:bodyPr wrap="square" rtlCol="0">
            <a:spAutoFit/>
          </a:bodyPr>
          <a:lstStyle/>
          <a:p>
            <a:pPr algn="ctr"/>
            <a:r>
              <a:rPr lang="en-US" sz="2400" b="1" dirty="0">
                <a:solidFill>
                  <a:srgbClr val="C00000"/>
                </a:solidFill>
              </a:rPr>
              <a:t>14</a:t>
            </a:r>
          </a:p>
        </p:txBody>
      </p:sp>
      <mc:AlternateContent xmlns:mc="http://schemas.openxmlformats.org/markup-compatibility/2006" xmlns:a14="http://schemas.microsoft.com/office/drawing/2010/main">
        <mc:Choice Requires="a14">
          <p:sp>
            <p:nvSpPr>
              <p:cNvPr id="76" name="Rectangle 75"/>
              <p:cNvSpPr/>
              <p:nvPr/>
            </p:nvSpPr>
            <p:spPr>
              <a:xfrm>
                <a:off x="3838617" y="1437010"/>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76" name="Rectangle 75"/>
              <p:cNvSpPr>
                <a:spLocks noRot="1" noChangeAspect="1" noMove="1" noResize="1" noEditPoints="1" noAdjustHandles="1" noChangeArrowheads="1" noChangeShapeType="1" noTextEdit="1"/>
              </p:cNvSpPr>
              <p:nvPr/>
            </p:nvSpPr>
            <p:spPr>
              <a:xfrm>
                <a:off x="3838617" y="1437010"/>
                <a:ext cx="533400" cy="381000"/>
              </a:xfrm>
              <a:prstGeom prst="rect">
                <a:avLst/>
              </a:prstGeom>
              <a:blipFill>
                <a:blip r:embed="rId2"/>
                <a:stretch>
                  <a:fillRect b="-1290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4391301" y="4492556"/>
                <a:ext cx="5334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dirty="0" smtClean="0">
                          <a:solidFill>
                            <a:srgbClr val="A71160"/>
                          </a:solidFill>
                          <a:latin typeface="Cambria Math" panose="02040503050406030204" pitchFamily="18" charset="0"/>
                        </a:rPr>
                        <m:t>𝒋</m:t>
                      </m:r>
                    </m:oMath>
                  </m:oMathPara>
                </a14:m>
                <a:endParaRPr lang="en-US" b="1" i="1" dirty="0">
                  <a:solidFill>
                    <a:srgbClr val="A71160"/>
                  </a:solidFill>
                </a:endParaRPr>
              </a:p>
            </p:txBody>
          </p:sp>
        </mc:Choice>
        <mc:Fallback xmlns="">
          <p:sp>
            <p:nvSpPr>
              <p:cNvPr id="77" name="Rectangle 76"/>
              <p:cNvSpPr>
                <a:spLocks noRot="1" noChangeAspect="1" noMove="1" noResize="1" noEditPoints="1" noAdjustHandles="1" noChangeArrowheads="1" noChangeShapeType="1" noTextEdit="1"/>
              </p:cNvSpPr>
              <p:nvPr/>
            </p:nvSpPr>
            <p:spPr>
              <a:xfrm>
                <a:off x="4391301" y="4492556"/>
                <a:ext cx="533400" cy="381000"/>
              </a:xfrm>
              <a:prstGeom prst="rect">
                <a:avLst/>
              </a:prstGeom>
              <a:blipFill>
                <a:blip r:embed="rId3"/>
                <a:stretch>
                  <a:fillRect b="-12903"/>
                </a:stretch>
              </a:blipFill>
              <a:ln>
                <a:noFill/>
              </a:ln>
            </p:spPr>
            <p:txBody>
              <a:bodyPr/>
              <a:lstStyle/>
              <a:p>
                <a:r>
                  <a:rPr lang="en-US">
                    <a:noFill/>
                  </a:rPr>
                  <a:t> </a:t>
                </a:r>
              </a:p>
            </p:txBody>
          </p:sp>
        </mc:Fallback>
      </mc:AlternateContent>
      <p:cxnSp>
        <p:nvCxnSpPr>
          <p:cNvPr id="80" name="Straight Connector 79"/>
          <p:cNvCxnSpPr/>
          <p:nvPr/>
        </p:nvCxnSpPr>
        <p:spPr>
          <a:xfrm>
            <a:off x="6990810" y="1920814"/>
            <a:ext cx="7792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p:cNvSpPr txBox="1"/>
              <p:nvPr/>
            </p:nvSpPr>
            <p:spPr>
              <a:xfrm>
                <a:off x="6276346" y="4437753"/>
                <a:ext cx="3775167"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6276346" y="4437753"/>
                <a:ext cx="3775167" cy="1015663"/>
              </a:xfrm>
              <a:prstGeom prst="rect">
                <a:avLst/>
              </a:prstGeom>
              <a:blipFill>
                <a:blip r:embed="rId4"/>
                <a:stretch>
                  <a:fillRect l="-1777" t="-3593" b="-47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6289409" y="1603735"/>
                <a:ext cx="1558440" cy="369332"/>
              </a:xfrm>
              <a:prstGeom prst="rect">
                <a:avLst/>
              </a:prstGeom>
              <a:noFill/>
              <a:ln>
                <a:solidFill>
                  <a:srgbClr val="0070C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𝟕</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𝟏𝟐</m:t>
                      </m:r>
                    </m:oMath>
                  </m:oMathPara>
                </a14:m>
                <a:endParaRPr lang="en-US" b="1" dirty="0"/>
              </a:p>
            </p:txBody>
          </p:sp>
        </mc:Choice>
        <mc:Fallback xmlns="">
          <p:sp>
            <p:nvSpPr>
              <p:cNvPr id="81" name="TextBox 80"/>
              <p:cNvSpPr txBox="1">
                <a:spLocks noRot="1" noChangeAspect="1" noMove="1" noResize="1" noEditPoints="1" noAdjustHandles="1" noChangeArrowheads="1" noChangeShapeType="1" noTextEdit="1"/>
              </p:cNvSpPr>
              <p:nvPr/>
            </p:nvSpPr>
            <p:spPr>
              <a:xfrm>
                <a:off x="6289409" y="1603735"/>
                <a:ext cx="1558440" cy="369332"/>
              </a:xfrm>
              <a:prstGeom prst="rect">
                <a:avLst/>
              </a:prstGeom>
              <a:blipFill>
                <a:blip r:embed="rId7"/>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6322423" y="2026841"/>
                <a:ext cx="3762103" cy="1015663"/>
              </a:xfrm>
              <a:prstGeom prst="rect">
                <a:avLst/>
              </a:prstGeom>
              <a:solidFill>
                <a:srgbClr val="FCE0EE"/>
              </a:solidFill>
            </p:spPr>
            <p:txBody>
              <a:bodyPr wrap="square" rtlCol="0">
                <a:spAutoFit/>
              </a:bodyPr>
              <a:lstStyle/>
              <a:p>
                <a:pPr algn="just"/>
                <a:r>
                  <a:rPr lang="en-US" sz="2000" dirty="0">
                    <a:solidFill>
                      <a:srgbClr val="A71160"/>
                    </a:solidFill>
                    <a:latin typeface="Consolas" panose="020B0609020204030204" pitchFamily="49" charset="0"/>
                    <a:cs typeface="Consolas" panose="020B0609020204030204" pitchFamily="49" charset="0"/>
                  </a:rPr>
                  <a:t>while</a:t>
                </a:r>
                <a:r>
                  <a:rPr lang="en-US" sz="2000" dirty="0">
                    <a:solidFill>
                      <a:srgbClr val="A71160"/>
                    </a:solidFill>
                  </a:rPr>
                  <a:t> </a:t>
                </a:r>
                <a14:m>
                  <m:oMath xmlns:m="http://schemas.openxmlformats.org/officeDocument/2006/math">
                    <m:r>
                      <a:rPr lang="en-US" sz="2000" i="1">
                        <a:solidFill>
                          <a:srgbClr val="A71160"/>
                        </a:solidFill>
                        <a:latin typeface="Cambria Math" panose="02040503050406030204" pitchFamily="18" charset="0"/>
                      </a:rPr>
                      <m:t>𝑥</m:t>
                    </m:r>
                    <m:r>
                      <a:rPr lang="en-US" sz="2000" i="1">
                        <a:solidFill>
                          <a:srgbClr val="A71160"/>
                        </a:solidFill>
                        <a:latin typeface="Cambria Math" panose="02040503050406030204" pitchFamily="18" charset="0"/>
                        <a:ea typeface="Cambria Math" panose="02040503050406030204" pitchFamily="18" charset="0"/>
                      </a:rPr>
                      <m:t>&lt;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a14:m>
                <a:r>
                  <a:rPr lang="en-US" sz="2000" dirty="0">
                    <a:solidFill>
                      <a:srgbClr val="A71160"/>
                    </a:solidFill>
                  </a:rPr>
                  <a:t> </a:t>
                </a:r>
                <a:r>
                  <a:rPr lang="en-US" sz="2000" dirty="0">
                    <a:solidFill>
                      <a:srgbClr val="A71160"/>
                    </a:solidFill>
                    <a:latin typeface="Consolas" panose="020B0609020204030204" pitchFamily="49" charset="0"/>
                    <a:cs typeface="Consolas" panose="020B0609020204030204" pitchFamily="49" charset="0"/>
                  </a:rPr>
                  <a:t>do</a:t>
                </a: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𝑇</m:t>
                      </m:r>
                      <m:d>
                        <m:dPr>
                          <m:begChr m:val="["/>
                          <m:endChr m:val="]"/>
                          <m:ctrlPr>
                            <a:rPr lang="en-US" sz="2000" i="1">
                              <a:solidFill>
                                <a:srgbClr val="A71160"/>
                              </a:solidFill>
                              <a:latin typeface="Cambria Math" panose="02040503050406030204" pitchFamily="18" charset="0"/>
                            </a:rPr>
                          </m:ctrlPr>
                        </m:dPr>
                        <m:e>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+1</m:t>
                          </m:r>
                        </m:e>
                      </m:d>
                      <m:r>
                        <a:rPr lang="en-US" sz="2000" i="1">
                          <a:solidFill>
                            <a:srgbClr val="A71160"/>
                          </a:solidFill>
                          <a:latin typeface="Cambria Math" panose="02040503050406030204" pitchFamily="18" charset="0"/>
                          <a:ea typeface="Cambria Math" panose="02040503050406030204" pitchFamily="18" charset="0"/>
                        </a:rPr>
                        <m:t>←</m:t>
                      </m:r>
                      <m:r>
                        <a:rPr lang="en-US" sz="2000" i="1">
                          <a:solidFill>
                            <a:srgbClr val="A71160"/>
                          </a:solidFill>
                          <a:latin typeface="Cambria Math" panose="02040503050406030204" pitchFamily="18" charset="0"/>
                          <a:ea typeface="Cambria Math" panose="02040503050406030204" pitchFamily="18" charset="0"/>
                        </a:rPr>
                        <m:t>𝑇</m:t>
                      </m:r>
                      <m:d>
                        <m:dPr>
                          <m:begChr m:val="["/>
                          <m:endChr m:val="]"/>
                          <m:ctrlPr>
                            <a:rPr lang="en-US" sz="2000" i="1">
                              <a:solidFill>
                                <a:srgbClr val="A71160"/>
                              </a:solidFill>
                              <a:latin typeface="Cambria Math" panose="02040503050406030204" pitchFamily="18" charset="0"/>
                              <a:ea typeface="Cambria Math" panose="02040503050406030204" pitchFamily="18" charset="0"/>
                            </a:rPr>
                          </m:ctrlPr>
                        </m:dPr>
                        <m:e>
                          <m:r>
                            <a:rPr lang="en-US" sz="2000" i="1">
                              <a:solidFill>
                                <a:srgbClr val="A71160"/>
                              </a:solidFill>
                              <a:latin typeface="Cambria Math" panose="02040503050406030204" pitchFamily="18" charset="0"/>
                              <a:ea typeface="Cambria Math" panose="02040503050406030204" pitchFamily="18" charset="0"/>
                            </a:rPr>
                            <m:t>𝑗</m:t>
                          </m:r>
                        </m:e>
                      </m:d>
                    </m:oMath>
                  </m:oMathPara>
                </a14:m>
                <a:endParaRPr lang="en-US" sz="2000" dirty="0">
                  <a:solidFill>
                    <a:srgbClr val="A71160"/>
                  </a:solidFill>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2000" i="1">
                          <a:solidFill>
                            <a:srgbClr val="A71160"/>
                          </a:solidFill>
                          <a:latin typeface="Cambria Math" panose="02040503050406030204" pitchFamily="18" charset="0"/>
                        </a:rPr>
                        <m:t>𝑗</m:t>
                      </m:r>
                      <m:r>
                        <a:rPr lang="en-US" sz="2000" i="1">
                          <a:solidFill>
                            <a:srgbClr val="A71160"/>
                          </a:solidFill>
                          <a:latin typeface="Cambria Math" panose="02040503050406030204" pitchFamily="18" charset="0"/>
                        </a:rPr>
                        <m:t>−−</m:t>
                      </m:r>
                    </m:oMath>
                  </m:oMathPara>
                </a14:m>
                <a:endParaRPr lang="en-US" sz="2000" dirty="0">
                  <a:solidFill>
                    <a:srgbClr val="A71160"/>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6322423" y="2026841"/>
                <a:ext cx="3762103" cy="1015663"/>
              </a:xfrm>
              <a:prstGeom prst="rect">
                <a:avLst/>
              </a:prstGeom>
              <a:blipFill>
                <a:blip r:embed="rId8"/>
                <a:stretch>
                  <a:fillRect l="-1621" t="-2994" b="-5389"/>
                </a:stretch>
              </a:blipFill>
            </p:spPr>
            <p:txBody>
              <a:bodyPr/>
              <a:lstStyle/>
              <a:p>
                <a:r>
                  <a:rPr lang="en-US">
                    <a:noFill/>
                  </a:rPr>
                  <a:t> </a:t>
                </a:r>
              </a:p>
            </p:txBody>
          </p:sp>
        </mc:Fallback>
      </mc:AlternateContent>
      <p:sp>
        <p:nvSpPr>
          <p:cNvPr id="78" name="Rounded Rectangle 77"/>
          <p:cNvSpPr/>
          <p:nvPr/>
        </p:nvSpPr>
        <p:spPr>
          <a:xfrm>
            <a:off x="7149205" y="2048739"/>
            <a:ext cx="941056" cy="35766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7889970" y="1603735"/>
                <a:ext cx="2180749"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83" name="TextBox 82"/>
              <p:cNvSpPr txBox="1">
                <a:spLocks noRot="1" noChangeAspect="1" noMove="1" noResize="1" noEditPoints="1" noAdjustHandles="1" noChangeArrowheads="1" noChangeShapeType="1" noTextEdit="1"/>
              </p:cNvSpPr>
              <p:nvPr/>
            </p:nvSpPr>
            <p:spPr>
              <a:xfrm>
                <a:off x="7889970" y="1603735"/>
                <a:ext cx="2180749" cy="369332"/>
              </a:xfrm>
              <a:prstGeom prst="rect">
                <a:avLst/>
              </a:prstGeom>
              <a:blipFill>
                <a:blip r:embed="rId9"/>
                <a:stretch>
                  <a:fillRect b="-11111"/>
                </a:stretch>
              </a:blipFill>
              <a:ln>
                <a:solidFill>
                  <a:schemeClr val="accent3"/>
                </a:solidFill>
              </a:ln>
            </p:spPr>
            <p:txBody>
              <a:bodyPr/>
              <a:lstStyle/>
              <a:p>
                <a:r>
                  <a:rPr lang="en-US">
                    <a:noFill/>
                  </a:rPr>
                  <a:t> </a:t>
                </a:r>
              </a:p>
            </p:txBody>
          </p:sp>
        </mc:Fallback>
      </mc:AlternateContent>
      <p:sp>
        <p:nvSpPr>
          <p:cNvPr id="79" name="Rounded Rectangle 78"/>
          <p:cNvSpPr/>
          <p:nvPr/>
        </p:nvSpPr>
        <p:spPr>
          <a:xfrm>
            <a:off x="7110021" y="4454435"/>
            <a:ext cx="941056" cy="35766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p:cNvSpPr txBox="1"/>
              <p:nvPr/>
            </p:nvSpPr>
            <p:spPr>
              <a:xfrm>
                <a:off x="6276346" y="4001584"/>
                <a:ext cx="1586901" cy="369332"/>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𝟖</m:t>
                      </m:r>
                      <m:r>
                        <a:rPr lang="en-US" b="1" i="1" dirty="0" smtClean="0">
                          <a:latin typeface="Cambria Math" panose="02040503050406030204" pitchFamily="18" charset="0"/>
                        </a:rPr>
                        <m:t>, </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𝟏𝟒</m:t>
                      </m:r>
                    </m:oMath>
                  </m:oMathPara>
                </a14:m>
                <a:endParaRPr lang="en-US"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6276346" y="4001584"/>
                <a:ext cx="1586901" cy="369332"/>
              </a:xfrm>
              <a:prstGeom prst="rect">
                <a:avLst/>
              </a:prstGeom>
              <a:blipFill>
                <a:blip r:embed="rId10"/>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7903033" y="4001584"/>
                <a:ext cx="2133600" cy="369332"/>
              </a:xfrm>
              <a:prstGeom prst="rect">
                <a:avLst/>
              </a:prstGeom>
              <a:noFill/>
              <a:ln>
                <a:solidFill>
                  <a:schemeClr val="accent3"/>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1" i="1" dirty="0" smtClean="0">
                          <a:latin typeface="Cambria Math" panose="02040503050406030204" pitchFamily="18" charset="0"/>
                        </a:rPr>
                        <m:t>𝒋</m:t>
                      </m:r>
                      <m:r>
                        <a:rPr lang="en-US" b="1" i="1" dirty="0" smtClean="0">
                          <a:latin typeface="Cambria Math" panose="02040503050406030204" pitchFamily="18" charset="0"/>
                        </a:rPr>
                        <m:t>=</m:t>
                      </m:r>
                      <m:r>
                        <a:rPr lang="en-US" b="1" i="1" dirty="0" err="1" smtClean="0">
                          <a:latin typeface="Cambria Math" panose="02040503050406030204" pitchFamily="18" charset="0"/>
                        </a:rPr>
                        <m:t>𝒊</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𝒂𝒏𝒅</m:t>
                      </m:r>
                      <m:r>
                        <a:rPr lang="en-US" b="1" i="1" dirty="0" smtClean="0">
                          <a:latin typeface="Cambria Math" panose="02040503050406030204" pitchFamily="18" charset="0"/>
                        </a:rPr>
                        <m:t> </m:t>
                      </m:r>
                      <m:r>
                        <a:rPr lang="en-US" b="1" i="1" dirty="0" smtClean="0">
                          <a:latin typeface="Cambria Math" panose="02040503050406030204" pitchFamily="18" charset="0"/>
                        </a:rPr>
                        <m:t>𝒋</m:t>
                      </m:r>
                      <m:r>
                        <a:rPr lang="en-US" b="1" i="1" dirty="0" smtClean="0">
                          <a:latin typeface="Cambria Math" panose="02040503050406030204" pitchFamily="18" charset="0"/>
                        </a:rPr>
                        <m:t>&gt;</m:t>
                      </m:r>
                      <m:r>
                        <a:rPr lang="en-US" b="1" i="1" dirty="0" smtClean="0">
                          <a:latin typeface="Cambria Math" panose="02040503050406030204" pitchFamily="18" charset="0"/>
                        </a:rPr>
                        <m:t>𝟎</m:t>
                      </m:r>
                    </m:oMath>
                  </m:oMathPara>
                </a14:m>
                <a:endParaRPr lang="en-US" b="1" dirty="0"/>
              </a:p>
            </p:txBody>
          </p:sp>
        </mc:Choice>
        <mc:Fallback xmlns="">
          <p:sp>
            <p:nvSpPr>
              <p:cNvPr id="89" name="TextBox 88"/>
              <p:cNvSpPr txBox="1">
                <a:spLocks noRot="1" noChangeAspect="1" noMove="1" noResize="1" noEditPoints="1" noAdjustHandles="1" noChangeArrowheads="1" noChangeShapeType="1" noTextEdit="1"/>
              </p:cNvSpPr>
              <p:nvPr/>
            </p:nvSpPr>
            <p:spPr>
              <a:xfrm>
                <a:off x="7903033" y="4001584"/>
                <a:ext cx="2133600" cy="369332"/>
              </a:xfrm>
              <a:prstGeom prst="rect">
                <a:avLst/>
              </a:prstGeom>
              <a:blipFill>
                <a:blip r:embed="rId11"/>
                <a:stretch>
                  <a:fillRect l="-284" b="-11111"/>
                </a:stretch>
              </a:blipFill>
              <a:ln>
                <a:solidFill>
                  <a:schemeClr val="accent3"/>
                </a:solidFill>
              </a:ln>
            </p:spPr>
            <p:txBody>
              <a:bodyPr/>
              <a:lstStyle/>
              <a:p>
                <a:r>
                  <a:rPr lang="en-US">
                    <a:noFill/>
                  </a:rPr>
                  <a:t> </a:t>
                </a:r>
              </a:p>
            </p:txBody>
          </p:sp>
        </mc:Fallback>
      </mc:AlternateContent>
      <p:sp>
        <p:nvSpPr>
          <p:cNvPr id="84" name="Rounded Rectangle 83"/>
          <p:cNvSpPr/>
          <p:nvPr/>
        </p:nvSpPr>
        <p:spPr>
          <a:xfrm>
            <a:off x="5564777" y="6008914"/>
            <a:ext cx="3931920" cy="4572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890E4F"/>
                </a:solidFill>
              </a:rPr>
              <a:t>The entire array is sorted now.</a:t>
            </a:r>
          </a:p>
        </p:txBody>
      </p:sp>
    </p:spTree>
    <p:extLst>
      <p:ext uri="{BB962C8B-B14F-4D97-AF65-F5344CB8AC3E}">
        <p14:creationId xmlns:p14="http://schemas.microsoft.com/office/powerpoint/2010/main" val="84966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500"/>
                                        <p:tgtEl>
                                          <p:spTgt spid="6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500"/>
                                        <p:tgtEl>
                                          <p:spTgt spid="81"/>
                                        </p:tgtEl>
                                      </p:cBhvr>
                                    </p:animEffect>
                                  </p:childTnLst>
                                </p:cTn>
                              </p:par>
                            </p:childTnLst>
                          </p:cTn>
                        </p:par>
                        <p:par>
                          <p:cTn id="91" fill="hold">
                            <p:stCondLst>
                              <p:cond delay="500"/>
                            </p:stCondLst>
                            <p:childTnLst>
                              <p:par>
                                <p:cTn id="92" presetID="1" presetClass="emph" presetSubtype="2" fill="hold" nodeType="afterEffect">
                                  <p:stCondLst>
                                    <p:cond delay="0"/>
                                  </p:stCondLst>
                                  <p:childTnLst>
                                    <p:animClr clrSpc="rgb" dir="cw">
                                      <p:cBhvr>
                                        <p:cTn id="93" dur="2000" fill="hold"/>
                                        <p:tgtEl>
                                          <p:spTgt spid="54"/>
                                        </p:tgtEl>
                                        <p:attrNameLst>
                                          <p:attrName>fillcolor</p:attrName>
                                        </p:attrNameLst>
                                      </p:cBhvr>
                                      <p:to>
                                        <a:srgbClr val="909090"/>
                                      </p:to>
                                    </p:animClr>
                                    <p:set>
                                      <p:cBhvr>
                                        <p:cTn id="94" dur="2000" fill="hold"/>
                                        <p:tgtEl>
                                          <p:spTgt spid="54"/>
                                        </p:tgtEl>
                                        <p:attrNameLst>
                                          <p:attrName>fill.type</p:attrName>
                                        </p:attrNameLst>
                                      </p:cBhvr>
                                      <p:to>
                                        <p:strVal val="solid"/>
                                      </p:to>
                                    </p:set>
                                    <p:set>
                                      <p:cBhvr>
                                        <p:cTn id="95" dur="2000" fill="hold"/>
                                        <p:tgtEl>
                                          <p:spTgt spid="54"/>
                                        </p:tgtEl>
                                        <p:attrNameLst>
                                          <p:attrName>fill.on</p:attrName>
                                        </p:attrNameLst>
                                      </p:cBhvr>
                                      <p:to>
                                        <p:strVal val="true"/>
                                      </p:to>
                                    </p:set>
                                  </p:childTnLst>
                                </p:cTn>
                              </p:par>
                              <p:par>
                                <p:cTn id="96" presetID="3" presetClass="emph" presetSubtype="2" fill="hold" grpId="1" nodeType="withEffect">
                                  <p:stCondLst>
                                    <p:cond delay="0"/>
                                  </p:stCondLst>
                                  <p:childTnLst>
                                    <p:animClr clrSpc="rgb" dir="cw">
                                      <p:cBhvr override="childStyle">
                                        <p:cTn id="97" dur="2000" fill="hold"/>
                                        <p:tgtEl>
                                          <p:spTgt spid="46"/>
                                        </p:tgtEl>
                                        <p:attrNameLst>
                                          <p:attrName>style.color</p:attrName>
                                        </p:attrNameLst>
                                      </p:cBhvr>
                                      <p:to>
                                        <a:srgbClr val="000000"/>
                                      </p:to>
                                    </p:animClr>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fade">
                                      <p:cBhvr>
                                        <p:cTn id="102" dur="500"/>
                                        <p:tgtEl>
                                          <p:spTgt spid="83"/>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par>
                          <p:cTn id="107" fill="hold">
                            <p:stCondLst>
                              <p:cond delay="1000"/>
                            </p:stCondLst>
                            <p:childTnLst>
                              <p:par>
                                <p:cTn id="108" presetID="21" presetClass="entr" presetSubtype="1" fill="hold" grpId="0" nodeType="after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wheel(1)">
                                      <p:cBhvr>
                                        <p:cTn id="110" dur="1000"/>
                                        <p:tgtEl>
                                          <p:spTgt spid="6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500"/>
                                        <p:tgtEl>
                                          <p:spTgt spid="8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80"/>
                                        </p:tgtEl>
                                        <p:attrNameLst>
                                          <p:attrName>style.visibility</p:attrName>
                                        </p:attrNameLst>
                                      </p:cBhvr>
                                      <p:to>
                                        <p:strVal val="visible"/>
                                      </p:to>
                                    </p:set>
                                    <p:animEffect transition="in" filter="wipe(left)">
                                      <p:cBhvr>
                                        <p:cTn id="120" dur="500"/>
                                        <p:tgtEl>
                                          <p:spTgt spid="80"/>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64"/>
                                        </p:tgtEl>
                                        <p:attrNameLst>
                                          <p:attrName>style.visibility</p:attrName>
                                        </p:attrNameLst>
                                      </p:cBhvr>
                                      <p:to>
                                        <p:strVal val="hidden"/>
                                      </p:to>
                                    </p:set>
                                  </p:childTnLst>
                                </p:cTn>
                              </p:par>
                            </p:childTnLst>
                          </p:cTn>
                        </p:par>
                        <p:par>
                          <p:cTn id="125" fill="hold">
                            <p:stCondLst>
                              <p:cond delay="0"/>
                            </p:stCondLst>
                            <p:childTnLst>
                              <p:par>
                                <p:cTn id="126" presetID="10" presetClass="entr" presetSubtype="0" fill="hold" grpId="0" nodeType="after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500"/>
                                        <p:tgtEl>
                                          <p:spTgt spid="73"/>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wipe(down)">
                                      <p:cBhvr>
                                        <p:cTn id="131" dur="1000"/>
                                        <p:tgtEl>
                                          <p:spTgt spid="72"/>
                                        </p:tgtEl>
                                      </p:cBhvr>
                                    </p:animEffect>
                                  </p:childTnLst>
                                </p:cTn>
                              </p:par>
                            </p:childTnLst>
                          </p:cTn>
                        </p:par>
                      </p:childTnLst>
                    </p:cTn>
                  </p:par>
                  <p:par>
                    <p:cTn id="132" fill="hold">
                      <p:stCondLst>
                        <p:cond delay="indefinite"/>
                      </p:stCondLst>
                      <p:childTnLst>
                        <p:par>
                          <p:cTn id="133" fill="hold">
                            <p:stCondLst>
                              <p:cond delay="0"/>
                            </p:stCondLst>
                            <p:childTnLst>
                              <p:par>
                                <p:cTn id="134" presetID="63" presetClass="path" presetSubtype="0" accel="50000" decel="50000" fill="hold" grpId="1" nodeType="clickEffect">
                                  <p:stCondLst>
                                    <p:cond delay="0"/>
                                  </p:stCondLst>
                                  <p:childTnLst>
                                    <p:animMotion origin="layout" path="M -8.33333E-7 4.07407E-6 L 0.04531 0.00023 " pathEditMode="relative" rAng="0" ptsTypes="AA">
                                      <p:cBhvr>
                                        <p:cTn id="135" dur="2000" fill="hold"/>
                                        <p:tgtEl>
                                          <p:spTgt spid="61"/>
                                        </p:tgtEl>
                                        <p:attrNameLst>
                                          <p:attrName>ppt_x</p:attrName>
                                          <p:attrName>ppt_y</p:attrName>
                                        </p:attrNameLst>
                                      </p:cBhvr>
                                      <p:rCtr x="2266" y="0"/>
                                    </p:animMotion>
                                  </p:childTnLst>
                                </p:cTn>
                              </p:par>
                            </p:childTnLst>
                          </p:cTn>
                        </p:par>
                        <p:par>
                          <p:cTn id="136" fill="hold">
                            <p:stCondLst>
                              <p:cond delay="2000"/>
                            </p:stCondLst>
                            <p:childTnLst>
                              <p:par>
                                <p:cTn id="137" presetID="1" presetClass="exit" presetSubtype="0" fill="hold" grpId="1" nodeType="afterEffect">
                                  <p:stCondLst>
                                    <p:cond delay="0"/>
                                  </p:stCondLst>
                                  <p:childTnLst>
                                    <p:set>
                                      <p:cBhvr>
                                        <p:cTn id="138" dur="1" fill="hold">
                                          <p:stCondLst>
                                            <p:cond delay="0"/>
                                          </p:stCondLst>
                                        </p:cTn>
                                        <p:tgtEl>
                                          <p:spTgt spid="62"/>
                                        </p:tgtEl>
                                        <p:attrNameLst>
                                          <p:attrName>style.visibility</p:attrName>
                                        </p:attrNameLst>
                                      </p:cBhvr>
                                      <p:to>
                                        <p:strVal val="hidden"/>
                                      </p:to>
                                    </p:set>
                                  </p:childTnLst>
                                </p:cTn>
                              </p:par>
                            </p:childTnLst>
                          </p:cTn>
                        </p:par>
                        <p:par>
                          <p:cTn id="139" fill="hold">
                            <p:stCondLst>
                              <p:cond delay="2000"/>
                            </p:stCondLst>
                            <p:childTnLst>
                              <p:par>
                                <p:cTn id="140" presetID="1" presetClass="exit" presetSubtype="0" fill="hold" grpId="1" nodeType="afterEffect">
                                  <p:stCondLst>
                                    <p:cond delay="0"/>
                                  </p:stCondLst>
                                  <p:childTnLst>
                                    <p:set>
                                      <p:cBhvr>
                                        <p:cTn id="141" dur="1" fill="hold">
                                          <p:stCondLst>
                                            <p:cond delay="0"/>
                                          </p:stCondLst>
                                        </p:cTn>
                                        <p:tgtEl>
                                          <p:spTgt spid="73"/>
                                        </p:tgtEl>
                                        <p:attrNameLst>
                                          <p:attrName>style.visibility</p:attrName>
                                        </p:attrNameLst>
                                      </p:cBhvr>
                                      <p:to>
                                        <p:strVal val="hidden"/>
                                      </p:to>
                                    </p:set>
                                  </p:childTnLst>
                                </p:cTn>
                              </p:par>
                            </p:childTnLst>
                          </p:cTn>
                        </p:par>
                        <p:par>
                          <p:cTn id="142" fill="hold">
                            <p:stCondLst>
                              <p:cond delay="2000"/>
                            </p:stCondLst>
                            <p:childTnLst>
                              <p:par>
                                <p:cTn id="143" presetID="1" presetClass="exit" presetSubtype="0" fill="hold" grpId="1" nodeType="afterEffect">
                                  <p:stCondLst>
                                    <p:cond delay="0"/>
                                  </p:stCondLst>
                                  <p:childTnLst>
                                    <p:set>
                                      <p:cBhvr>
                                        <p:cTn id="144" dur="1" fill="hold">
                                          <p:stCondLst>
                                            <p:cond delay="0"/>
                                          </p:stCondLst>
                                        </p:cTn>
                                        <p:tgtEl>
                                          <p:spTgt spid="72"/>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35" presetClass="path" presetSubtype="0" accel="50000" decel="50000" fill="hold" grpId="3" nodeType="clickEffect">
                                  <p:stCondLst>
                                    <p:cond delay="0"/>
                                  </p:stCondLst>
                                  <p:childTnLst>
                                    <p:animMotion origin="layout" path="M 1.25E-6 1.48148E-6 L -0.04427 0.00092 " pathEditMode="relative" rAng="0" ptsTypes="AA">
                                      <p:cBhvr>
                                        <p:cTn id="148" dur="2000" fill="hold"/>
                                        <p:tgtEl>
                                          <p:spTgt spid="76"/>
                                        </p:tgtEl>
                                        <p:attrNameLst>
                                          <p:attrName>ppt_x</p:attrName>
                                          <p:attrName>ppt_y</p:attrName>
                                        </p:attrNameLst>
                                      </p:cBhvr>
                                      <p:rCtr x="-2214" y="46"/>
                                    </p:animMotion>
                                  </p:childTnLst>
                                </p:cTn>
                              </p:par>
                            </p:childTnLst>
                          </p:cTn>
                        </p:par>
                        <p:par>
                          <p:cTn id="149" fill="hold">
                            <p:stCondLst>
                              <p:cond delay="2000"/>
                            </p:stCondLst>
                            <p:childTnLst>
                              <p:par>
                                <p:cTn id="150" presetID="21" presetClass="entr" presetSubtype="1" fill="hold" grpId="0" nodeType="afterEffect">
                                  <p:stCondLst>
                                    <p:cond delay="0"/>
                                  </p:stCondLst>
                                  <p:childTnLst>
                                    <p:set>
                                      <p:cBhvr>
                                        <p:cTn id="151" dur="1" fill="hold">
                                          <p:stCondLst>
                                            <p:cond delay="0"/>
                                          </p:stCondLst>
                                        </p:cTn>
                                        <p:tgtEl>
                                          <p:spTgt spid="70"/>
                                        </p:tgtEl>
                                        <p:attrNameLst>
                                          <p:attrName>style.visibility</p:attrName>
                                        </p:attrNameLst>
                                      </p:cBhvr>
                                      <p:to>
                                        <p:strVal val="visible"/>
                                      </p:to>
                                    </p:set>
                                    <p:animEffect transition="in" filter="wheel(1)">
                                      <p:cBhvr>
                                        <p:cTn id="152" dur="1000"/>
                                        <p:tgtEl>
                                          <p:spTgt spid="7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wipe(down)">
                                      <p:cBhvr>
                                        <p:cTn id="157" dur="500"/>
                                        <p:tgtEl>
                                          <p:spTgt spid="78"/>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71"/>
                                        </p:tgtEl>
                                        <p:attrNameLst>
                                          <p:attrName>style.visibility</p:attrName>
                                        </p:attrNameLst>
                                      </p:cBhvr>
                                      <p:to>
                                        <p:strVal val="visible"/>
                                      </p:to>
                                    </p:set>
                                    <p:animEffect transition="in" filter="wipe(left)">
                                      <p:cBhvr>
                                        <p:cTn id="162" dur="500"/>
                                        <p:tgtEl>
                                          <p:spTgt spid="7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childTnLst>
                          </p:cTn>
                        </p:par>
                        <p:par>
                          <p:cTn id="168" fill="hold">
                            <p:stCondLst>
                              <p:cond delay="500"/>
                            </p:stCondLst>
                            <p:childTnLst>
                              <p:par>
                                <p:cTn id="169" presetID="1" presetClass="exit" presetSubtype="0" fill="hold" grpId="1" nodeType="afterEffect">
                                  <p:stCondLst>
                                    <p:cond delay="0"/>
                                  </p:stCondLst>
                                  <p:childTnLst>
                                    <p:set>
                                      <p:cBhvr>
                                        <p:cTn id="170" dur="1" fill="hold">
                                          <p:stCondLst>
                                            <p:cond delay="0"/>
                                          </p:stCondLst>
                                        </p:cTn>
                                        <p:tgtEl>
                                          <p:spTgt spid="70"/>
                                        </p:tgtEl>
                                        <p:attrNameLst>
                                          <p:attrName>style.visibility</p:attrName>
                                        </p:attrNameLst>
                                      </p:cBhvr>
                                      <p:to>
                                        <p:strVal val="hidden"/>
                                      </p:to>
                                    </p:set>
                                  </p:childTnLst>
                                </p:cTn>
                              </p:par>
                            </p:childTnLst>
                          </p:cTn>
                        </p:par>
                        <p:par>
                          <p:cTn id="171" fill="hold">
                            <p:stCondLst>
                              <p:cond delay="500"/>
                            </p:stCondLst>
                            <p:childTnLst>
                              <p:par>
                                <p:cTn id="172" presetID="1" presetClass="exit" presetSubtype="0" fill="hold" grpId="2" nodeType="afterEffect">
                                  <p:stCondLst>
                                    <p:cond delay="0"/>
                                  </p:stCondLst>
                                  <p:childTnLst>
                                    <p:set>
                                      <p:cBhvr>
                                        <p:cTn id="173" dur="1" fill="hold">
                                          <p:stCondLst>
                                            <p:cond delay="0"/>
                                          </p:stCondLst>
                                        </p:cTn>
                                        <p:tgtEl>
                                          <p:spTgt spid="76"/>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5"/>
                                        </p:tgtEl>
                                        <p:attrNameLst>
                                          <p:attrName>style.visibility</p:attrName>
                                        </p:attrNameLst>
                                      </p:cBhvr>
                                      <p:to>
                                        <p:strVal val="visible"/>
                                      </p:to>
                                    </p:set>
                                    <p:animEffect transition="in" filter="wipe(left)">
                                      <p:cBhvr>
                                        <p:cTn id="178" dur="500"/>
                                        <p:tgtEl>
                                          <p:spTgt spid="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
                                        </p:tgtEl>
                                        <p:attrNameLst>
                                          <p:attrName>style.visibility</p:attrName>
                                        </p:attrNameLst>
                                      </p:cBhvr>
                                      <p:to>
                                        <p:strVal val="visible"/>
                                      </p:to>
                                    </p:set>
                                    <p:animEffect transition="in" filter="fade">
                                      <p:cBhvr>
                                        <p:cTn id="181" dur="500"/>
                                        <p:tgtEl>
                                          <p:spTgt spid="6"/>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24"/>
                                        </p:tgtEl>
                                        <p:attrNameLst>
                                          <p:attrName>style.visibility</p:attrName>
                                        </p:attrNameLst>
                                      </p:cBhvr>
                                      <p:to>
                                        <p:strVal val="visible"/>
                                      </p:to>
                                    </p:set>
                                    <p:animEffect transition="in" filter="fade">
                                      <p:cBhvr>
                                        <p:cTn id="186" dur="500"/>
                                        <p:tgtEl>
                                          <p:spTgt spid="2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2"/>
                                        </p:tgtEl>
                                        <p:attrNameLst>
                                          <p:attrName>style.visibility</p:attrName>
                                        </p:attrNameLst>
                                      </p:cBhvr>
                                      <p:to>
                                        <p:strVal val="visible"/>
                                      </p:to>
                                    </p:set>
                                    <p:animEffect transition="in" filter="fade">
                                      <p:cBhvr>
                                        <p:cTn id="189" dur="500"/>
                                        <p:tgtEl>
                                          <p:spTgt spid="22"/>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fade">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5"/>
                                        </p:tgtEl>
                                        <p:attrNameLst>
                                          <p:attrName>style.visibility</p:attrName>
                                        </p:attrNameLst>
                                      </p:cBhvr>
                                      <p:to>
                                        <p:strVal val="visible"/>
                                      </p:to>
                                    </p:set>
                                    <p:animEffect transition="in" filter="fade">
                                      <p:cBhvr>
                                        <p:cTn id="195" dur="500"/>
                                        <p:tgtEl>
                                          <p:spTgt spid="25"/>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36"/>
                                        </p:tgtEl>
                                        <p:attrNameLst>
                                          <p:attrName>style.visibility</p:attrName>
                                        </p:attrNameLst>
                                      </p:cBhvr>
                                      <p:to>
                                        <p:strVal val="visible"/>
                                      </p:to>
                                    </p:set>
                                    <p:animEffect transition="in" filter="fade">
                                      <p:cBhvr>
                                        <p:cTn id="198" dur="500"/>
                                        <p:tgtEl>
                                          <p:spTgt spid="36"/>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6"/>
                                        </p:tgtEl>
                                        <p:attrNameLst>
                                          <p:attrName>style.visibility</p:attrName>
                                        </p:attrNameLst>
                                      </p:cBhvr>
                                      <p:to>
                                        <p:strVal val="visible"/>
                                      </p:to>
                                    </p:set>
                                    <p:animEffect transition="in" filter="fade">
                                      <p:cBhvr>
                                        <p:cTn id="201" dur="500"/>
                                        <p:tgtEl>
                                          <p:spTgt spid="26"/>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27"/>
                                        </p:tgtEl>
                                        <p:attrNameLst>
                                          <p:attrName>style.visibility</p:attrName>
                                        </p:attrNameLst>
                                      </p:cBhvr>
                                      <p:to>
                                        <p:strVal val="visible"/>
                                      </p:to>
                                    </p:set>
                                    <p:animEffect transition="in" filter="fade">
                                      <p:cBhvr>
                                        <p:cTn id="204" dur="500"/>
                                        <p:tgtEl>
                                          <p:spTgt spid="27"/>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8"/>
                                        </p:tgtEl>
                                        <p:attrNameLst>
                                          <p:attrName>style.visibility</p:attrName>
                                        </p:attrNameLst>
                                      </p:cBhvr>
                                      <p:to>
                                        <p:strVal val="visible"/>
                                      </p:to>
                                    </p:set>
                                    <p:animEffect transition="in" filter="fade">
                                      <p:cBhvr>
                                        <p:cTn id="207" dur="500"/>
                                        <p:tgtEl>
                                          <p:spTgt spid="28"/>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8"/>
                                        </p:tgtEl>
                                        <p:attrNameLst>
                                          <p:attrName>style.visibility</p:attrName>
                                        </p:attrNameLst>
                                      </p:cBhvr>
                                      <p:to>
                                        <p:strVal val="visible"/>
                                      </p:to>
                                    </p:set>
                                    <p:animEffect transition="in" filter="fade">
                                      <p:cBhvr>
                                        <p:cTn id="210" dur="500"/>
                                        <p:tgtEl>
                                          <p:spTgt spid="3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29"/>
                                        </p:tgtEl>
                                        <p:attrNameLst>
                                          <p:attrName>style.visibility</p:attrName>
                                        </p:attrNameLst>
                                      </p:cBhvr>
                                      <p:to>
                                        <p:strVal val="visible"/>
                                      </p:to>
                                    </p:set>
                                    <p:animEffect transition="in" filter="fade">
                                      <p:cBhvr>
                                        <p:cTn id="213" dur="500"/>
                                        <p:tgtEl>
                                          <p:spTgt spid="2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9"/>
                                        </p:tgtEl>
                                        <p:attrNameLst>
                                          <p:attrName>style.visibility</p:attrName>
                                        </p:attrNameLst>
                                      </p:cBhvr>
                                      <p:to>
                                        <p:strVal val="visible"/>
                                      </p:to>
                                    </p:set>
                                    <p:animEffect transition="in" filter="fade">
                                      <p:cBhvr>
                                        <p:cTn id="216" dur="500"/>
                                        <p:tgtEl>
                                          <p:spTgt spid="39"/>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37"/>
                                        </p:tgtEl>
                                        <p:attrNameLst>
                                          <p:attrName>style.visibility</p:attrName>
                                        </p:attrNameLst>
                                      </p:cBhvr>
                                      <p:to>
                                        <p:strVal val="visible"/>
                                      </p:to>
                                    </p:set>
                                    <p:animEffect transition="in" filter="fade">
                                      <p:cBhvr>
                                        <p:cTn id="219" dur="500"/>
                                        <p:tgtEl>
                                          <p:spTgt spid="37"/>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35"/>
                                        </p:tgtEl>
                                        <p:attrNameLst>
                                          <p:attrName>style.visibility</p:attrName>
                                        </p:attrNameLst>
                                      </p:cBhvr>
                                      <p:to>
                                        <p:strVal val="visible"/>
                                      </p:to>
                                    </p:set>
                                    <p:animEffect transition="in" filter="fade">
                                      <p:cBhvr>
                                        <p:cTn id="222" dur="500"/>
                                        <p:tgtEl>
                                          <p:spTgt spid="3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4"/>
                                        </p:tgtEl>
                                        <p:attrNameLst>
                                          <p:attrName>style.visibility</p:attrName>
                                        </p:attrNameLst>
                                      </p:cBhvr>
                                      <p:to>
                                        <p:strVal val="visible"/>
                                      </p:to>
                                    </p:set>
                                    <p:animEffect transition="in" filter="fade">
                                      <p:cBhvr>
                                        <p:cTn id="225" dur="500"/>
                                        <p:tgtEl>
                                          <p:spTgt spid="34"/>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33"/>
                                        </p:tgtEl>
                                        <p:attrNameLst>
                                          <p:attrName>style.visibility</p:attrName>
                                        </p:attrNameLst>
                                      </p:cBhvr>
                                      <p:to>
                                        <p:strVal val="visible"/>
                                      </p:to>
                                    </p:set>
                                    <p:animEffect transition="in" filter="fade">
                                      <p:cBhvr>
                                        <p:cTn id="228" dur="500"/>
                                        <p:tgtEl>
                                          <p:spTgt spid="33"/>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32"/>
                                        </p:tgtEl>
                                        <p:attrNameLst>
                                          <p:attrName>style.visibility</p:attrName>
                                        </p:attrNameLst>
                                      </p:cBhvr>
                                      <p:to>
                                        <p:strVal val="visible"/>
                                      </p:to>
                                    </p:set>
                                    <p:animEffect transition="in" filter="fade">
                                      <p:cBhvr>
                                        <p:cTn id="231" dur="500"/>
                                        <p:tgtEl>
                                          <p:spTgt spid="32"/>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4"/>
                                        </p:tgtEl>
                                        <p:attrNameLst>
                                          <p:attrName>style.visibility</p:attrName>
                                        </p:attrNameLst>
                                      </p:cBhvr>
                                      <p:to>
                                        <p:strVal val="visible"/>
                                      </p:to>
                                    </p:set>
                                    <p:animEffect transition="in" filter="fade">
                                      <p:cBhvr>
                                        <p:cTn id="234" dur="500"/>
                                        <p:tgtEl>
                                          <p:spTgt spid="14"/>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15"/>
                                        </p:tgtEl>
                                        <p:attrNameLst>
                                          <p:attrName>style.visibility</p:attrName>
                                        </p:attrNameLst>
                                      </p:cBhvr>
                                      <p:to>
                                        <p:strVal val="visible"/>
                                      </p:to>
                                    </p:set>
                                    <p:animEffect transition="in" filter="fade">
                                      <p:cBhvr>
                                        <p:cTn id="237" dur="500"/>
                                        <p:tgtEl>
                                          <p:spTgt spid="15"/>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6"/>
                                        </p:tgtEl>
                                        <p:attrNameLst>
                                          <p:attrName>style.visibility</p:attrName>
                                        </p:attrNameLst>
                                      </p:cBhvr>
                                      <p:to>
                                        <p:strVal val="visible"/>
                                      </p:to>
                                    </p:set>
                                    <p:animEffect transition="in" filter="fade">
                                      <p:cBhvr>
                                        <p:cTn id="240" dur="500"/>
                                        <p:tgtEl>
                                          <p:spTgt spid="16"/>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17"/>
                                        </p:tgtEl>
                                        <p:attrNameLst>
                                          <p:attrName>style.visibility</p:attrName>
                                        </p:attrNameLst>
                                      </p:cBhvr>
                                      <p:to>
                                        <p:strVal val="visible"/>
                                      </p:to>
                                    </p:set>
                                    <p:animEffect transition="in" filter="fade">
                                      <p:cBhvr>
                                        <p:cTn id="243" dur="500"/>
                                        <p:tgtEl>
                                          <p:spTgt spid="17"/>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8"/>
                                        </p:tgtEl>
                                        <p:attrNameLst>
                                          <p:attrName>style.visibility</p:attrName>
                                        </p:attrNameLst>
                                      </p:cBhvr>
                                      <p:to>
                                        <p:strVal val="visible"/>
                                      </p:to>
                                    </p:set>
                                    <p:animEffect transition="in" filter="fade">
                                      <p:cBhvr>
                                        <p:cTn id="246" dur="500"/>
                                        <p:tgtEl>
                                          <p:spTgt spid="18"/>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9"/>
                                        </p:tgtEl>
                                        <p:attrNameLst>
                                          <p:attrName>style.visibility</p:attrName>
                                        </p:attrNameLst>
                                      </p:cBhvr>
                                      <p:to>
                                        <p:strVal val="visible"/>
                                      </p:to>
                                    </p:set>
                                    <p:animEffect transition="in" filter="fade">
                                      <p:cBhvr>
                                        <p:cTn id="249" dur="500"/>
                                        <p:tgtEl>
                                          <p:spTgt spid="19"/>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20"/>
                                        </p:tgtEl>
                                        <p:attrNameLst>
                                          <p:attrName>style.visibility</p:attrName>
                                        </p:attrNameLst>
                                      </p:cBhvr>
                                      <p:to>
                                        <p:strVal val="visible"/>
                                      </p:to>
                                    </p:set>
                                    <p:animEffect transition="in" filter="fade">
                                      <p:cBhvr>
                                        <p:cTn id="252" dur="500"/>
                                        <p:tgtEl>
                                          <p:spTgt spid="20"/>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21"/>
                                        </p:tgtEl>
                                        <p:attrNameLst>
                                          <p:attrName>style.visibility</p:attrName>
                                        </p:attrNameLst>
                                      </p:cBhvr>
                                      <p:to>
                                        <p:strVal val="visible"/>
                                      </p:to>
                                    </p:set>
                                    <p:animEffect transition="in" filter="fade">
                                      <p:cBhvr>
                                        <p:cTn id="255" dur="500"/>
                                        <p:tgtEl>
                                          <p:spTgt spid="21"/>
                                        </p:tgtEl>
                                      </p:cBhvr>
                                    </p:animEffect>
                                  </p:childTnLst>
                                </p:cTn>
                              </p:par>
                            </p:childTnLst>
                          </p:cTn>
                        </p:par>
                        <p:par>
                          <p:cTn id="256" fill="hold">
                            <p:stCondLst>
                              <p:cond delay="500"/>
                            </p:stCondLst>
                            <p:childTnLst>
                              <p:par>
                                <p:cTn id="257" presetID="1" presetClass="emph" presetSubtype="2" fill="hold" nodeType="afterEffect">
                                  <p:stCondLst>
                                    <p:cond delay="0"/>
                                  </p:stCondLst>
                                  <p:childTnLst>
                                    <p:animClr clrSpc="rgb" dir="cw">
                                      <p:cBhvr>
                                        <p:cTn id="258" dur="2000" fill="hold"/>
                                        <p:tgtEl>
                                          <p:spTgt spid="29"/>
                                        </p:tgtEl>
                                        <p:attrNameLst>
                                          <p:attrName>fillcolor</p:attrName>
                                        </p:attrNameLst>
                                      </p:cBhvr>
                                      <p:to>
                                        <a:srgbClr val="909090"/>
                                      </p:to>
                                    </p:animClr>
                                    <p:set>
                                      <p:cBhvr>
                                        <p:cTn id="259" dur="2000" fill="hold"/>
                                        <p:tgtEl>
                                          <p:spTgt spid="29"/>
                                        </p:tgtEl>
                                        <p:attrNameLst>
                                          <p:attrName>fill.type</p:attrName>
                                        </p:attrNameLst>
                                      </p:cBhvr>
                                      <p:to>
                                        <p:strVal val="solid"/>
                                      </p:to>
                                    </p:set>
                                    <p:set>
                                      <p:cBhvr>
                                        <p:cTn id="260" dur="2000" fill="hold"/>
                                        <p:tgtEl>
                                          <p:spTgt spid="29"/>
                                        </p:tgtEl>
                                        <p:attrNameLst>
                                          <p:attrName>fill.on</p:attrName>
                                        </p:attrNameLst>
                                      </p:cBhvr>
                                      <p:to>
                                        <p:strVal val="true"/>
                                      </p:to>
                                    </p:set>
                                  </p:childTnLst>
                                </p:cTn>
                              </p:par>
                              <p:par>
                                <p:cTn id="261" presetID="3" presetClass="emph" presetSubtype="2" fill="hold" grpId="1" nodeType="withEffect">
                                  <p:stCondLst>
                                    <p:cond delay="0"/>
                                  </p:stCondLst>
                                  <p:childTnLst>
                                    <p:animClr clrSpc="rgb" dir="cw">
                                      <p:cBhvr override="childStyle">
                                        <p:cTn id="262" dur="2000" fill="hold"/>
                                        <p:tgtEl>
                                          <p:spTgt spid="21"/>
                                        </p:tgtEl>
                                        <p:attrNameLst>
                                          <p:attrName>style.color</p:attrName>
                                        </p:attrNameLst>
                                      </p:cBhvr>
                                      <p:to>
                                        <a:srgbClr val="000000"/>
                                      </p:to>
                                    </p:animClr>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87"/>
                                        </p:tgtEl>
                                        <p:attrNameLst>
                                          <p:attrName>style.visibility</p:attrName>
                                        </p:attrNameLst>
                                      </p:cBhvr>
                                      <p:to>
                                        <p:strVal val="visible"/>
                                      </p:to>
                                    </p:set>
                                    <p:animEffect transition="in" filter="fade">
                                      <p:cBhvr>
                                        <p:cTn id="267" dur="500"/>
                                        <p:tgtEl>
                                          <p:spTgt spid="87"/>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89"/>
                                        </p:tgtEl>
                                        <p:attrNameLst>
                                          <p:attrName>style.visibility</p:attrName>
                                        </p:attrNameLst>
                                      </p:cBhvr>
                                      <p:to>
                                        <p:strVal val="visible"/>
                                      </p:to>
                                    </p:set>
                                    <p:animEffect transition="in" filter="fade">
                                      <p:cBhvr>
                                        <p:cTn id="272" dur="500"/>
                                        <p:tgtEl>
                                          <p:spTgt spid="89"/>
                                        </p:tgtEl>
                                      </p:cBhvr>
                                    </p:animEffect>
                                  </p:childTnLst>
                                </p:cTn>
                              </p:par>
                            </p:childTnLst>
                          </p:cTn>
                        </p:par>
                        <p:par>
                          <p:cTn id="273" fill="hold">
                            <p:stCondLst>
                              <p:cond delay="500"/>
                            </p:stCondLst>
                            <p:childTnLst>
                              <p:par>
                                <p:cTn id="274" presetID="10" presetClass="entr" presetSubtype="0" fill="hold" grpId="0" nodeType="afterEffect">
                                  <p:stCondLst>
                                    <p:cond delay="0"/>
                                  </p:stCondLst>
                                  <p:childTnLst>
                                    <p:set>
                                      <p:cBhvr>
                                        <p:cTn id="275" dur="1" fill="hold">
                                          <p:stCondLst>
                                            <p:cond delay="0"/>
                                          </p:stCondLst>
                                        </p:cTn>
                                        <p:tgtEl>
                                          <p:spTgt spid="77"/>
                                        </p:tgtEl>
                                        <p:attrNameLst>
                                          <p:attrName>style.visibility</p:attrName>
                                        </p:attrNameLst>
                                      </p:cBhvr>
                                      <p:to>
                                        <p:strVal val="visible"/>
                                      </p:to>
                                    </p:set>
                                    <p:animEffect transition="in" filter="fade">
                                      <p:cBhvr>
                                        <p:cTn id="276" dur="500"/>
                                        <p:tgtEl>
                                          <p:spTgt spid="77"/>
                                        </p:tgtEl>
                                      </p:cBhvr>
                                    </p:animEffect>
                                  </p:childTnLst>
                                </p:cTn>
                              </p:par>
                            </p:childTnLst>
                          </p:cTn>
                        </p:par>
                        <p:par>
                          <p:cTn id="277" fill="hold">
                            <p:stCondLst>
                              <p:cond delay="1000"/>
                            </p:stCondLst>
                            <p:childTnLst>
                              <p:par>
                                <p:cTn id="278" presetID="21" presetClass="entr" presetSubtype="1" fill="hold" grpId="0" nodeType="afterEffect">
                                  <p:stCondLst>
                                    <p:cond delay="0"/>
                                  </p:stCondLst>
                                  <p:childTnLst>
                                    <p:set>
                                      <p:cBhvr>
                                        <p:cTn id="279" dur="1" fill="hold">
                                          <p:stCondLst>
                                            <p:cond delay="0"/>
                                          </p:stCondLst>
                                        </p:cTn>
                                        <p:tgtEl>
                                          <p:spTgt spid="65"/>
                                        </p:tgtEl>
                                        <p:attrNameLst>
                                          <p:attrName>style.visibility</p:attrName>
                                        </p:attrNameLst>
                                      </p:cBhvr>
                                      <p:to>
                                        <p:strVal val="visible"/>
                                      </p:to>
                                    </p:set>
                                    <p:animEffect transition="in" filter="wheel(1)">
                                      <p:cBhvr>
                                        <p:cTn id="280" dur="2000"/>
                                        <p:tgtEl>
                                          <p:spTgt spid="65"/>
                                        </p:tgtEl>
                                      </p:cBhvr>
                                    </p:animEffect>
                                  </p:childTnLst>
                                </p:cTn>
                              </p:par>
                            </p:childTnLst>
                          </p:cTn>
                        </p:par>
                        <p:par>
                          <p:cTn id="281" fill="hold">
                            <p:stCondLst>
                              <p:cond delay="3000"/>
                            </p:stCondLst>
                            <p:childTnLst>
                              <p:par>
                                <p:cTn id="282" presetID="10" presetClass="entr" presetSubtype="0" fill="hold" grpId="0" nodeType="afterEffect">
                                  <p:stCondLst>
                                    <p:cond delay="0"/>
                                  </p:stCondLst>
                                  <p:childTnLst>
                                    <p:set>
                                      <p:cBhvr>
                                        <p:cTn id="283" dur="1" fill="hold">
                                          <p:stCondLst>
                                            <p:cond delay="0"/>
                                          </p:stCondLst>
                                        </p:cTn>
                                        <p:tgtEl>
                                          <p:spTgt spid="90"/>
                                        </p:tgtEl>
                                        <p:attrNameLst>
                                          <p:attrName>style.visibility</p:attrName>
                                        </p:attrNameLst>
                                      </p:cBhvr>
                                      <p:to>
                                        <p:strVal val="visible"/>
                                      </p:to>
                                    </p:set>
                                    <p:animEffect transition="in" filter="fade">
                                      <p:cBhvr>
                                        <p:cTn id="284" dur="500"/>
                                        <p:tgtEl>
                                          <p:spTgt spid="90"/>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nodeType="clickEffect">
                                  <p:stCondLst>
                                    <p:cond delay="0"/>
                                  </p:stCondLst>
                                  <p:childTnLst>
                                    <p:set>
                                      <p:cBhvr>
                                        <p:cTn id="288" dur="1" fill="hold">
                                          <p:stCondLst>
                                            <p:cond delay="0"/>
                                          </p:stCondLst>
                                        </p:cTn>
                                        <p:tgtEl>
                                          <p:spTgt spid="68"/>
                                        </p:tgtEl>
                                        <p:attrNameLst>
                                          <p:attrName>style.visibility</p:attrName>
                                        </p:attrNameLst>
                                      </p:cBhvr>
                                      <p:to>
                                        <p:strVal val="visible"/>
                                      </p:to>
                                    </p:set>
                                    <p:animEffect transition="in" filter="wipe(left)">
                                      <p:cBhvr>
                                        <p:cTn id="289" dur="500"/>
                                        <p:tgtEl>
                                          <p:spTgt spid="68"/>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4" fill="hold" grpId="0" nodeType="clickEffect">
                                  <p:stCondLst>
                                    <p:cond delay="0"/>
                                  </p:stCondLst>
                                  <p:childTnLst>
                                    <p:set>
                                      <p:cBhvr>
                                        <p:cTn id="293" dur="1" fill="hold">
                                          <p:stCondLst>
                                            <p:cond delay="0"/>
                                          </p:stCondLst>
                                        </p:cTn>
                                        <p:tgtEl>
                                          <p:spTgt spid="30"/>
                                        </p:tgtEl>
                                        <p:attrNameLst>
                                          <p:attrName>style.visibility</p:attrName>
                                        </p:attrNameLst>
                                      </p:cBhvr>
                                      <p:to>
                                        <p:strVal val="visible"/>
                                      </p:to>
                                    </p:set>
                                    <p:animEffect transition="in" filter="wipe(down)">
                                      <p:cBhvr>
                                        <p:cTn id="294" dur="1000"/>
                                        <p:tgtEl>
                                          <p:spTgt spid="30"/>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31"/>
                                        </p:tgtEl>
                                        <p:attrNameLst>
                                          <p:attrName>style.visibility</p:attrName>
                                        </p:attrNameLst>
                                      </p:cBhvr>
                                      <p:to>
                                        <p:strVal val="visible"/>
                                      </p:to>
                                    </p:set>
                                    <p:animEffect transition="in" filter="fade">
                                      <p:cBhvr>
                                        <p:cTn id="297" dur="500"/>
                                        <p:tgtEl>
                                          <p:spTgt spid="31"/>
                                        </p:tgtEl>
                                      </p:cBhvr>
                                    </p:animEffect>
                                  </p:childTnLst>
                                </p:cTn>
                              </p:par>
                            </p:childTnLst>
                          </p:cTn>
                        </p:par>
                      </p:childTnLst>
                    </p:cTn>
                  </p:par>
                  <p:par>
                    <p:cTn id="298" fill="hold">
                      <p:stCondLst>
                        <p:cond delay="indefinite"/>
                      </p:stCondLst>
                      <p:childTnLst>
                        <p:par>
                          <p:cTn id="299" fill="hold">
                            <p:stCondLst>
                              <p:cond delay="0"/>
                            </p:stCondLst>
                            <p:childTnLst>
                              <p:par>
                                <p:cTn id="300" presetID="1" presetClass="exit" presetSubtype="0" fill="hold" grpId="1" nodeType="clickEffect">
                                  <p:stCondLst>
                                    <p:cond delay="0"/>
                                  </p:stCondLst>
                                  <p:childTnLst>
                                    <p:set>
                                      <p:cBhvr>
                                        <p:cTn id="301" dur="1" fill="hold">
                                          <p:stCondLst>
                                            <p:cond delay="0"/>
                                          </p:stCondLst>
                                        </p:cTn>
                                        <p:tgtEl>
                                          <p:spTgt spid="65"/>
                                        </p:tgtEl>
                                        <p:attrNameLst>
                                          <p:attrName>style.visibility</p:attrName>
                                        </p:attrNameLst>
                                      </p:cBhvr>
                                      <p:to>
                                        <p:strVal val="hidden"/>
                                      </p:to>
                                    </p:set>
                                  </p:childTnLst>
                                </p:cTn>
                              </p:par>
                            </p:childTnLst>
                          </p:cTn>
                        </p:par>
                        <p:par>
                          <p:cTn id="302" fill="hold">
                            <p:stCondLst>
                              <p:cond delay="0"/>
                            </p:stCondLst>
                            <p:childTnLst>
                              <p:par>
                                <p:cTn id="303" presetID="1" presetClass="exit" presetSubtype="0" fill="hold" grpId="1" nodeType="afterEffect">
                                  <p:stCondLst>
                                    <p:cond delay="0"/>
                                  </p:stCondLst>
                                  <p:childTnLst>
                                    <p:set>
                                      <p:cBhvr>
                                        <p:cTn id="304" dur="1" fill="hold">
                                          <p:stCondLst>
                                            <p:cond delay="0"/>
                                          </p:stCondLst>
                                        </p:cTn>
                                        <p:tgtEl>
                                          <p:spTgt spid="39"/>
                                        </p:tgtEl>
                                        <p:attrNameLst>
                                          <p:attrName>style.visibility</p:attrName>
                                        </p:attrNameLst>
                                      </p:cBhvr>
                                      <p:to>
                                        <p:strVal val="hidden"/>
                                      </p:to>
                                    </p:set>
                                  </p:childTnLst>
                                </p:cTn>
                              </p:par>
                            </p:childTnLst>
                          </p:cTn>
                        </p:par>
                        <p:par>
                          <p:cTn id="305" fill="hold">
                            <p:stCondLst>
                              <p:cond delay="0"/>
                            </p:stCondLst>
                            <p:childTnLst>
                              <p:par>
                                <p:cTn id="306" presetID="1" presetClass="exit" presetSubtype="0" fill="hold" grpId="1" nodeType="afterEffect">
                                  <p:stCondLst>
                                    <p:cond delay="0"/>
                                  </p:stCondLst>
                                  <p:childTnLst>
                                    <p:set>
                                      <p:cBhvr>
                                        <p:cTn id="307" dur="1" fill="hold">
                                          <p:stCondLst>
                                            <p:cond delay="0"/>
                                          </p:stCondLst>
                                        </p:cTn>
                                        <p:tgtEl>
                                          <p:spTgt spid="31"/>
                                        </p:tgtEl>
                                        <p:attrNameLst>
                                          <p:attrName>style.visibility</p:attrName>
                                        </p:attrNameLst>
                                      </p:cBhvr>
                                      <p:to>
                                        <p:strVal val="hidden"/>
                                      </p:to>
                                    </p:set>
                                  </p:childTnLst>
                                </p:cTn>
                              </p:par>
                              <p:par>
                                <p:cTn id="308" presetID="1" presetClass="exit" presetSubtype="0" fill="hold" grpId="1" nodeType="withEffect">
                                  <p:stCondLst>
                                    <p:cond delay="0"/>
                                  </p:stCondLst>
                                  <p:childTnLst>
                                    <p:set>
                                      <p:cBhvr>
                                        <p:cTn id="309" dur="1" fill="hold">
                                          <p:stCondLst>
                                            <p:cond delay="0"/>
                                          </p:stCondLst>
                                        </p:cTn>
                                        <p:tgtEl>
                                          <p:spTgt spid="30"/>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63" presetClass="path" presetSubtype="0" accel="50000" decel="50000" fill="hold" grpId="1" nodeType="clickEffect">
                                  <p:stCondLst>
                                    <p:cond delay="0"/>
                                  </p:stCondLst>
                                  <p:childTnLst>
                                    <p:animMotion origin="layout" path="M -8.33333E-7 2.59259E-6 L 0.04453 0.00208 " pathEditMode="relative" rAng="0" ptsTypes="AA">
                                      <p:cBhvr>
                                        <p:cTn id="313" dur="2000" fill="hold"/>
                                        <p:tgtEl>
                                          <p:spTgt spid="38"/>
                                        </p:tgtEl>
                                        <p:attrNameLst>
                                          <p:attrName>ppt_x</p:attrName>
                                          <p:attrName>ppt_y</p:attrName>
                                        </p:attrNameLst>
                                      </p:cBhvr>
                                      <p:rCtr x="2227" y="93"/>
                                    </p:animMotion>
                                  </p:childTnLst>
                                </p:cTn>
                              </p:par>
                            </p:childTnLst>
                          </p:cTn>
                        </p:par>
                      </p:childTnLst>
                    </p:cTn>
                  </p:par>
                  <p:par>
                    <p:cTn id="314" fill="hold">
                      <p:stCondLst>
                        <p:cond delay="indefinite"/>
                      </p:stCondLst>
                      <p:childTnLst>
                        <p:par>
                          <p:cTn id="315" fill="hold">
                            <p:stCondLst>
                              <p:cond delay="0"/>
                            </p:stCondLst>
                            <p:childTnLst>
                              <p:par>
                                <p:cTn id="316" presetID="35" presetClass="path" presetSubtype="0" accel="50000" decel="50000" fill="hold" grpId="1" nodeType="clickEffect">
                                  <p:stCondLst>
                                    <p:cond delay="0"/>
                                  </p:stCondLst>
                                  <p:childTnLst>
                                    <p:animMotion origin="layout" path="M -1.25E-6 -3.7037E-7 L -0.04883 0.00278 " pathEditMode="relative" rAng="0" ptsTypes="AA">
                                      <p:cBhvr>
                                        <p:cTn id="317" dur="2000" fill="hold"/>
                                        <p:tgtEl>
                                          <p:spTgt spid="77"/>
                                        </p:tgtEl>
                                        <p:attrNameLst>
                                          <p:attrName>ppt_x</p:attrName>
                                          <p:attrName>ppt_y</p:attrName>
                                        </p:attrNameLst>
                                      </p:cBhvr>
                                      <p:rCtr x="-2448" y="139"/>
                                    </p:animMotion>
                                  </p:childTnLst>
                                </p:cTn>
                              </p:par>
                            </p:childTnLst>
                          </p:cTn>
                        </p:par>
                        <p:par>
                          <p:cTn id="318" fill="hold">
                            <p:stCondLst>
                              <p:cond delay="2000"/>
                            </p:stCondLst>
                            <p:childTnLst>
                              <p:par>
                                <p:cTn id="319" presetID="21" presetClass="entr" presetSubtype="1" fill="hold" grpId="0" nodeType="afterEffect">
                                  <p:stCondLst>
                                    <p:cond delay="0"/>
                                  </p:stCondLst>
                                  <p:childTnLst>
                                    <p:set>
                                      <p:cBhvr>
                                        <p:cTn id="320" dur="1" fill="hold">
                                          <p:stCondLst>
                                            <p:cond delay="0"/>
                                          </p:stCondLst>
                                        </p:cTn>
                                        <p:tgtEl>
                                          <p:spTgt spid="67"/>
                                        </p:tgtEl>
                                        <p:attrNameLst>
                                          <p:attrName>style.visibility</p:attrName>
                                        </p:attrNameLst>
                                      </p:cBhvr>
                                      <p:to>
                                        <p:strVal val="visible"/>
                                      </p:to>
                                    </p:set>
                                    <p:animEffect transition="in" filter="wheel(1)">
                                      <p:cBhvr>
                                        <p:cTn id="321" dur="2000"/>
                                        <p:tgtEl>
                                          <p:spTgt spid="67"/>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4" fill="hold" grpId="0" nodeType="clickEffect">
                                  <p:stCondLst>
                                    <p:cond delay="0"/>
                                  </p:stCondLst>
                                  <p:childTnLst>
                                    <p:set>
                                      <p:cBhvr>
                                        <p:cTn id="325" dur="1" fill="hold">
                                          <p:stCondLst>
                                            <p:cond delay="0"/>
                                          </p:stCondLst>
                                        </p:cTn>
                                        <p:tgtEl>
                                          <p:spTgt spid="79"/>
                                        </p:tgtEl>
                                        <p:attrNameLst>
                                          <p:attrName>style.visibility</p:attrName>
                                        </p:attrNameLst>
                                      </p:cBhvr>
                                      <p:to>
                                        <p:strVal val="visible"/>
                                      </p:to>
                                    </p:set>
                                    <p:animEffect transition="in" filter="wipe(down)">
                                      <p:cBhvr>
                                        <p:cTn id="326" dur="500"/>
                                        <p:tgtEl>
                                          <p:spTgt spid="79"/>
                                        </p:tgtEl>
                                      </p:cBhvr>
                                    </p:animEffec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67"/>
                                        </p:tgtEl>
                                        <p:attrNameLst>
                                          <p:attrName>style.visibility</p:attrName>
                                        </p:attrNameLst>
                                      </p:cBhvr>
                                      <p:to>
                                        <p:strVal val="hidden"/>
                                      </p:to>
                                    </p:se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66"/>
                                        </p:tgtEl>
                                        <p:attrNameLst>
                                          <p:attrName>style.visibility</p:attrName>
                                        </p:attrNameLst>
                                      </p:cBhvr>
                                      <p:to>
                                        <p:strVal val="visible"/>
                                      </p:to>
                                    </p:set>
                                    <p:animEffect transition="in" filter="wipe(left)">
                                      <p:cBhvr>
                                        <p:cTn id="335" dur="500"/>
                                        <p:tgtEl>
                                          <p:spTgt spid="66"/>
                                        </p:tgtEl>
                                      </p:cBhvr>
                                    </p:animEffect>
                                  </p:childTnLst>
                                </p:cTn>
                              </p:par>
                            </p:childTnLst>
                          </p:cTn>
                        </p:par>
                      </p:childTnLst>
                    </p:cTn>
                  </p:par>
                  <p:par>
                    <p:cTn id="336" fill="hold">
                      <p:stCondLst>
                        <p:cond delay="indefinite"/>
                      </p:stCondLst>
                      <p:childTnLst>
                        <p:par>
                          <p:cTn id="337" fill="hold">
                            <p:stCondLst>
                              <p:cond delay="0"/>
                            </p:stCondLst>
                            <p:childTnLst>
                              <p:par>
                                <p:cTn id="338" presetID="10" presetClass="entr" presetSubtype="0" fill="hold" grpId="0" nodeType="clickEffect">
                                  <p:stCondLst>
                                    <p:cond delay="0"/>
                                  </p:stCondLst>
                                  <p:childTnLst>
                                    <p:set>
                                      <p:cBhvr>
                                        <p:cTn id="339" dur="1" fill="hold">
                                          <p:stCondLst>
                                            <p:cond delay="0"/>
                                          </p:stCondLst>
                                        </p:cTn>
                                        <p:tgtEl>
                                          <p:spTgt spid="75"/>
                                        </p:tgtEl>
                                        <p:attrNameLst>
                                          <p:attrName>style.visibility</p:attrName>
                                        </p:attrNameLst>
                                      </p:cBhvr>
                                      <p:to>
                                        <p:strVal val="visible"/>
                                      </p:to>
                                    </p:set>
                                    <p:animEffect transition="in" filter="fade">
                                      <p:cBhvr>
                                        <p:cTn id="340" dur="500"/>
                                        <p:tgtEl>
                                          <p:spTgt spid="75"/>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ntr" presetSubtype="0" fill="hold" grpId="0" nodeType="clickEffect">
                                  <p:stCondLst>
                                    <p:cond delay="0"/>
                                  </p:stCondLst>
                                  <p:childTnLst>
                                    <p:set>
                                      <p:cBhvr>
                                        <p:cTn id="344" dur="1" fill="hold">
                                          <p:stCondLst>
                                            <p:cond delay="0"/>
                                          </p:stCondLst>
                                        </p:cTn>
                                        <p:tgtEl>
                                          <p:spTgt spid="84"/>
                                        </p:tgtEl>
                                        <p:attrNameLst>
                                          <p:attrName>style.visibility</p:attrName>
                                        </p:attrNameLst>
                                      </p:cBhvr>
                                      <p:to>
                                        <p:strVal val="visible"/>
                                      </p:to>
                                    </p:set>
                                    <p:animEffect transition="in" filter="fade">
                                      <p:cBhvr>
                                        <p:cTn id="34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4" grpId="0" animBg="1"/>
      <p:bldP spid="15" grpId="0" animBg="1"/>
      <p:bldP spid="16" grpId="0" animBg="1"/>
      <p:bldP spid="17" grpId="0" animBg="1"/>
      <p:bldP spid="18" grpId="0" animBg="1"/>
      <p:bldP spid="19" grpId="0" animBg="1"/>
      <p:bldP spid="20" grpId="0" animBg="1"/>
      <p:bldP spid="21" grpId="0" animBg="1"/>
      <p:bldP spid="21" grpId="1" animBg="1"/>
      <p:bldP spid="22" grpId="0" animBg="1"/>
      <p:bldP spid="23" grpId="0" animBg="1"/>
      <p:bldP spid="24" grpId="0" animBg="1"/>
      <p:bldP spid="25" grpId="0" animBg="1"/>
      <p:bldP spid="26" grpId="0" animBg="1"/>
      <p:bldP spid="27" grpId="0" animBg="1"/>
      <p:bldP spid="28" grpId="0" animBg="1"/>
      <p:bldP spid="29" grpId="0" animBg="1"/>
      <p:bldP spid="30" grpId="0" animBg="1"/>
      <p:bldP spid="30" grpId="1" animBg="1"/>
      <p:bldP spid="31" grpId="0"/>
      <p:bldP spid="31" grpId="1"/>
      <p:bldP spid="32" grpId="0"/>
      <p:bldP spid="33" grpId="0"/>
      <p:bldP spid="34" grpId="0"/>
      <p:bldP spid="35" grpId="0"/>
      <p:bldP spid="36" grpId="0"/>
      <p:bldP spid="37" grpId="0"/>
      <p:bldP spid="38" grpId="0"/>
      <p:bldP spid="38" grpId="1"/>
      <p:bldP spid="39" grpId="0"/>
      <p:bldP spid="39" grpId="1"/>
      <p:bldP spid="40" grpId="0" animBg="1"/>
      <p:bldP spid="41" grpId="0" animBg="1"/>
      <p:bldP spid="42" grpId="0" animBg="1"/>
      <p:bldP spid="43" grpId="0" animBg="1"/>
      <p:bldP spid="44" grpId="0" animBg="1"/>
      <p:bldP spid="45" grpId="0" animBg="1"/>
      <p:bldP spid="46" grpId="0" animBg="1"/>
      <p:bldP spid="46" grpId="1"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P spid="60" grpId="0"/>
      <p:bldP spid="61" grpId="0"/>
      <p:bldP spid="61" grpId="1"/>
      <p:bldP spid="62" grpId="0"/>
      <p:bldP spid="62" grpId="1"/>
      <p:bldP spid="63" grpId="0"/>
      <p:bldP spid="64" grpId="0" animBg="1"/>
      <p:bldP spid="64" grpId="1" animBg="1"/>
      <p:bldP spid="65" grpId="0" animBg="1"/>
      <p:bldP spid="65" grpId="1" animBg="1"/>
      <p:bldP spid="66" grpId="0" animBg="1"/>
      <p:bldP spid="67" grpId="0" animBg="1"/>
      <p:bldP spid="67" grpId="1" animBg="1"/>
      <p:bldP spid="70" grpId="0" animBg="1"/>
      <p:bldP spid="70" grpId="1" animBg="1"/>
      <p:bldP spid="71" grpId="0" animBg="1"/>
      <p:bldP spid="72" grpId="0" animBg="1"/>
      <p:bldP spid="72" grpId="1" animBg="1"/>
      <p:bldP spid="73" grpId="0"/>
      <p:bldP spid="73" grpId="1"/>
      <p:bldP spid="74" grpId="0"/>
      <p:bldP spid="75" grpId="0"/>
      <p:bldP spid="76" grpId="0" animBg="1"/>
      <p:bldP spid="76" grpId="2" animBg="1"/>
      <p:bldP spid="76" grpId="3" animBg="1"/>
      <p:bldP spid="77" grpId="0" animBg="1"/>
      <p:bldP spid="77" grpId="1" animBg="1"/>
      <p:bldP spid="90" grpId="0" animBg="1"/>
      <p:bldP spid="81" grpId="0" animBg="1"/>
      <p:bldP spid="82" grpId="0" animBg="1"/>
      <p:bldP spid="78" grpId="0" animBg="1"/>
      <p:bldP spid="83" grpId="0" animBg="1"/>
      <p:bldP spid="79" grpId="0" animBg="1"/>
      <p:bldP spid="87" grpId="0" animBg="1"/>
      <p:bldP spid="89" grpId="0" animBg="1"/>
      <p:bldP spid="8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 Algorithm</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spcBef>
                <a:spcPts val="600"/>
              </a:spcBef>
              <a:buNone/>
            </a:pPr>
            <a:r>
              <a:rPr lang="en-IN" b="1" dirty="0">
                <a:solidFill>
                  <a:schemeClr val="tx2">
                    <a:lumMod val="60000"/>
                    <a:lumOff val="40000"/>
                  </a:schemeClr>
                </a:solidFill>
                <a:latin typeface="Consolas" pitchFamily="49" charset="0"/>
                <a:cs typeface="Consolas" pitchFamily="49" charset="0"/>
              </a:rPr>
              <a:t># Input: Array T</a:t>
            </a:r>
          </a:p>
          <a:p>
            <a:pPr marL="0" indent="0">
              <a:spcBef>
                <a:spcPts val="600"/>
              </a:spcBef>
              <a:buNone/>
            </a:pPr>
            <a:r>
              <a:rPr lang="en-IN" b="1" dirty="0">
                <a:solidFill>
                  <a:schemeClr val="tx2">
                    <a:lumMod val="60000"/>
                    <a:lumOff val="40000"/>
                  </a:schemeClr>
                </a:solidFill>
                <a:latin typeface="Consolas" pitchFamily="49" charset="0"/>
                <a:cs typeface="Consolas" pitchFamily="49" charset="0"/>
              </a:rPr>
              <a:t># Output: Sorted array T</a:t>
            </a:r>
          </a:p>
          <a:p>
            <a:pPr marL="0" indent="0">
              <a:spcBef>
                <a:spcPts val="600"/>
              </a:spcBef>
              <a:buNone/>
            </a:pPr>
            <a:endParaRPr lang="en-IN" b="1" dirty="0">
              <a:solidFill>
                <a:srgbClr val="FBD9EB"/>
              </a:solidFill>
              <a:latin typeface="Consolas" pitchFamily="49" charset="0"/>
              <a:cs typeface="Consolas" pitchFamily="49" charset="0"/>
            </a:endParaRPr>
          </a:p>
          <a:p>
            <a:pPr marL="0" indent="0">
              <a:spcBef>
                <a:spcPts val="600"/>
              </a:spcBef>
              <a:buNone/>
            </a:pPr>
            <a:r>
              <a:rPr lang="en-IN" b="1" dirty="0">
                <a:solidFill>
                  <a:srgbClr val="FBD9EB"/>
                </a:solidFill>
                <a:latin typeface="Consolas" pitchFamily="49" charset="0"/>
                <a:cs typeface="Consolas" pitchFamily="49" charset="0"/>
              </a:rPr>
              <a:t>Algorithm: </a:t>
            </a:r>
            <a:r>
              <a:rPr lang="en-IN" b="1" dirty="0" err="1">
                <a:solidFill>
                  <a:srgbClr val="FBD9EB"/>
                </a:solidFill>
                <a:latin typeface="Consolas" pitchFamily="49" charset="0"/>
                <a:cs typeface="Consolas" pitchFamily="49" charset="0"/>
              </a:rPr>
              <a:t>Insertion_Sort</a:t>
            </a:r>
            <a:r>
              <a:rPr lang="en-IN" b="1" dirty="0">
                <a:solidFill>
                  <a:srgbClr val="FBD9EB"/>
                </a:solidFill>
                <a:latin typeface="Consolas" pitchFamily="49" charset="0"/>
                <a:cs typeface="Consolas" pitchFamily="49" charset="0"/>
              </a:rPr>
              <a:t>(T[1,…,n])</a:t>
            </a:r>
          </a:p>
          <a:p>
            <a:pPr marL="0" indent="0">
              <a:spcBef>
                <a:spcPts val="600"/>
              </a:spcBef>
              <a:buNone/>
            </a:pPr>
            <a:r>
              <a:rPr lang="pt-BR" b="1" dirty="0">
                <a:solidFill>
                  <a:srgbClr val="FBD9EB"/>
                </a:solidFill>
                <a:latin typeface="Consolas" pitchFamily="49" charset="0"/>
                <a:cs typeface="Consolas" pitchFamily="49" charset="0"/>
              </a:rPr>
              <a:t>for </a:t>
            </a:r>
            <a:r>
              <a:rPr lang="pt-BR" dirty="0">
                <a:solidFill>
                  <a:srgbClr val="FBD9EB"/>
                </a:solidFill>
                <a:latin typeface="Consolas" pitchFamily="49" charset="0"/>
                <a:cs typeface="Consolas" pitchFamily="49" charset="0"/>
              </a:rPr>
              <a:t>i ← 2 to n </a:t>
            </a:r>
            <a:r>
              <a:rPr lang="pt-BR" b="1" dirty="0">
                <a:solidFill>
                  <a:srgbClr val="FBD9EB"/>
                </a:solidFill>
                <a:latin typeface="Consolas" pitchFamily="49" charset="0"/>
                <a:cs typeface="Consolas" pitchFamily="49" charset="0"/>
              </a:rPr>
              <a:t>do</a:t>
            </a:r>
          </a:p>
          <a:p>
            <a:pPr marL="914400" lvl="2" indent="0">
              <a:spcBef>
                <a:spcPts val="600"/>
              </a:spcBef>
              <a:buNone/>
            </a:pPr>
            <a:r>
              <a:rPr lang="en-IN" sz="2400" dirty="0">
                <a:solidFill>
                  <a:srgbClr val="FBD9EB"/>
                </a:solidFill>
                <a:latin typeface="Consolas" pitchFamily="49" charset="0"/>
                <a:cs typeface="Consolas" pitchFamily="49" charset="0"/>
              </a:rPr>
              <a:t>x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sym typeface="Wingdings" panose="05000000000000000000" pitchFamily="2" charset="2"/>
              </a:rPr>
              <a:t> T[</a:t>
            </a:r>
            <a:r>
              <a:rPr lang="en-IN" sz="2400" dirty="0" err="1">
                <a:solidFill>
                  <a:srgbClr val="FBD9EB"/>
                </a:solidFill>
                <a:latin typeface="Consolas" pitchFamily="49" charset="0"/>
                <a:cs typeface="Consolas" pitchFamily="49" charset="0"/>
                <a:sym typeface="Wingdings" panose="05000000000000000000" pitchFamily="2" charset="2"/>
              </a:rPr>
              <a:t>i</a:t>
            </a:r>
            <a:r>
              <a:rPr lang="en-IN" sz="2400" dirty="0">
                <a:solidFill>
                  <a:srgbClr val="FBD9EB"/>
                </a:solidFill>
                <a:latin typeface="Consolas" pitchFamily="49" charset="0"/>
                <a:cs typeface="Consolas" pitchFamily="49" charset="0"/>
                <a:sym typeface="Wingdings" panose="05000000000000000000" pitchFamily="2" charset="2"/>
              </a:rPr>
              <a:t>];</a:t>
            </a:r>
          </a:p>
          <a:p>
            <a:pPr marL="914400" lvl="2" indent="0">
              <a:spcBef>
                <a:spcPts val="600"/>
              </a:spcBef>
              <a:buNone/>
            </a:pPr>
            <a:r>
              <a:rPr lang="en-IN" sz="2400" dirty="0">
                <a:solidFill>
                  <a:srgbClr val="FBD9EB"/>
                </a:solidFill>
                <a:latin typeface="Consolas" pitchFamily="49" charset="0"/>
                <a:cs typeface="Consolas" pitchFamily="49" charset="0"/>
                <a:sym typeface="Wingdings" panose="05000000000000000000" pitchFamily="2" charset="2"/>
              </a:rPr>
              <a:t>j</a:t>
            </a:r>
            <a:r>
              <a:rPr lang="pt-BR" sz="2400" b="1" dirty="0">
                <a:solidFill>
                  <a:srgbClr val="FBD9EB"/>
                </a:solidFill>
                <a:latin typeface="Consolas" pitchFamily="49" charset="0"/>
                <a:cs typeface="Consolas" pitchFamily="49" charset="0"/>
              </a:rPr>
              <a:t> ← </a:t>
            </a:r>
            <a:r>
              <a:rPr lang="pt-BR" sz="2400" dirty="0">
                <a:solidFill>
                  <a:srgbClr val="FBD9EB"/>
                </a:solidFill>
                <a:latin typeface="Consolas" pitchFamily="49" charset="0"/>
                <a:cs typeface="Consolas" pitchFamily="49" charset="0"/>
              </a:rPr>
              <a:t>i – 1;</a:t>
            </a:r>
            <a:r>
              <a:rPr lang="en-IN" sz="2400" dirty="0">
                <a:solidFill>
                  <a:srgbClr val="FBD9EB"/>
                </a:solidFill>
                <a:latin typeface="Consolas" pitchFamily="49" charset="0"/>
                <a:cs typeface="Consolas" pitchFamily="49" charset="0"/>
                <a:sym typeface="Wingdings" panose="05000000000000000000" pitchFamily="2" charset="2"/>
              </a:rPr>
              <a:t> </a:t>
            </a:r>
            <a:endParaRPr lang="en-IN" sz="2400" dirty="0">
              <a:solidFill>
                <a:srgbClr val="FBD9EB"/>
              </a:solidFill>
              <a:latin typeface="Consolas" pitchFamily="49" charset="0"/>
              <a:cs typeface="Consolas" pitchFamily="49" charset="0"/>
            </a:endParaRPr>
          </a:p>
          <a:p>
            <a:pPr marL="914400" lvl="2" indent="0">
              <a:spcBef>
                <a:spcPts val="600"/>
              </a:spcBef>
              <a:buNone/>
            </a:pPr>
            <a:r>
              <a:rPr lang="pt-BR" sz="2400" b="1" dirty="0">
                <a:solidFill>
                  <a:srgbClr val="FBD9EB"/>
                </a:solidFill>
                <a:latin typeface="Consolas" pitchFamily="49" charset="0"/>
                <a:cs typeface="Consolas" pitchFamily="49" charset="0"/>
              </a:rPr>
              <a:t>while </a:t>
            </a:r>
            <a:r>
              <a:rPr lang="pt-BR" sz="2400" dirty="0">
                <a:solidFill>
                  <a:srgbClr val="FBD9EB"/>
                </a:solidFill>
                <a:latin typeface="Consolas" pitchFamily="49" charset="0"/>
                <a:cs typeface="Consolas" pitchFamily="49" charset="0"/>
              </a:rPr>
              <a:t>x &lt; T[j] </a:t>
            </a:r>
            <a:r>
              <a:rPr lang="pt-BR" sz="2400" b="1" dirty="0">
                <a:solidFill>
                  <a:srgbClr val="FBD9EB"/>
                </a:solidFill>
                <a:latin typeface="Consolas" pitchFamily="49" charset="0"/>
                <a:cs typeface="Consolas" pitchFamily="49" charset="0"/>
              </a:rPr>
              <a:t>and</a:t>
            </a:r>
            <a:r>
              <a:rPr lang="pt-BR" sz="2400" dirty="0">
                <a:solidFill>
                  <a:srgbClr val="FBD9EB"/>
                </a:solidFill>
                <a:latin typeface="Consolas" pitchFamily="49" charset="0"/>
                <a:cs typeface="Consolas" pitchFamily="49" charset="0"/>
              </a:rPr>
              <a:t> j &gt; 0 </a:t>
            </a:r>
            <a:r>
              <a:rPr lang="pt-BR" sz="2400" b="1" dirty="0">
                <a:solidFill>
                  <a:srgbClr val="FBD9EB"/>
                </a:solidFill>
                <a:latin typeface="Consolas" pitchFamily="49" charset="0"/>
                <a:cs typeface="Consolas" pitchFamily="49" charset="0"/>
              </a:rPr>
              <a:t>do</a:t>
            </a:r>
          </a:p>
          <a:p>
            <a:pPr marL="1828800" lvl="4" indent="0">
              <a:spcBef>
                <a:spcPts val="600"/>
              </a:spcBef>
              <a:buNone/>
            </a:pPr>
            <a:r>
              <a:rPr lang="en-IN" sz="2400" dirty="0">
                <a:solidFill>
                  <a:srgbClr val="FBD9EB"/>
                </a:solidFill>
                <a:latin typeface="Consolas" pitchFamily="49" charset="0"/>
                <a:cs typeface="Consolas" pitchFamily="49" charset="0"/>
              </a:rPr>
              <a:t>T[j+1]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 T[</a:t>
            </a:r>
            <a:r>
              <a:rPr lang="en-IN" sz="2400" dirty="0">
                <a:solidFill>
                  <a:srgbClr val="FBD9EB"/>
                </a:solidFill>
                <a:latin typeface="Consolas" pitchFamily="49" charset="0"/>
                <a:cs typeface="Consolas" pitchFamily="49" charset="0"/>
              </a:rPr>
              <a:t>j];</a:t>
            </a:r>
          </a:p>
          <a:p>
            <a:pPr marL="1828800" lvl="4" indent="0">
              <a:spcBef>
                <a:spcPts val="600"/>
              </a:spcBef>
              <a:buNone/>
            </a:pPr>
            <a:r>
              <a:rPr lang="en-IN" sz="2400" dirty="0">
                <a:solidFill>
                  <a:srgbClr val="FBD9EB"/>
                </a:solidFill>
                <a:latin typeface="Consolas" pitchFamily="49" charset="0"/>
                <a:cs typeface="Consolas" pitchFamily="49" charset="0"/>
              </a:rPr>
              <a:t>j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a:t>
            </a:r>
            <a:r>
              <a:rPr lang="en-IN" sz="2400" dirty="0">
                <a:solidFill>
                  <a:srgbClr val="FBD9EB"/>
                </a:solidFill>
                <a:latin typeface="Consolas" pitchFamily="49" charset="0"/>
                <a:cs typeface="Consolas" pitchFamily="49" charset="0"/>
              </a:rPr>
              <a:t> j – 1;</a:t>
            </a:r>
          </a:p>
          <a:p>
            <a:pPr marL="914400" lvl="2" indent="0">
              <a:spcBef>
                <a:spcPts val="600"/>
              </a:spcBef>
              <a:buNone/>
            </a:pPr>
            <a:r>
              <a:rPr lang="en-IN" sz="2400" dirty="0">
                <a:solidFill>
                  <a:srgbClr val="FBD9EB"/>
                </a:solidFill>
                <a:latin typeface="Consolas" pitchFamily="49" charset="0"/>
                <a:cs typeface="Consolas" pitchFamily="49" charset="0"/>
              </a:rPr>
              <a:t>T[j+1]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a:t>
            </a:r>
            <a:r>
              <a:rPr lang="en-IN" sz="2400" dirty="0">
                <a:solidFill>
                  <a:srgbClr val="FBD9EB"/>
                </a:solidFill>
                <a:latin typeface="Consolas" pitchFamily="49" charset="0"/>
                <a:cs typeface="Consolas" pitchFamily="49" charset="0"/>
              </a:rPr>
              <a:t> x;</a:t>
            </a:r>
            <a:endParaRPr lang="en-IN" b="1" dirty="0">
              <a:solidFill>
                <a:srgbClr val="FBD9EB"/>
              </a:solidFill>
              <a:latin typeface="Consolas" pitchFamily="49" charset="0"/>
              <a:cs typeface="Consolas" pitchFamily="49" charset="0"/>
            </a:endParaRPr>
          </a:p>
          <a:p>
            <a:pPr marL="0" indent="0">
              <a:buNone/>
            </a:pPr>
            <a:endParaRPr lang="en-US" dirty="0"/>
          </a:p>
        </p:txBody>
      </p:sp>
      <p:sp>
        <p:nvSpPr>
          <p:cNvPr id="32" name="Rounded Rectangle 31"/>
          <p:cNvSpPr/>
          <p:nvPr/>
        </p:nvSpPr>
        <p:spPr>
          <a:xfrm>
            <a:off x="323757" y="2898417"/>
            <a:ext cx="5828849" cy="2651760"/>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737359" y="4121461"/>
            <a:ext cx="2890221" cy="822960"/>
          </a:xfrm>
          <a:prstGeom prst="roundRect">
            <a:avLst/>
          </a:prstGeom>
          <a:noFill/>
          <a:ln w="127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ounded Rectangular Callout 33"/>
              <p:cNvSpPr/>
              <p:nvPr/>
            </p:nvSpPr>
            <p:spPr>
              <a:xfrm>
                <a:off x="6266330" y="2666872"/>
                <a:ext cx="762000" cy="457200"/>
              </a:xfrm>
              <a:prstGeom prst="wedgeRoundRectCallout">
                <a:avLst>
                  <a:gd name="adj1" fmla="val -73975"/>
                  <a:gd name="adj2" fmla="val 3488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chemeClr val="accent5"/>
                          </a:solidFill>
                          <a:latin typeface="Cambria Math" panose="02040503050406030204" pitchFamily="18" charset="0"/>
                          <a:ea typeface="Cambria Math" panose="02040503050406030204" pitchFamily="18" charset="0"/>
                        </a:rPr>
                        <m:t>𝛉</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0" smtClean="0">
                              <a:solidFill>
                                <a:schemeClr val="accent5"/>
                              </a:solidFill>
                              <a:latin typeface="Cambria Math" panose="02040503050406030204" pitchFamily="18" charset="0"/>
                              <a:ea typeface="Cambria Math" panose="02040503050406030204" pitchFamily="18" charset="0"/>
                            </a:rPr>
                            <m:t>𝐧</m:t>
                          </m:r>
                        </m:e>
                      </m:d>
                    </m:oMath>
                  </m:oMathPara>
                </a14:m>
                <a:endParaRPr lang="en-US" sz="2400" b="1" dirty="0">
                  <a:solidFill>
                    <a:schemeClr val="accent5"/>
                  </a:solidFill>
                </a:endParaRPr>
              </a:p>
            </p:txBody>
          </p:sp>
        </mc:Choice>
        <mc:Fallback xmlns="">
          <p:sp>
            <p:nvSpPr>
              <p:cNvPr id="34" name="Rounded Rectangular Callout 33"/>
              <p:cNvSpPr>
                <a:spLocks noRot="1" noChangeAspect="1" noMove="1" noResize="1" noEditPoints="1" noAdjustHandles="1" noChangeArrowheads="1" noChangeShapeType="1" noTextEdit="1"/>
              </p:cNvSpPr>
              <p:nvPr/>
            </p:nvSpPr>
            <p:spPr>
              <a:xfrm>
                <a:off x="6266330" y="2666872"/>
                <a:ext cx="762000" cy="457200"/>
              </a:xfrm>
              <a:prstGeom prst="wedgeRoundRectCallout">
                <a:avLst>
                  <a:gd name="adj1" fmla="val -73975"/>
                  <a:gd name="adj2" fmla="val 34885"/>
                  <a:gd name="adj3" fmla="val 16667"/>
                </a:avLst>
              </a:prstGeom>
              <a:blipFill>
                <a:blip r:embed="rId2"/>
                <a:stretch>
                  <a:fillRect/>
                </a:stretch>
              </a:blipFill>
              <a:ln>
                <a:solidFill>
                  <a:schemeClr val="accent2">
                    <a:lumMod val="60000"/>
                    <a:lumOff val="4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p:cNvSpPr/>
              <p:nvPr/>
            </p:nvSpPr>
            <p:spPr>
              <a:xfrm>
                <a:off x="4836952" y="4266963"/>
                <a:ext cx="914400" cy="457200"/>
              </a:xfrm>
              <a:prstGeom prst="wedgeRoundRectCallout">
                <a:avLst>
                  <a:gd name="adj1" fmla="val -71901"/>
                  <a:gd name="adj2" fmla="val -1516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rgbClr val="ED524F"/>
                          </a:solidFill>
                          <a:latin typeface="Cambria Math" panose="02040503050406030204" pitchFamily="18" charset="0"/>
                          <a:ea typeface="Cambria Math" panose="02040503050406030204" pitchFamily="18" charset="0"/>
                        </a:rPr>
                        <m:t>𝛉</m:t>
                      </m:r>
                      <m:d>
                        <m:dPr>
                          <m:ctrlPr>
                            <a:rPr lang="en-US" sz="2400" b="1" i="1" smtClean="0">
                              <a:solidFill>
                                <a:srgbClr val="ED524F"/>
                              </a:solidFill>
                              <a:latin typeface="Cambria Math" panose="02040503050406030204" pitchFamily="18" charset="0"/>
                              <a:ea typeface="Cambria Math" panose="02040503050406030204" pitchFamily="18" charset="0"/>
                            </a:rPr>
                          </m:ctrlPr>
                        </m:dPr>
                        <m:e>
                          <m:sSup>
                            <m:sSupPr>
                              <m:ctrlPr>
                                <a:rPr lang="en-US" sz="2400" b="1" i="1" smtClean="0">
                                  <a:solidFill>
                                    <a:srgbClr val="ED524F"/>
                                  </a:solidFill>
                                  <a:latin typeface="Cambria Math" panose="02040503050406030204" pitchFamily="18" charset="0"/>
                                  <a:ea typeface="Cambria Math" panose="02040503050406030204" pitchFamily="18" charset="0"/>
                                </a:rPr>
                              </m:ctrlPr>
                            </m:sSupPr>
                            <m:e>
                              <m:r>
                                <a:rPr lang="en-US" sz="2400" b="1" i="0" smtClean="0">
                                  <a:solidFill>
                                    <a:srgbClr val="ED524F"/>
                                  </a:solidFill>
                                  <a:latin typeface="Cambria Math" panose="02040503050406030204" pitchFamily="18" charset="0"/>
                                  <a:ea typeface="Cambria Math" panose="02040503050406030204" pitchFamily="18" charset="0"/>
                                </a:rPr>
                                <m:t>𝐧</m:t>
                              </m:r>
                            </m:e>
                            <m:sup>
                              <m:r>
                                <a:rPr lang="en-US" sz="2400" b="1" i="0" smtClean="0">
                                  <a:solidFill>
                                    <a:srgbClr val="ED524F"/>
                                  </a:solidFill>
                                  <a:latin typeface="Cambria Math" panose="02040503050406030204" pitchFamily="18" charset="0"/>
                                  <a:ea typeface="Cambria Math" panose="02040503050406030204" pitchFamily="18" charset="0"/>
                                </a:rPr>
                                <m:t>𝟐</m:t>
                              </m:r>
                            </m:sup>
                          </m:sSup>
                        </m:e>
                      </m:d>
                    </m:oMath>
                  </m:oMathPara>
                </a14:m>
                <a:endParaRPr lang="en-US" sz="2400" b="1" dirty="0">
                  <a:solidFill>
                    <a:srgbClr val="ED524F"/>
                  </a:solidFill>
                </a:endParaRPr>
              </a:p>
            </p:txBody>
          </p:sp>
        </mc:Choice>
        <mc:Fallback xmlns="">
          <p:sp>
            <p:nvSpPr>
              <p:cNvPr id="35" name="Rounded Rectangular Callout 34"/>
              <p:cNvSpPr>
                <a:spLocks noRot="1" noChangeAspect="1" noMove="1" noResize="1" noEditPoints="1" noAdjustHandles="1" noChangeArrowheads="1" noChangeShapeType="1" noTextEdit="1"/>
              </p:cNvSpPr>
              <p:nvPr/>
            </p:nvSpPr>
            <p:spPr>
              <a:xfrm>
                <a:off x="4836952" y="4266963"/>
                <a:ext cx="914400" cy="457200"/>
              </a:xfrm>
              <a:prstGeom prst="wedgeRoundRectCallout">
                <a:avLst>
                  <a:gd name="adj1" fmla="val -71901"/>
                  <a:gd name="adj2" fmla="val -15165"/>
                  <a:gd name="adj3" fmla="val 16667"/>
                </a:avLst>
              </a:prstGeom>
              <a:blipFill>
                <a:blip r:embed="rId3"/>
                <a:stretch>
                  <a:fillRect/>
                </a:stretch>
              </a:blipFill>
              <a:ln>
                <a:solidFill>
                  <a:schemeClr val="accent2">
                    <a:lumMod val="60000"/>
                    <a:lumOff val="40000"/>
                  </a:schemeClr>
                </a:solidFill>
                <a:prstDash val="sysDot"/>
              </a:ln>
            </p:spPr>
            <p:txBody>
              <a:bodyPr/>
              <a:lstStyle/>
              <a:p>
                <a:r>
                  <a:rPr lang="en-US">
                    <a:noFill/>
                  </a:rPr>
                  <a:t> </a:t>
                </a:r>
              </a:p>
            </p:txBody>
          </p:sp>
        </mc:Fallback>
      </mc:AlternateContent>
    </p:spTree>
    <p:extLst>
      <p:ext uri="{BB962C8B-B14F-4D97-AF65-F5344CB8AC3E}">
        <p14:creationId xmlns:p14="http://schemas.microsoft.com/office/powerpoint/2010/main" val="91824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animEffect transition="in" filter="fade">
                                      <p:cBhvr>
                                        <p:cTn id="15" dur="500"/>
                                        <p:tgtEl>
                                          <p:spTgt spid="4">
                                            <p:txEl>
                                              <p:pRg st="10" end="1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Effect transition="in" filter="fade">
                                      <p:cBhvr>
                                        <p:cTn id="43" dur="500"/>
                                        <p:tgtEl>
                                          <p:spTgt spid="4">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heel(1)">
                                      <p:cBhvr>
                                        <p:cTn id="48" dur="2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down)">
                                      <p:cBhvr>
                                        <p:cTn id="53" dur="10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heel(1)">
                                      <p:cBhvr>
                                        <p:cTn id="58" dur="20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Algorithm – Best Case Analysis</a:t>
            </a:r>
          </a:p>
        </p:txBody>
      </p:sp>
      <p:sp>
        <p:nvSpPr>
          <p:cNvPr id="4" name="Content Placeholder 2"/>
          <p:cNvSpPr>
            <a:spLocks noGrp="1"/>
          </p:cNvSpPr>
          <p:nvPr>
            <p:ph idx="1"/>
          </p:nvPr>
        </p:nvSpPr>
        <p:spPr>
          <a:xfrm>
            <a:off x="170369" y="863444"/>
            <a:ext cx="11929641" cy="5590565"/>
          </a:xfrm>
          <a:solidFill>
            <a:srgbClr val="424242"/>
          </a:solidFill>
        </p:spPr>
        <p:txBody>
          <a:bodyPr/>
          <a:lstStyle/>
          <a:p>
            <a:pPr marL="0" indent="0">
              <a:spcBef>
                <a:spcPts val="600"/>
              </a:spcBef>
              <a:buNone/>
            </a:pPr>
            <a:r>
              <a:rPr lang="en-IN" b="1" dirty="0">
                <a:solidFill>
                  <a:schemeClr val="tx2">
                    <a:lumMod val="60000"/>
                    <a:lumOff val="40000"/>
                  </a:schemeClr>
                </a:solidFill>
                <a:latin typeface="Consolas" pitchFamily="49" charset="0"/>
                <a:cs typeface="Consolas" pitchFamily="49" charset="0"/>
              </a:rPr>
              <a:t># Input: Array T</a:t>
            </a:r>
          </a:p>
          <a:p>
            <a:pPr marL="0" indent="0">
              <a:spcBef>
                <a:spcPts val="600"/>
              </a:spcBef>
              <a:buNone/>
            </a:pPr>
            <a:r>
              <a:rPr lang="en-IN" b="1" dirty="0">
                <a:solidFill>
                  <a:schemeClr val="tx2">
                    <a:lumMod val="60000"/>
                    <a:lumOff val="40000"/>
                  </a:schemeClr>
                </a:solidFill>
                <a:latin typeface="Consolas" pitchFamily="49" charset="0"/>
                <a:cs typeface="Consolas" pitchFamily="49" charset="0"/>
              </a:rPr>
              <a:t># Output: Sorted array T</a:t>
            </a:r>
          </a:p>
          <a:p>
            <a:pPr marL="0" indent="0">
              <a:spcBef>
                <a:spcPts val="600"/>
              </a:spcBef>
              <a:buNone/>
            </a:pPr>
            <a:endParaRPr lang="en-IN" b="1" dirty="0">
              <a:solidFill>
                <a:srgbClr val="FBD9EB"/>
              </a:solidFill>
              <a:latin typeface="Consolas" pitchFamily="49" charset="0"/>
              <a:cs typeface="Consolas" pitchFamily="49" charset="0"/>
            </a:endParaRPr>
          </a:p>
          <a:p>
            <a:pPr marL="0" indent="0">
              <a:spcBef>
                <a:spcPts val="600"/>
              </a:spcBef>
              <a:buNone/>
            </a:pPr>
            <a:r>
              <a:rPr lang="en-IN" b="1" dirty="0">
                <a:solidFill>
                  <a:srgbClr val="FBD9EB"/>
                </a:solidFill>
                <a:latin typeface="Consolas" pitchFamily="49" charset="0"/>
                <a:cs typeface="Consolas" pitchFamily="49" charset="0"/>
              </a:rPr>
              <a:t>Algorithm: </a:t>
            </a:r>
            <a:r>
              <a:rPr lang="en-IN" b="1" dirty="0" err="1">
                <a:solidFill>
                  <a:srgbClr val="FBD9EB"/>
                </a:solidFill>
                <a:latin typeface="Consolas" pitchFamily="49" charset="0"/>
                <a:cs typeface="Consolas" pitchFamily="49" charset="0"/>
              </a:rPr>
              <a:t>Insertion_Sort</a:t>
            </a:r>
            <a:r>
              <a:rPr lang="en-IN" b="1" dirty="0">
                <a:solidFill>
                  <a:srgbClr val="FBD9EB"/>
                </a:solidFill>
                <a:latin typeface="Consolas" pitchFamily="49" charset="0"/>
                <a:cs typeface="Consolas" pitchFamily="49" charset="0"/>
              </a:rPr>
              <a:t>(T[1,…,n])</a:t>
            </a:r>
          </a:p>
          <a:p>
            <a:pPr marL="0" indent="0">
              <a:spcBef>
                <a:spcPts val="600"/>
              </a:spcBef>
              <a:buNone/>
            </a:pPr>
            <a:r>
              <a:rPr lang="pt-BR" b="1" dirty="0">
                <a:solidFill>
                  <a:srgbClr val="FBD9EB"/>
                </a:solidFill>
                <a:latin typeface="Consolas" pitchFamily="49" charset="0"/>
                <a:cs typeface="Consolas" pitchFamily="49" charset="0"/>
              </a:rPr>
              <a:t>for </a:t>
            </a:r>
            <a:r>
              <a:rPr lang="pt-BR" dirty="0">
                <a:solidFill>
                  <a:srgbClr val="FBD9EB"/>
                </a:solidFill>
                <a:latin typeface="Consolas" pitchFamily="49" charset="0"/>
                <a:cs typeface="Consolas" pitchFamily="49" charset="0"/>
              </a:rPr>
              <a:t>i ← 2 to n </a:t>
            </a:r>
            <a:r>
              <a:rPr lang="pt-BR" b="1" dirty="0">
                <a:solidFill>
                  <a:srgbClr val="FBD9EB"/>
                </a:solidFill>
                <a:latin typeface="Consolas" pitchFamily="49" charset="0"/>
                <a:cs typeface="Consolas" pitchFamily="49" charset="0"/>
              </a:rPr>
              <a:t>do</a:t>
            </a:r>
          </a:p>
          <a:p>
            <a:pPr marL="914400" lvl="2" indent="0">
              <a:spcBef>
                <a:spcPts val="600"/>
              </a:spcBef>
              <a:buNone/>
            </a:pPr>
            <a:r>
              <a:rPr lang="en-IN" sz="2400" dirty="0">
                <a:solidFill>
                  <a:srgbClr val="FBD9EB"/>
                </a:solidFill>
                <a:latin typeface="Consolas" pitchFamily="49" charset="0"/>
                <a:cs typeface="Consolas" pitchFamily="49" charset="0"/>
              </a:rPr>
              <a:t>x </a:t>
            </a:r>
            <a:r>
              <a:rPr lang="pt-BR" sz="2400" b="1" dirty="0">
                <a:solidFill>
                  <a:srgbClr val="FBD9EB"/>
                </a:solidFill>
                <a:latin typeface="Consolas" pitchFamily="49" charset="0"/>
                <a:cs typeface="Consolas" pitchFamily="49" charset="0"/>
              </a:rPr>
              <a:t>←</a:t>
            </a:r>
            <a:r>
              <a:rPr lang="en-IN" sz="2400" dirty="0">
                <a:solidFill>
                  <a:srgbClr val="FBD9EB"/>
                </a:solidFill>
                <a:latin typeface="Consolas" pitchFamily="49" charset="0"/>
                <a:cs typeface="Consolas" pitchFamily="49" charset="0"/>
                <a:sym typeface="Wingdings" panose="05000000000000000000" pitchFamily="2" charset="2"/>
              </a:rPr>
              <a:t> T[</a:t>
            </a:r>
            <a:r>
              <a:rPr lang="en-IN" sz="2400" dirty="0" err="1">
                <a:solidFill>
                  <a:srgbClr val="FBD9EB"/>
                </a:solidFill>
                <a:latin typeface="Consolas" pitchFamily="49" charset="0"/>
                <a:cs typeface="Consolas" pitchFamily="49" charset="0"/>
                <a:sym typeface="Wingdings" panose="05000000000000000000" pitchFamily="2" charset="2"/>
              </a:rPr>
              <a:t>i</a:t>
            </a:r>
            <a:r>
              <a:rPr lang="en-IN" sz="2400" dirty="0">
                <a:solidFill>
                  <a:srgbClr val="FBD9EB"/>
                </a:solidFill>
                <a:latin typeface="Consolas" pitchFamily="49" charset="0"/>
                <a:cs typeface="Consolas" pitchFamily="49" charset="0"/>
                <a:sym typeface="Wingdings" panose="05000000000000000000" pitchFamily="2" charset="2"/>
              </a:rPr>
              <a:t>];</a:t>
            </a:r>
          </a:p>
          <a:p>
            <a:pPr marL="914400" lvl="2" indent="0">
              <a:spcBef>
                <a:spcPts val="600"/>
              </a:spcBef>
              <a:buNone/>
            </a:pPr>
            <a:r>
              <a:rPr lang="en-IN" sz="2400" dirty="0">
                <a:solidFill>
                  <a:srgbClr val="FBD9EB"/>
                </a:solidFill>
                <a:latin typeface="Consolas" pitchFamily="49" charset="0"/>
                <a:cs typeface="Consolas" pitchFamily="49" charset="0"/>
                <a:sym typeface="Wingdings" panose="05000000000000000000" pitchFamily="2" charset="2"/>
              </a:rPr>
              <a:t>j</a:t>
            </a:r>
            <a:r>
              <a:rPr lang="pt-BR" sz="2400" b="1" dirty="0">
                <a:solidFill>
                  <a:srgbClr val="FBD9EB"/>
                </a:solidFill>
                <a:latin typeface="Consolas" pitchFamily="49" charset="0"/>
                <a:cs typeface="Consolas" pitchFamily="49" charset="0"/>
              </a:rPr>
              <a:t> ← </a:t>
            </a:r>
            <a:r>
              <a:rPr lang="pt-BR" sz="2400" dirty="0">
                <a:solidFill>
                  <a:srgbClr val="FBD9EB"/>
                </a:solidFill>
                <a:latin typeface="Consolas" pitchFamily="49" charset="0"/>
                <a:cs typeface="Consolas" pitchFamily="49" charset="0"/>
              </a:rPr>
              <a:t>i – 1;</a:t>
            </a:r>
            <a:r>
              <a:rPr lang="en-IN" sz="2400" dirty="0">
                <a:solidFill>
                  <a:srgbClr val="FBD9EB"/>
                </a:solidFill>
                <a:latin typeface="Consolas" pitchFamily="49" charset="0"/>
                <a:cs typeface="Consolas" pitchFamily="49" charset="0"/>
                <a:sym typeface="Wingdings" panose="05000000000000000000" pitchFamily="2" charset="2"/>
              </a:rPr>
              <a:t> </a:t>
            </a:r>
            <a:endParaRPr lang="en-IN" sz="2400" dirty="0">
              <a:solidFill>
                <a:srgbClr val="FBD9EB"/>
              </a:solidFill>
              <a:latin typeface="Consolas" pitchFamily="49" charset="0"/>
              <a:cs typeface="Consolas" pitchFamily="49" charset="0"/>
            </a:endParaRPr>
          </a:p>
          <a:p>
            <a:pPr marL="914400" lvl="2" indent="0">
              <a:spcBef>
                <a:spcPts val="600"/>
              </a:spcBef>
              <a:buNone/>
            </a:pPr>
            <a:r>
              <a:rPr lang="pt-BR" sz="2400" b="1" dirty="0">
                <a:solidFill>
                  <a:srgbClr val="FBD9EB"/>
                </a:solidFill>
                <a:latin typeface="Consolas" pitchFamily="49" charset="0"/>
                <a:cs typeface="Consolas" pitchFamily="49" charset="0"/>
              </a:rPr>
              <a:t>while </a:t>
            </a:r>
            <a:r>
              <a:rPr lang="pt-BR" sz="2400" dirty="0">
                <a:solidFill>
                  <a:srgbClr val="FBD9EB"/>
                </a:solidFill>
                <a:latin typeface="Consolas" pitchFamily="49" charset="0"/>
                <a:cs typeface="Consolas" pitchFamily="49" charset="0"/>
              </a:rPr>
              <a:t>x &lt; T[j] </a:t>
            </a:r>
            <a:r>
              <a:rPr lang="pt-BR" sz="2400" b="1" dirty="0">
                <a:solidFill>
                  <a:srgbClr val="FBD9EB"/>
                </a:solidFill>
                <a:latin typeface="Consolas" pitchFamily="49" charset="0"/>
                <a:cs typeface="Consolas" pitchFamily="49" charset="0"/>
              </a:rPr>
              <a:t>and</a:t>
            </a:r>
            <a:r>
              <a:rPr lang="pt-BR" sz="2400" dirty="0">
                <a:solidFill>
                  <a:srgbClr val="FBD9EB"/>
                </a:solidFill>
                <a:latin typeface="Consolas" pitchFamily="49" charset="0"/>
                <a:cs typeface="Consolas" pitchFamily="49" charset="0"/>
              </a:rPr>
              <a:t> j &gt; 0 </a:t>
            </a:r>
            <a:r>
              <a:rPr lang="pt-BR" sz="2400" b="1" dirty="0">
                <a:solidFill>
                  <a:srgbClr val="FBD9EB"/>
                </a:solidFill>
                <a:latin typeface="Consolas" pitchFamily="49" charset="0"/>
                <a:cs typeface="Consolas" pitchFamily="49" charset="0"/>
              </a:rPr>
              <a:t>do</a:t>
            </a:r>
          </a:p>
          <a:p>
            <a:pPr marL="1828800" lvl="4" indent="0">
              <a:spcBef>
                <a:spcPts val="600"/>
              </a:spcBef>
              <a:buNone/>
            </a:pPr>
            <a:r>
              <a:rPr lang="en-IN" sz="2400" dirty="0">
                <a:solidFill>
                  <a:srgbClr val="FBD9EB"/>
                </a:solidFill>
                <a:latin typeface="Consolas" pitchFamily="49" charset="0"/>
                <a:cs typeface="Consolas" pitchFamily="49" charset="0"/>
              </a:rPr>
              <a:t>T[j+1]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 T[</a:t>
            </a:r>
            <a:r>
              <a:rPr lang="en-IN" sz="2400" dirty="0">
                <a:solidFill>
                  <a:srgbClr val="FBD9EB"/>
                </a:solidFill>
                <a:latin typeface="Consolas" pitchFamily="49" charset="0"/>
                <a:cs typeface="Consolas" pitchFamily="49" charset="0"/>
              </a:rPr>
              <a:t>j];</a:t>
            </a:r>
          </a:p>
          <a:p>
            <a:pPr marL="1828800" lvl="4" indent="0">
              <a:spcBef>
                <a:spcPts val="600"/>
              </a:spcBef>
              <a:buNone/>
            </a:pPr>
            <a:r>
              <a:rPr lang="en-IN" sz="2400" dirty="0">
                <a:solidFill>
                  <a:srgbClr val="FBD9EB"/>
                </a:solidFill>
                <a:latin typeface="Consolas" pitchFamily="49" charset="0"/>
                <a:cs typeface="Consolas" pitchFamily="49" charset="0"/>
              </a:rPr>
              <a:t>j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a:t>
            </a:r>
            <a:r>
              <a:rPr lang="en-IN" sz="2400" dirty="0">
                <a:solidFill>
                  <a:srgbClr val="FBD9EB"/>
                </a:solidFill>
                <a:latin typeface="Consolas" pitchFamily="49" charset="0"/>
                <a:cs typeface="Consolas" pitchFamily="49" charset="0"/>
              </a:rPr>
              <a:t> j – 1;</a:t>
            </a:r>
          </a:p>
          <a:p>
            <a:pPr marL="914400" lvl="2" indent="0">
              <a:spcBef>
                <a:spcPts val="600"/>
              </a:spcBef>
              <a:buNone/>
            </a:pPr>
            <a:r>
              <a:rPr lang="en-IN" sz="2400" dirty="0">
                <a:solidFill>
                  <a:srgbClr val="FBD9EB"/>
                </a:solidFill>
                <a:latin typeface="Consolas" pitchFamily="49" charset="0"/>
                <a:cs typeface="Consolas" pitchFamily="49" charset="0"/>
              </a:rPr>
              <a:t>T[j+1] </a:t>
            </a:r>
            <a:r>
              <a:rPr lang="en-IN" sz="2400" dirty="0">
                <a:solidFill>
                  <a:srgbClr val="FBD9EB"/>
                </a:solidFill>
                <a:latin typeface="MS Gothic" panose="020B0609070205080204" pitchFamily="49" charset="-128"/>
                <a:ea typeface="MS Gothic" panose="020B0609070205080204" pitchFamily="49" charset="-128"/>
                <a:cs typeface="Consolas" pitchFamily="49" charset="0"/>
              </a:rPr>
              <a:t>←</a:t>
            </a:r>
            <a:r>
              <a:rPr lang="en-IN" sz="2400" dirty="0">
                <a:solidFill>
                  <a:srgbClr val="FBD9EB"/>
                </a:solidFill>
                <a:latin typeface="Consolas" pitchFamily="49" charset="0"/>
                <a:cs typeface="Consolas" pitchFamily="49" charset="0"/>
              </a:rPr>
              <a:t> x;</a:t>
            </a:r>
            <a:endParaRPr lang="en-IN" b="1" dirty="0">
              <a:solidFill>
                <a:srgbClr val="FBD9EB"/>
              </a:solidFill>
              <a:latin typeface="Consolas" pitchFamily="49" charset="0"/>
              <a:cs typeface="Consolas" pitchFamily="49" charset="0"/>
            </a:endParaRPr>
          </a:p>
          <a:p>
            <a:pPr marL="0" indent="0">
              <a:buNone/>
            </a:pPr>
            <a:endParaRPr lang="en-US" dirty="0"/>
          </a:p>
        </p:txBody>
      </p:sp>
      <p:sp>
        <p:nvSpPr>
          <p:cNvPr id="32" name="Rounded Rectangle 31"/>
          <p:cNvSpPr/>
          <p:nvPr/>
        </p:nvSpPr>
        <p:spPr>
          <a:xfrm>
            <a:off x="323757" y="2898417"/>
            <a:ext cx="5828849" cy="2651760"/>
          </a:xfrm>
          <a:prstGeom prst="roundRect">
            <a:avLst/>
          </a:prstGeom>
          <a:noFill/>
          <a:ln w="127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2142309" y="3690386"/>
            <a:ext cx="1397726" cy="411350"/>
          </a:xfrm>
          <a:prstGeom prst="roundRect">
            <a:avLst/>
          </a:prstGeom>
          <a:noFill/>
          <a:ln w="28575">
            <a:solidFill>
              <a:srgbClr val="ED52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67176" y="2267680"/>
            <a:ext cx="533400" cy="381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9" name="Rectangle 8"/>
          <p:cNvSpPr/>
          <p:nvPr/>
        </p:nvSpPr>
        <p:spPr>
          <a:xfrm>
            <a:off x="8467176" y="2648680"/>
            <a:ext cx="533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10" name="Rectangle 9"/>
          <p:cNvSpPr/>
          <p:nvPr/>
        </p:nvSpPr>
        <p:spPr>
          <a:xfrm>
            <a:off x="8467176" y="3029680"/>
            <a:ext cx="533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59</a:t>
            </a:r>
          </a:p>
        </p:txBody>
      </p:sp>
      <p:sp>
        <p:nvSpPr>
          <p:cNvPr id="11" name="Rectangle 10"/>
          <p:cNvSpPr/>
          <p:nvPr/>
        </p:nvSpPr>
        <p:spPr>
          <a:xfrm>
            <a:off x="8467176" y="1505680"/>
            <a:ext cx="53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12</a:t>
            </a:r>
          </a:p>
        </p:txBody>
      </p:sp>
      <p:sp>
        <p:nvSpPr>
          <p:cNvPr id="12" name="Rectangle 11"/>
          <p:cNvSpPr/>
          <p:nvPr/>
        </p:nvSpPr>
        <p:spPr>
          <a:xfrm>
            <a:off x="8467176" y="1886680"/>
            <a:ext cx="5334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23</a:t>
            </a:r>
          </a:p>
        </p:txBody>
      </p:sp>
      <p:sp>
        <p:nvSpPr>
          <p:cNvPr id="13" name="TextBox 12"/>
          <p:cNvSpPr txBox="1"/>
          <p:nvPr/>
        </p:nvSpPr>
        <p:spPr>
          <a:xfrm>
            <a:off x="9764052" y="1881083"/>
            <a:ext cx="914400" cy="365760"/>
          </a:xfrm>
          <a:prstGeom prst="rect">
            <a:avLst/>
          </a:prstGeom>
          <a:noFill/>
          <a:ln w="9525">
            <a:solidFill>
              <a:schemeClr val="accent6">
                <a:lumMod val="20000"/>
                <a:lumOff val="80000"/>
              </a:schemeClr>
            </a:solidFill>
          </a:ln>
        </p:spPr>
        <p:txBody>
          <a:bodyPr wrap="square" rtlCol="0">
            <a:spAutoFit/>
          </a:bodyPr>
          <a:lstStyle/>
          <a:p>
            <a:pPr algn="ctr"/>
            <a:r>
              <a:rPr lang="en-IN" sz="2000" dirty="0">
                <a:solidFill>
                  <a:srgbClr val="FCE0EE"/>
                </a:solidFill>
                <a:latin typeface="Consolas" panose="020B0609020204030204" pitchFamily="49" charset="0"/>
                <a:cs typeface="Consolas" panose="020B0609020204030204" pitchFamily="49" charset="0"/>
              </a:rPr>
              <a:t>x=23</a:t>
            </a:r>
            <a:endParaRPr lang="en-US" sz="2000" dirty="0">
              <a:solidFill>
                <a:srgbClr val="FCE0EE"/>
              </a:solidFill>
              <a:latin typeface="Consolas" panose="020B0609020204030204" pitchFamily="49" charset="0"/>
              <a:cs typeface="Consolas" panose="020B0609020204030204" pitchFamily="49" charset="0"/>
            </a:endParaRPr>
          </a:p>
        </p:txBody>
      </p:sp>
      <p:sp>
        <p:nvSpPr>
          <p:cNvPr id="14" name="TextBox 13"/>
          <p:cNvSpPr txBox="1"/>
          <p:nvPr/>
        </p:nvSpPr>
        <p:spPr>
          <a:xfrm>
            <a:off x="10780706" y="2266588"/>
            <a:ext cx="1188720" cy="365760"/>
          </a:xfrm>
          <a:prstGeom prst="rect">
            <a:avLst/>
          </a:prstGeom>
          <a:noFill/>
          <a:ln w="9525">
            <a:solidFill>
              <a:schemeClr val="accent6">
                <a:lumMod val="20000"/>
                <a:lumOff val="80000"/>
              </a:schemeClr>
            </a:solidFill>
          </a:ln>
        </p:spPr>
        <p:txBody>
          <a:bodyPr wrap="none" rtlCol="0">
            <a:spAutoFit/>
          </a:bodyPr>
          <a:lstStyle/>
          <a:p>
            <a:r>
              <a:rPr lang="en-IN" sz="2000" dirty="0">
                <a:solidFill>
                  <a:srgbClr val="FCE0EE"/>
                </a:solidFill>
                <a:latin typeface="Consolas" panose="020B0609020204030204" pitchFamily="49" charset="0"/>
                <a:cs typeface="Consolas" panose="020B0609020204030204" pitchFamily="49" charset="0"/>
              </a:rPr>
              <a:t>T[j]=23</a:t>
            </a:r>
            <a:endParaRPr lang="en-US" sz="2000" dirty="0">
              <a:solidFill>
                <a:srgbClr val="FCE0EE"/>
              </a:solidFill>
              <a:latin typeface="Consolas" panose="020B0609020204030204" pitchFamily="49" charset="0"/>
              <a:cs typeface="Consolas" panose="020B0609020204030204" pitchFamily="49" charset="0"/>
            </a:endParaRPr>
          </a:p>
        </p:txBody>
      </p:sp>
      <p:sp>
        <p:nvSpPr>
          <p:cNvPr id="15" name="TextBox 14"/>
          <p:cNvSpPr txBox="1"/>
          <p:nvPr/>
        </p:nvSpPr>
        <p:spPr>
          <a:xfrm>
            <a:off x="10780706" y="2652093"/>
            <a:ext cx="1188720" cy="365760"/>
          </a:xfrm>
          <a:prstGeom prst="rect">
            <a:avLst/>
          </a:prstGeom>
          <a:noFill/>
          <a:ln w="9525">
            <a:solidFill>
              <a:schemeClr val="accent6">
                <a:lumMod val="20000"/>
                <a:lumOff val="80000"/>
              </a:schemeClr>
            </a:solidFill>
          </a:ln>
        </p:spPr>
        <p:txBody>
          <a:bodyPr wrap="none" rtlCol="0">
            <a:spAutoFit/>
          </a:bodyPr>
          <a:lstStyle/>
          <a:p>
            <a:r>
              <a:rPr lang="en-IN" sz="2000" dirty="0">
                <a:solidFill>
                  <a:srgbClr val="FCE0EE"/>
                </a:solidFill>
                <a:latin typeface="Consolas" panose="020B0609020204030204" pitchFamily="49" charset="0"/>
                <a:cs typeface="Consolas" panose="020B0609020204030204" pitchFamily="49" charset="0"/>
              </a:rPr>
              <a:t>T[j]=34</a:t>
            </a:r>
            <a:endParaRPr lang="en-US" sz="2000" dirty="0">
              <a:solidFill>
                <a:srgbClr val="FCE0EE"/>
              </a:solidFill>
              <a:latin typeface="Consolas" panose="020B0609020204030204" pitchFamily="49" charset="0"/>
              <a:cs typeface="Consolas" panose="020B0609020204030204" pitchFamily="49" charset="0"/>
            </a:endParaRPr>
          </a:p>
        </p:txBody>
      </p:sp>
      <p:sp>
        <p:nvSpPr>
          <p:cNvPr id="16" name="TextBox 15"/>
          <p:cNvSpPr txBox="1"/>
          <p:nvPr/>
        </p:nvSpPr>
        <p:spPr>
          <a:xfrm>
            <a:off x="10780706" y="3037597"/>
            <a:ext cx="1188720" cy="365760"/>
          </a:xfrm>
          <a:prstGeom prst="rect">
            <a:avLst/>
          </a:prstGeom>
          <a:noFill/>
          <a:ln w="9525">
            <a:solidFill>
              <a:schemeClr val="accent6">
                <a:lumMod val="20000"/>
                <a:lumOff val="80000"/>
              </a:schemeClr>
            </a:solidFill>
          </a:ln>
        </p:spPr>
        <p:txBody>
          <a:bodyPr wrap="none" rtlCol="0">
            <a:spAutoFit/>
          </a:bodyPr>
          <a:lstStyle/>
          <a:p>
            <a:r>
              <a:rPr lang="en-IN" sz="2000" dirty="0">
                <a:solidFill>
                  <a:srgbClr val="FCE0EE"/>
                </a:solidFill>
                <a:latin typeface="Consolas" panose="020B0609020204030204" pitchFamily="49" charset="0"/>
                <a:cs typeface="Consolas" panose="020B0609020204030204" pitchFamily="49" charset="0"/>
              </a:rPr>
              <a:t>T[j]=45</a:t>
            </a:r>
            <a:endParaRPr lang="en-US" sz="2000" dirty="0">
              <a:solidFill>
                <a:srgbClr val="FCE0EE"/>
              </a:solidFill>
              <a:latin typeface="Consolas" panose="020B0609020204030204" pitchFamily="49" charset="0"/>
              <a:cs typeface="Consolas" panose="020B0609020204030204" pitchFamily="49" charset="0"/>
            </a:endParaRPr>
          </a:p>
        </p:txBody>
      </p:sp>
      <p:sp>
        <p:nvSpPr>
          <p:cNvPr id="17" name="TextBox 16"/>
          <p:cNvSpPr txBox="1"/>
          <p:nvPr/>
        </p:nvSpPr>
        <p:spPr>
          <a:xfrm>
            <a:off x="9058025" y="1881083"/>
            <a:ext cx="607859" cy="365760"/>
          </a:xfrm>
          <a:prstGeom prst="rect">
            <a:avLst/>
          </a:prstGeom>
          <a:noFill/>
          <a:ln w="28575">
            <a:noFill/>
          </a:ln>
        </p:spPr>
        <p:txBody>
          <a:bodyPr wrap="none" rtlCol="0">
            <a:spAutoFit/>
          </a:bodyPr>
          <a:lstStyle/>
          <a:p>
            <a:r>
              <a:rPr lang="en-IN" sz="2000" dirty="0" err="1">
                <a:solidFill>
                  <a:schemeClr val="accent4">
                    <a:lumMod val="60000"/>
                    <a:lumOff val="40000"/>
                  </a:schemeClr>
                </a:solidFill>
                <a:latin typeface="Consolas" panose="020B0609020204030204" pitchFamily="49" charset="0"/>
                <a:cs typeface="Consolas" panose="020B0609020204030204" pitchFamily="49" charset="0"/>
              </a:rPr>
              <a:t>i</a:t>
            </a:r>
            <a:r>
              <a:rPr lang="en-IN" sz="2000" dirty="0">
                <a:solidFill>
                  <a:schemeClr val="accent4">
                    <a:lumMod val="60000"/>
                    <a:lumOff val="40000"/>
                  </a:schemeClr>
                </a:solidFill>
                <a:latin typeface="Consolas" panose="020B0609020204030204" pitchFamily="49" charset="0"/>
                <a:cs typeface="Consolas" panose="020B0609020204030204" pitchFamily="49" charset="0"/>
              </a:rPr>
              <a:t>=2</a:t>
            </a:r>
            <a:endParaRPr lang="en-US" sz="2000" dirty="0">
              <a:solidFill>
                <a:schemeClr val="accent4">
                  <a:lumMod val="60000"/>
                  <a:lumOff val="40000"/>
                </a:schemeClr>
              </a:solidFill>
              <a:latin typeface="Consolas" panose="020B0609020204030204" pitchFamily="49" charset="0"/>
              <a:cs typeface="Consolas" panose="020B0609020204030204" pitchFamily="49" charset="0"/>
            </a:endParaRPr>
          </a:p>
        </p:txBody>
      </p:sp>
      <p:sp>
        <p:nvSpPr>
          <p:cNvPr id="18" name="TextBox 17"/>
          <p:cNvSpPr txBox="1"/>
          <p:nvPr/>
        </p:nvSpPr>
        <p:spPr>
          <a:xfrm>
            <a:off x="9058025" y="2266588"/>
            <a:ext cx="607859" cy="365760"/>
          </a:xfrm>
          <a:prstGeom prst="rect">
            <a:avLst/>
          </a:prstGeom>
          <a:noFill/>
          <a:ln w="28575">
            <a:noFill/>
          </a:ln>
        </p:spPr>
        <p:txBody>
          <a:bodyPr wrap="none" rtlCol="0">
            <a:spAutoFit/>
          </a:bodyPr>
          <a:lstStyle/>
          <a:p>
            <a:r>
              <a:rPr lang="en-IN" sz="2000" dirty="0" err="1">
                <a:solidFill>
                  <a:schemeClr val="accent4">
                    <a:lumMod val="60000"/>
                    <a:lumOff val="40000"/>
                  </a:schemeClr>
                </a:solidFill>
                <a:latin typeface="Consolas" panose="020B0609020204030204" pitchFamily="49" charset="0"/>
                <a:cs typeface="Consolas" panose="020B0609020204030204" pitchFamily="49" charset="0"/>
              </a:rPr>
              <a:t>i</a:t>
            </a:r>
            <a:r>
              <a:rPr lang="en-IN" sz="2000" dirty="0">
                <a:solidFill>
                  <a:schemeClr val="accent4">
                    <a:lumMod val="60000"/>
                    <a:lumOff val="40000"/>
                  </a:schemeClr>
                </a:solidFill>
                <a:latin typeface="Consolas" panose="020B0609020204030204" pitchFamily="49" charset="0"/>
                <a:cs typeface="Consolas" panose="020B0609020204030204" pitchFamily="49" charset="0"/>
              </a:rPr>
              <a:t>=3</a:t>
            </a:r>
            <a:endParaRPr lang="en-US" sz="2000" dirty="0">
              <a:solidFill>
                <a:schemeClr val="accent4">
                  <a:lumMod val="60000"/>
                  <a:lumOff val="40000"/>
                </a:schemeClr>
              </a:solidFill>
              <a:latin typeface="Consolas" panose="020B0609020204030204" pitchFamily="49" charset="0"/>
              <a:cs typeface="Consolas" panose="020B0609020204030204" pitchFamily="49" charset="0"/>
            </a:endParaRPr>
          </a:p>
        </p:txBody>
      </p:sp>
      <p:sp>
        <p:nvSpPr>
          <p:cNvPr id="19" name="TextBox 18"/>
          <p:cNvSpPr txBox="1"/>
          <p:nvPr/>
        </p:nvSpPr>
        <p:spPr>
          <a:xfrm>
            <a:off x="9053939" y="2652093"/>
            <a:ext cx="607859" cy="365760"/>
          </a:xfrm>
          <a:prstGeom prst="rect">
            <a:avLst/>
          </a:prstGeom>
          <a:noFill/>
          <a:ln w="28575">
            <a:noFill/>
          </a:ln>
        </p:spPr>
        <p:txBody>
          <a:bodyPr wrap="none" rtlCol="0">
            <a:spAutoFit/>
          </a:bodyPr>
          <a:lstStyle/>
          <a:p>
            <a:r>
              <a:rPr lang="en-IN" sz="2000" dirty="0" err="1">
                <a:solidFill>
                  <a:schemeClr val="accent4">
                    <a:lumMod val="60000"/>
                    <a:lumOff val="40000"/>
                  </a:schemeClr>
                </a:solidFill>
                <a:latin typeface="Consolas" panose="020B0609020204030204" pitchFamily="49" charset="0"/>
                <a:cs typeface="Consolas" panose="020B0609020204030204" pitchFamily="49" charset="0"/>
              </a:rPr>
              <a:t>i</a:t>
            </a:r>
            <a:r>
              <a:rPr lang="en-IN" sz="2000" dirty="0">
                <a:solidFill>
                  <a:schemeClr val="accent4">
                    <a:lumMod val="60000"/>
                    <a:lumOff val="40000"/>
                  </a:schemeClr>
                </a:solidFill>
                <a:latin typeface="Consolas" panose="020B0609020204030204" pitchFamily="49" charset="0"/>
                <a:cs typeface="Consolas" panose="020B0609020204030204" pitchFamily="49" charset="0"/>
              </a:rPr>
              <a:t>=4</a:t>
            </a:r>
            <a:endParaRPr lang="en-US" sz="2000" dirty="0">
              <a:solidFill>
                <a:schemeClr val="accent4">
                  <a:lumMod val="60000"/>
                  <a:lumOff val="40000"/>
                </a:schemeClr>
              </a:solidFill>
              <a:latin typeface="Consolas" panose="020B0609020204030204" pitchFamily="49" charset="0"/>
              <a:cs typeface="Consolas" panose="020B0609020204030204" pitchFamily="49" charset="0"/>
            </a:endParaRPr>
          </a:p>
        </p:txBody>
      </p:sp>
      <p:sp>
        <p:nvSpPr>
          <p:cNvPr id="20" name="TextBox 19"/>
          <p:cNvSpPr txBox="1"/>
          <p:nvPr/>
        </p:nvSpPr>
        <p:spPr>
          <a:xfrm>
            <a:off x="9053939" y="3037597"/>
            <a:ext cx="607859" cy="365760"/>
          </a:xfrm>
          <a:prstGeom prst="rect">
            <a:avLst/>
          </a:prstGeom>
          <a:noFill/>
          <a:ln w="28575">
            <a:noFill/>
          </a:ln>
        </p:spPr>
        <p:txBody>
          <a:bodyPr wrap="none" rtlCol="0">
            <a:spAutoFit/>
          </a:bodyPr>
          <a:lstStyle/>
          <a:p>
            <a:r>
              <a:rPr lang="en-IN" sz="2000" dirty="0" err="1">
                <a:solidFill>
                  <a:schemeClr val="accent4">
                    <a:lumMod val="60000"/>
                    <a:lumOff val="40000"/>
                  </a:schemeClr>
                </a:solidFill>
                <a:latin typeface="Consolas" panose="020B0609020204030204" pitchFamily="49" charset="0"/>
                <a:cs typeface="Consolas" panose="020B0609020204030204" pitchFamily="49" charset="0"/>
              </a:rPr>
              <a:t>i</a:t>
            </a:r>
            <a:r>
              <a:rPr lang="en-IN" sz="2000" dirty="0">
                <a:solidFill>
                  <a:schemeClr val="accent4">
                    <a:lumMod val="60000"/>
                    <a:lumOff val="40000"/>
                  </a:schemeClr>
                </a:solidFill>
                <a:latin typeface="Consolas" panose="020B0609020204030204" pitchFamily="49" charset="0"/>
                <a:cs typeface="Consolas" panose="020B0609020204030204" pitchFamily="49" charset="0"/>
              </a:rPr>
              <a:t>=5</a:t>
            </a:r>
            <a:endParaRPr lang="en-US" sz="2000" dirty="0">
              <a:solidFill>
                <a:schemeClr val="accent4">
                  <a:lumMod val="60000"/>
                  <a:lumOff val="40000"/>
                </a:schemeClr>
              </a:solidFill>
              <a:latin typeface="Consolas" panose="020B0609020204030204" pitchFamily="49" charset="0"/>
              <a:cs typeface="Consolas" panose="020B0609020204030204" pitchFamily="49" charset="0"/>
            </a:endParaRPr>
          </a:p>
        </p:txBody>
      </p:sp>
      <p:sp>
        <p:nvSpPr>
          <p:cNvPr id="21" name="TextBox 20"/>
          <p:cNvSpPr txBox="1"/>
          <p:nvPr/>
        </p:nvSpPr>
        <p:spPr>
          <a:xfrm>
            <a:off x="9630935" y="1001486"/>
            <a:ext cx="920445" cy="369332"/>
          </a:xfrm>
          <a:prstGeom prst="rect">
            <a:avLst/>
          </a:prstGeom>
          <a:noFill/>
          <a:ln w="28575">
            <a:solidFill>
              <a:srgbClr val="92D050"/>
            </a:solidFill>
          </a:ln>
        </p:spPr>
        <p:txBody>
          <a:bodyPr wrap="none" rtlCol="0">
            <a:spAutoFit/>
          </a:bodyPr>
          <a:lstStyle/>
          <a:p>
            <a:r>
              <a:rPr lang="en-IN" b="1" dirty="0">
                <a:solidFill>
                  <a:schemeClr val="accent3"/>
                </a:solidFill>
              </a:rPr>
              <a:t>Pass 1 :</a:t>
            </a:r>
            <a:endParaRPr lang="en-US" b="1" dirty="0">
              <a:solidFill>
                <a:schemeClr val="accent3"/>
              </a:solidFill>
            </a:endParaRPr>
          </a:p>
        </p:txBody>
      </p:sp>
      <p:sp>
        <p:nvSpPr>
          <p:cNvPr id="22" name="TextBox 21"/>
          <p:cNvSpPr txBox="1"/>
          <p:nvPr/>
        </p:nvSpPr>
        <p:spPr>
          <a:xfrm>
            <a:off x="10780706" y="1881083"/>
            <a:ext cx="1188720" cy="365760"/>
          </a:xfrm>
          <a:prstGeom prst="rect">
            <a:avLst/>
          </a:prstGeom>
          <a:noFill/>
          <a:ln w="9525">
            <a:solidFill>
              <a:schemeClr val="accent6">
                <a:lumMod val="20000"/>
                <a:lumOff val="80000"/>
              </a:schemeClr>
            </a:solidFill>
          </a:ln>
        </p:spPr>
        <p:txBody>
          <a:bodyPr wrap="square" rtlCol="0">
            <a:spAutoFit/>
          </a:bodyPr>
          <a:lstStyle/>
          <a:p>
            <a:r>
              <a:rPr lang="en-IN" sz="2000" dirty="0">
                <a:solidFill>
                  <a:srgbClr val="FCE0EE"/>
                </a:solidFill>
                <a:latin typeface="Consolas" panose="020B0609020204030204" pitchFamily="49" charset="0"/>
                <a:cs typeface="Consolas" panose="020B0609020204030204" pitchFamily="49" charset="0"/>
              </a:rPr>
              <a:t>T[j]=12</a:t>
            </a:r>
            <a:endParaRPr lang="en-US" sz="2000" dirty="0">
              <a:solidFill>
                <a:srgbClr val="FCE0EE"/>
              </a:solidFill>
              <a:latin typeface="Consolas" panose="020B0609020204030204" pitchFamily="49" charset="0"/>
              <a:cs typeface="Consolas" panose="020B0609020204030204" pitchFamily="49" charset="0"/>
            </a:endParaRPr>
          </a:p>
        </p:txBody>
      </p:sp>
      <p:sp>
        <p:nvSpPr>
          <p:cNvPr id="23" name="TextBox 22"/>
          <p:cNvSpPr txBox="1"/>
          <p:nvPr/>
        </p:nvSpPr>
        <p:spPr>
          <a:xfrm>
            <a:off x="9764052" y="2266588"/>
            <a:ext cx="914400" cy="365760"/>
          </a:xfrm>
          <a:prstGeom prst="rect">
            <a:avLst/>
          </a:prstGeom>
          <a:noFill/>
          <a:ln w="9525">
            <a:solidFill>
              <a:schemeClr val="accent6">
                <a:lumMod val="20000"/>
                <a:lumOff val="80000"/>
              </a:schemeClr>
            </a:solidFill>
          </a:ln>
        </p:spPr>
        <p:txBody>
          <a:bodyPr wrap="square" rtlCol="0">
            <a:spAutoFit/>
          </a:bodyPr>
          <a:lstStyle/>
          <a:p>
            <a:pPr algn="ctr"/>
            <a:r>
              <a:rPr lang="en-IN" sz="2000" dirty="0">
                <a:solidFill>
                  <a:srgbClr val="FCE0EE"/>
                </a:solidFill>
                <a:latin typeface="Consolas" panose="020B0609020204030204" pitchFamily="49" charset="0"/>
                <a:cs typeface="Consolas" panose="020B0609020204030204" pitchFamily="49" charset="0"/>
              </a:rPr>
              <a:t>x=34</a:t>
            </a:r>
            <a:endParaRPr lang="en-US" sz="2000" dirty="0">
              <a:solidFill>
                <a:srgbClr val="FCE0EE"/>
              </a:solidFill>
              <a:latin typeface="Consolas" panose="020B0609020204030204" pitchFamily="49" charset="0"/>
              <a:cs typeface="Consolas" panose="020B0609020204030204" pitchFamily="49" charset="0"/>
            </a:endParaRPr>
          </a:p>
        </p:txBody>
      </p:sp>
      <p:sp>
        <p:nvSpPr>
          <p:cNvPr id="24" name="TextBox 23"/>
          <p:cNvSpPr txBox="1"/>
          <p:nvPr/>
        </p:nvSpPr>
        <p:spPr>
          <a:xfrm>
            <a:off x="9764052" y="2652093"/>
            <a:ext cx="914400" cy="365760"/>
          </a:xfrm>
          <a:prstGeom prst="rect">
            <a:avLst/>
          </a:prstGeom>
          <a:noFill/>
          <a:ln w="9525">
            <a:solidFill>
              <a:schemeClr val="accent6">
                <a:lumMod val="20000"/>
                <a:lumOff val="80000"/>
              </a:schemeClr>
            </a:solidFill>
          </a:ln>
        </p:spPr>
        <p:txBody>
          <a:bodyPr wrap="square" rtlCol="0">
            <a:spAutoFit/>
          </a:bodyPr>
          <a:lstStyle/>
          <a:p>
            <a:pPr algn="ctr"/>
            <a:r>
              <a:rPr lang="en-IN" sz="2000" dirty="0">
                <a:solidFill>
                  <a:srgbClr val="FCE0EE"/>
                </a:solidFill>
                <a:latin typeface="Consolas" panose="020B0609020204030204" pitchFamily="49" charset="0"/>
                <a:cs typeface="Consolas" panose="020B0609020204030204" pitchFamily="49" charset="0"/>
              </a:rPr>
              <a:t>x=45</a:t>
            </a:r>
            <a:endParaRPr lang="en-US" sz="2000" dirty="0">
              <a:solidFill>
                <a:srgbClr val="FCE0EE"/>
              </a:solidFill>
              <a:latin typeface="Consolas" panose="020B0609020204030204" pitchFamily="49" charset="0"/>
              <a:cs typeface="Consolas" panose="020B0609020204030204" pitchFamily="49" charset="0"/>
            </a:endParaRPr>
          </a:p>
        </p:txBody>
      </p:sp>
      <p:sp>
        <p:nvSpPr>
          <p:cNvPr id="25" name="TextBox 24"/>
          <p:cNvSpPr txBox="1"/>
          <p:nvPr/>
        </p:nvSpPr>
        <p:spPr>
          <a:xfrm>
            <a:off x="9764052" y="3037597"/>
            <a:ext cx="914400" cy="365760"/>
          </a:xfrm>
          <a:prstGeom prst="rect">
            <a:avLst/>
          </a:prstGeom>
          <a:noFill/>
          <a:ln w="9525">
            <a:solidFill>
              <a:schemeClr val="accent6">
                <a:lumMod val="20000"/>
                <a:lumOff val="80000"/>
              </a:schemeClr>
            </a:solidFill>
          </a:ln>
        </p:spPr>
        <p:txBody>
          <a:bodyPr wrap="square" rtlCol="0">
            <a:spAutoFit/>
          </a:bodyPr>
          <a:lstStyle/>
          <a:p>
            <a:pPr algn="ctr"/>
            <a:r>
              <a:rPr lang="en-IN" sz="2000" dirty="0">
                <a:solidFill>
                  <a:srgbClr val="FCE0EE"/>
                </a:solidFill>
                <a:latin typeface="Consolas" panose="020B0609020204030204" pitchFamily="49" charset="0"/>
                <a:cs typeface="Consolas" panose="020B0609020204030204" pitchFamily="49" charset="0"/>
              </a:rPr>
              <a:t>x=59</a:t>
            </a:r>
            <a:endParaRPr lang="en-US" sz="2000" dirty="0">
              <a:solidFill>
                <a:srgbClr val="FCE0EE"/>
              </a:solidFill>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26" name="Rounded Rectangular Callout 25"/>
              <p:cNvSpPr/>
              <p:nvPr/>
            </p:nvSpPr>
            <p:spPr>
              <a:xfrm>
                <a:off x="6266330" y="2666872"/>
                <a:ext cx="762000" cy="457200"/>
              </a:xfrm>
              <a:prstGeom prst="wedgeRoundRectCallout">
                <a:avLst>
                  <a:gd name="adj1" fmla="val -73975"/>
                  <a:gd name="adj2" fmla="val 34885"/>
                  <a:gd name="adj3" fmla="val 16667"/>
                </a:avLst>
              </a:prstGeom>
              <a:noFill/>
              <a:ln>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0" smtClean="0">
                          <a:solidFill>
                            <a:schemeClr val="accent5"/>
                          </a:solidFill>
                          <a:latin typeface="Cambria Math" panose="02040503050406030204" pitchFamily="18" charset="0"/>
                          <a:ea typeface="Cambria Math" panose="02040503050406030204" pitchFamily="18" charset="0"/>
                        </a:rPr>
                        <m:t>𝛉</m:t>
                      </m:r>
                      <m:d>
                        <m:dPr>
                          <m:ctrlPr>
                            <a:rPr lang="en-US" sz="2400" b="1" i="1" smtClean="0">
                              <a:solidFill>
                                <a:schemeClr val="accent5"/>
                              </a:solidFill>
                              <a:latin typeface="Cambria Math" panose="02040503050406030204" pitchFamily="18" charset="0"/>
                              <a:ea typeface="Cambria Math" panose="02040503050406030204" pitchFamily="18" charset="0"/>
                            </a:rPr>
                          </m:ctrlPr>
                        </m:dPr>
                        <m:e>
                          <m:r>
                            <a:rPr lang="en-US" sz="2400" b="1" i="0" smtClean="0">
                              <a:solidFill>
                                <a:schemeClr val="accent5"/>
                              </a:solidFill>
                              <a:latin typeface="Cambria Math" panose="02040503050406030204" pitchFamily="18" charset="0"/>
                              <a:ea typeface="Cambria Math" panose="02040503050406030204" pitchFamily="18" charset="0"/>
                            </a:rPr>
                            <m:t>𝐧</m:t>
                          </m:r>
                        </m:e>
                      </m:d>
                    </m:oMath>
                  </m:oMathPara>
                </a14:m>
                <a:endParaRPr lang="en-US" sz="2400" b="1" dirty="0">
                  <a:solidFill>
                    <a:schemeClr val="accent5"/>
                  </a:solidFill>
                </a:endParaRPr>
              </a:p>
            </p:txBody>
          </p:sp>
        </mc:Choice>
        <mc:Fallback xmlns="">
          <p:sp>
            <p:nvSpPr>
              <p:cNvPr id="26" name="Rounded Rectangular Callout 25"/>
              <p:cNvSpPr>
                <a:spLocks noRot="1" noChangeAspect="1" noMove="1" noResize="1" noEditPoints="1" noAdjustHandles="1" noChangeArrowheads="1" noChangeShapeType="1" noTextEdit="1"/>
              </p:cNvSpPr>
              <p:nvPr/>
            </p:nvSpPr>
            <p:spPr>
              <a:xfrm>
                <a:off x="6266330" y="2666872"/>
                <a:ext cx="762000" cy="457200"/>
              </a:xfrm>
              <a:prstGeom prst="wedgeRoundRectCallout">
                <a:avLst>
                  <a:gd name="adj1" fmla="val -73975"/>
                  <a:gd name="adj2" fmla="val 34885"/>
                  <a:gd name="adj3" fmla="val 16667"/>
                </a:avLst>
              </a:prstGeom>
              <a:blipFill>
                <a:blip r:embed="rId2"/>
                <a:stretch>
                  <a:fillRect/>
                </a:stretch>
              </a:blipFill>
              <a:ln>
                <a:solidFill>
                  <a:schemeClr val="accent2">
                    <a:lumMod val="60000"/>
                    <a:lumOff val="40000"/>
                  </a:schemeClr>
                </a:solidFill>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863842" y="3662344"/>
                <a:ext cx="4088675" cy="1986506"/>
              </a:xfrm>
              <a:prstGeom prst="rect">
                <a:avLst/>
              </a:prstGeom>
              <a:ln>
                <a:solidFill>
                  <a:schemeClr val="accent2">
                    <a:lumMod val="60000"/>
                    <a:lumOff val="40000"/>
                  </a:schemeClr>
                </a:solidFill>
                <a:prstDash val="sysDash"/>
              </a:ln>
            </p:spPr>
            <p:txBody>
              <a:bodyPr wrap="square">
                <a:spAutoFit/>
              </a:bodyPr>
              <a:lstStyle/>
              <a:p>
                <a:pPr algn="just">
                  <a:buClr>
                    <a:schemeClr val="tx1"/>
                  </a:buClr>
                </a:pPr>
                <a:r>
                  <a:rPr lang="en-US" sz="2400" dirty="0">
                    <a:solidFill>
                      <a:srgbClr val="FBD9EB"/>
                    </a:solidFill>
                  </a:rPr>
                  <a:t>The best case time complexity of Insertion sort is </a:t>
                </a:r>
                <a14:m>
                  <m:oMath xmlns:m="http://schemas.openxmlformats.org/officeDocument/2006/math">
                    <m:r>
                      <a:rPr lang="en-US" sz="2400" b="1" i="1" smtClean="0">
                        <a:solidFill>
                          <a:srgbClr val="92D050"/>
                        </a:solidFill>
                        <a:latin typeface="Cambria Math" panose="02040503050406030204" pitchFamily="18" charset="0"/>
                        <a:ea typeface="Cambria Math" panose="02040503050406030204" pitchFamily="18" charset="0"/>
                      </a:rPr>
                      <m:t>𝜽</m:t>
                    </m:r>
                    <m:d>
                      <m:dPr>
                        <m:ctrlPr>
                          <a:rPr lang="en-US" sz="2400" b="1" i="1">
                            <a:solidFill>
                              <a:srgbClr val="92D050"/>
                            </a:solidFill>
                            <a:latin typeface="Cambria Math" panose="02040503050406030204" pitchFamily="18" charset="0"/>
                            <a:ea typeface="Cambria Math" panose="02040503050406030204" pitchFamily="18" charset="0"/>
                          </a:rPr>
                        </m:ctrlPr>
                      </m:dPr>
                      <m:e>
                        <m:r>
                          <a:rPr lang="en-US" sz="2400" b="1" i="1">
                            <a:solidFill>
                              <a:srgbClr val="92D050"/>
                            </a:solidFill>
                            <a:latin typeface="Cambria Math" panose="02040503050406030204" pitchFamily="18" charset="0"/>
                            <a:ea typeface="Cambria Math" panose="02040503050406030204" pitchFamily="18" charset="0"/>
                          </a:rPr>
                          <m:t>𝒏</m:t>
                        </m:r>
                      </m:e>
                    </m:d>
                  </m:oMath>
                </a14:m>
                <a:endParaRPr lang="en-US" sz="2400" i="1" dirty="0">
                  <a:solidFill>
                    <a:srgbClr val="FBD9EB"/>
                  </a:solidFill>
                </a:endParaRPr>
              </a:p>
              <a:p>
                <a:pPr algn="just">
                  <a:buClr>
                    <a:schemeClr val="tx1"/>
                  </a:buClr>
                </a:pPr>
                <a:r>
                  <a:rPr lang="en-US" sz="2400" dirty="0">
                    <a:solidFill>
                      <a:srgbClr val="FBD9EB"/>
                    </a:solidFill>
                  </a:rPr>
                  <a:t>The average and worst case time complexity </a:t>
                </a:r>
                <a:r>
                  <a:rPr lang="en-US" sz="2400">
                    <a:solidFill>
                      <a:srgbClr val="FBD9EB"/>
                    </a:solidFill>
                  </a:rPr>
                  <a:t>of Insertion </a:t>
                </a:r>
                <a:r>
                  <a:rPr lang="en-US" sz="2400" dirty="0">
                    <a:solidFill>
                      <a:srgbClr val="FBD9EB"/>
                    </a:solidFill>
                  </a:rPr>
                  <a:t>sort is </a:t>
                </a:r>
                <a14:m>
                  <m:oMath xmlns:m="http://schemas.openxmlformats.org/officeDocument/2006/math">
                    <m:r>
                      <a:rPr lang="en-US" sz="2400" b="1" i="1" smtClean="0">
                        <a:solidFill>
                          <a:srgbClr val="92D050"/>
                        </a:solidFill>
                        <a:latin typeface="Cambria Math" panose="02040503050406030204" pitchFamily="18" charset="0"/>
                        <a:ea typeface="Cambria Math" panose="02040503050406030204" pitchFamily="18" charset="0"/>
                      </a:rPr>
                      <m:t>𝜽</m:t>
                    </m:r>
                    <m:d>
                      <m:dPr>
                        <m:ctrlPr>
                          <a:rPr lang="en-US" sz="2400" b="1" i="1">
                            <a:solidFill>
                              <a:srgbClr val="92D050"/>
                            </a:solidFill>
                            <a:latin typeface="Cambria Math" panose="02040503050406030204" pitchFamily="18" charset="0"/>
                            <a:ea typeface="Cambria Math" panose="02040503050406030204" pitchFamily="18" charset="0"/>
                          </a:rPr>
                        </m:ctrlPr>
                      </m:dPr>
                      <m:e>
                        <m:sSup>
                          <m:sSupPr>
                            <m:ctrlPr>
                              <a:rPr lang="en-US" sz="2400" b="1" i="1">
                                <a:solidFill>
                                  <a:srgbClr val="92D050"/>
                                </a:solidFill>
                                <a:latin typeface="Cambria Math" panose="02040503050406030204" pitchFamily="18" charset="0"/>
                                <a:ea typeface="Cambria Math" panose="02040503050406030204" pitchFamily="18" charset="0"/>
                              </a:rPr>
                            </m:ctrlPr>
                          </m:sSupPr>
                          <m:e>
                            <m:r>
                              <a:rPr lang="en-US" sz="2400" b="1" i="1">
                                <a:solidFill>
                                  <a:srgbClr val="92D050"/>
                                </a:solidFill>
                                <a:latin typeface="Cambria Math" panose="02040503050406030204" pitchFamily="18" charset="0"/>
                                <a:ea typeface="Cambria Math" panose="02040503050406030204" pitchFamily="18" charset="0"/>
                              </a:rPr>
                              <m:t>𝒏</m:t>
                            </m:r>
                          </m:e>
                          <m:sup>
                            <m:r>
                              <a:rPr lang="en-US" sz="2400" b="1" i="1">
                                <a:solidFill>
                                  <a:srgbClr val="92D050"/>
                                </a:solidFill>
                                <a:latin typeface="Cambria Math" panose="02040503050406030204" pitchFamily="18" charset="0"/>
                                <a:ea typeface="Cambria Math" panose="02040503050406030204" pitchFamily="18" charset="0"/>
                              </a:rPr>
                              <m:t>𝟐</m:t>
                            </m:r>
                          </m:sup>
                        </m:sSup>
                      </m:e>
                    </m:d>
                  </m:oMath>
                </a14:m>
                <a:endParaRPr lang="en-US" sz="2400" dirty="0">
                  <a:solidFill>
                    <a:schemeClr val="accent5"/>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863842" y="3662344"/>
                <a:ext cx="4088675" cy="1986506"/>
              </a:xfrm>
              <a:prstGeom prst="rect">
                <a:avLst/>
              </a:prstGeom>
              <a:blipFill>
                <a:blip r:embed="rId3"/>
                <a:stretch>
                  <a:fillRect l="-2080" t="-1829" r="-2080" b="-4878"/>
                </a:stretch>
              </a:blipFill>
              <a:ln>
                <a:solidFill>
                  <a:schemeClr val="accent2">
                    <a:lumMod val="60000"/>
                    <a:lumOff val="40000"/>
                  </a:schemeClr>
                </a:solidFill>
                <a:prstDash val="sysDash"/>
              </a:ln>
            </p:spPr>
            <p:txBody>
              <a:bodyPr/>
              <a:lstStyle/>
              <a:p>
                <a:r>
                  <a:rPr lang="en-US">
                    <a:noFill/>
                  </a:rPr>
                  <a:t> </a:t>
                </a:r>
              </a:p>
            </p:txBody>
          </p:sp>
        </mc:Fallback>
      </mc:AlternateContent>
    </p:spTree>
    <p:extLst>
      <p:ext uri="{BB962C8B-B14F-4D97-AF65-F5344CB8AC3E}">
        <p14:creationId xmlns:p14="http://schemas.microsoft.com/office/powerpoint/2010/main" val="771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7" presetClass="emph" presetSubtype="2" fill="hold" nodeType="withEffect">
                                  <p:stCondLst>
                                    <p:cond delay="0"/>
                                  </p:stCondLst>
                                  <p:childTnLst>
                                    <p:animClr clrSpc="rgb" dir="cw">
                                      <p:cBhvr>
                                        <p:cTn id="34" dur="2000" fill="hold"/>
                                        <p:tgtEl>
                                          <p:spTgt spid="17"/>
                                        </p:tgtEl>
                                        <p:attrNameLst>
                                          <p:attrName>stroke.color</p:attrName>
                                        </p:attrNameLst>
                                      </p:cBhvr>
                                      <p:to>
                                        <a:srgbClr val="ED524F"/>
                                      </p:to>
                                    </p:animClr>
                                    <p:set>
                                      <p:cBhvr>
                                        <p:cTn id="35" dur="2000" fill="hold"/>
                                        <p:tgtEl>
                                          <p:spTgt spid="17"/>
                                        </p:tgtEl>
                                        <p:attrNameLst>
                                          <p:attrName>stroke.on</p:attrName>
                                        </p:attrNameLst>
                                      </p:cBhvr>
                                      <p:to>
                                        <p:strVal val="true"/>
                                      </p:to>
                                    </p:se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heel(1)">
                                      <p:cBhvr>
                                        <p:cTn id="48" dur="20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par>
                          <p:cTn id="54" fill="hold">
                            <p:stCondLst>
                              <p:cond delay="500"/>
                            </p:stCondLst>
                            <p:childTnLst>
                              <p:par>
                                <p:cTn id="55" presetID="7" presetClass="emph" presetSubtype="2" fill="hold" nodeType="afterEffect">
                                  <p:stCondLst>
                                    <p:cond delay="0"/>
                                  </p:stCondLst>
                                  <p:childTnLst>
                                    <p:animClr clrSpc="rgb" dir="cw">
                                      <p:cBhvr>
                                        <p:cTn id="56" dur="2000" fill="hold"/>
                                        <p:tgtEl>
                                          <p:spTgt spid="18"/>
                                        </p:tgtEl>
                                        <p:attrNameLst>
                                          <p:attrName>stroke.color</p:attrName>
                                        </p:attrNameLst>
                                      </p:cBhvr>
                                      <p:to>
                                        <a:srgbClr val="ED524F"/>
                                      </p:to>
                                    </p:animClr>
                                    <p:set>
                                      <p:cBhvr>
                                        <p:cTn id="57" dur="2000" fill="hold"/>
                                        <p:tgtEl>
                                          <p:spTgt spid="18"/>
                                        </p:tgtEl>
                                        <p:attrNameLst>
                                          <p:attrName>stroke.on</p:attrName>
                                        </p:attrNameLst>
                                      </p:cBhvr>
                                      <p:to>
                                        <p:strVal val="true"/>
                                      </p:to>
                                    </p:set>
                                  </p:childTnLst>
                                </p:cTn>
                              </p:par>
                            </p:childTnLst>
                          </p:cTn>
                        </p:par>
                        <p:par>
                          <p:cTn id="58" fill="hold">
                            <p:stCondLst>
                              <p:cond delay="2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par>
                          <p:cTn id="71" fill="hold">
                            <p:stCondLst>
                              <p:cond delay="500"/>
                            </p:stCondLst>
                            <p:childTnLst>
                              <p:par>
                                <p:cTn id="72" presetID="7" presetClass="emph" presetSubtype="2" fill="hold" nodeType="afterEffect">
                                  <p:stCondLst>
                                    <p:cond delay="0"/>
                                  </p:stCondLst>
                                  <p:childTnLst>
                                    <p:animClr clrSpc="rgb" dir="cw">
                                      <p:cBhvr>
                                        <p:cTn id="73" dur="2000" fill="hold"/>
                                        <p:tgtEl>
                                          <p:spTgt spid="19"/>
                                        </p:tgtEl>
                                        <p:attrNameLst>
                                          <p:attrName>stroke.color</p:attrName>
                                        </p:attrNameLst>
                                      </p:cBhvr>
                                      <p:to>
                                        <a:srgbClr val="ED524F"/>
                                      </p:to>
                                    </p:animClr>
                                    <p:set>
                                      <p:cBhvr>
                                        <p:cTn id="74" dur="2000" fill="hold"/>
                                        <p:tgtEl>
                                          <p:spTgt spid="19"/>
                                        </p:tgtEl>
                                        <p:attrNameLst>
                                          <p:attrName>stroke.on</p:attrName>
                                        </p:attrNameLst>
                                      </p:cBhvr>
                                      <p:to>
                                        <p:strVal val="true"/>
                                      </p:to>
                                    </p:se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500"/>
                            </p:stCondLst>
                            <p:childTnLst>
                              <p:par>
                                <p:cTn id="89" presetID="7" presetClass="emph" presetSubtype="2" fill="hold" nodeType="afterEffect">
                                  <p:stCondLst>
                                    <p:cond delay="0"/>
                                  </p:stCondLst>
                                  <p:childTnLst>
                                    <p:animClr clrSpc="rgb" dir="cw">
                                      <p:cBhvr>
                                        <p:cTn id="90" dur="2000" fill="hold"/>
                                        <p:tgtEl>
                                          <p:spTgt spid="20"/>
                                        </p:tgtEl>
                                        <p:attrNameLst>
                                          <p:attrName>stroke.color</p:attrName>
                                        </p:attrNameLst>
                                      </p:cBhvr>
                                      <p:to>
                                        <a:srgbClr val="ED524F"/>
                                      </p:to>
                                    </p:animClr>
                                    <p:set>
                                      <p:cBhvr>
                                        <p:cTn id="91" dur="2000" fill="hold"/>
                                        <p:tgtEl>
                                          <p:spTgt spid="20"/>
                                        </p:tgtEl>
                                        <p:attrNameLst>
                                          <p:attrName>stroke.on</p:attrName>
                                        </p:attrNameLst>
                                      </p:cBhvr>
                                      <p:to>
                                        <p:strVal val="true"/>
                                      </p:to>
                                    </p:se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500"/>
                                        <p:tgtEl>
                                          <p:spTgt spid="25"/>
                                        </p:tgtEl>
                                      </p:cBhvr>
                                    </p:animEffect>
                                  </p:childTnLst>
                                </p:cTn>
                              </p:par>
                            </p:childTnLst>
                          </p:cTn>
                        </p:par>
                        <p:par>
                          <p:cTn id="96" fill="hold">
                            <p:stCondLst>
                              <p:cond delay="3000"/>
                            </p:stCondLst>
                            <p:childTnLst>
                              <p:par>
                                <p:cTn id="97" presetID="10" presetClass="entr" presetSubtype="0" fill="hold" grpId="0" nodeType="after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down)">
                                      <p:cBhvr>
                                        <p:cTn id="104" dur="1000"/>
                                        <p:tgtEl>
                                          <p:spTgt spid="26"/>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animBg="1"/>
      <p:bldP spid="22" grpId="0" animBg="1"/>
      <p:bldP spid="23" grpId="0" animBg="1"/>
      <p:bldP spid="24" grpId="0" animBg="1"/>
      <p:bldP spid="25" grpId="0" animBg="1"/>
      <p:bldP spid="26"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Insertion Sort(alternate)</a:t>
            </a:r>
          </a:p>
        </p:txBody>
      </p:sp>
      <p:pic>
        <p:nvPicPr>
          <p:cNvPr id="4" name="Content Placeholder 3"/>
          <p:cNvPicPr>
            <a:picLocks noGrp="1" noChangeAspect="1"/>
          </p:cNvPicPr>
          <p:nvPr>
            <p:ph idx="1"/>
          </p:nvPr>
        </p:nvPicPr>
        <p:blipFill>
          <a:blip r:embed="rId2"/>
          <a:stretch>
            <a:fillRect/>
          </a:stretch>
        </p:blipFill>
        <p:spPr>
          <a:xfrm>
            <a:off x="524433" y="1047376"/>
            <a:ext cx="7239000" cy="36385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05652" y="5136341"/>
                <a:ext cx="9074523" cy="435889"/>
              </a:xfrm>
              <a:prstGeom prst="rect">
                <a:avLst/>
              </a:prstGeom>
            </p:spPr>
            <p:txBody>
              <a:bodyPr wrap="square">
                <a:spAutoFit/>
              </a:bodyPr>
              <a:lstStyle/>
              <a:p>
                <a:r>
                  <a:rPr lang="pt-BR" sz="2000" b="1" dirty="0"/>
                  <a:t>Total time </a:t>
                </a:r>
                <a:r>
                  <a:rPr lang="pt-BR" sz="2000" dirty="0"/>
                  <a:t>= n(c1 +c2+c3+c7) + </a:t>
                </a:r>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pt-BR" sz="2000" i="1" smtClean="0">
                            <a:latin typeface="Cambria Math" panose="02040503050406030204" pitchFamily="18" charset="0"/>
                          </a:rPr>
                          <m:t>=</m:t>
                        </m:r>
                        <m:r>
                          <a:rPr lang="en-US" sz="2000" b="0" i="1" smtClean="0">
                            <a:latin typeface="Cambria Math" panose="02040503050406030204" pitchFamily="18" charset="0"/>
                          </a:rPr>
                          <m:t>2</m:t>
                        </m:r>
                      </m:sub>
                      <m:sup>
                        <m:r>
                          <a:rPr lang="pt-BR" sz="2000" i="1" smtClean="0">
                            <a:latin typeface="Cambria Math" panose="02040503050406030204" pitchFamily="18" charset="0"/>
                          </a:rPr>
                          <m:t>𝑛</m:t>
                        </m:r>
                      </m:sup>
                      <m:e>
                        <m:r>
                          <m:rPr>
                            <m:nor/>
                          </m:rPr>
                          <a:rPr lang="pt-BR" sz="2000" dirty="0"/>
                          <m:t>t</m:t>
                        </m:r>
                        <m:r>
                          <m:rPr>
                            <m:nor/>
                          </m:rPr>
                          <a:rPr lang="pt-BR" sz="2000" baseline="-25000" dirty="0"/>
                          <m:t>j</m:t>
                        </m:r>
                        <m:r>
                          <m:rPr>
                            <m:nor/>
                          </m:rPr>
                          <a:rPr lang="pt-BR" sz="2000" dirty="0"/>
                          <m:t> (</m:t>
                        </m:r>
                        <m:r>
                          <m:rPr>
                            <m:nor/>
                          </m:rPr>
                          <a:rPr lang="pt-BR" sz="2000" dirty="0"/>
                          <m:t>c</m:t>
                        </m:r>
                        <m:r>
                          <m:rPr>
                            <m:nor/>
                          </m:rPr>
                          <a:rPr lang="pt-BR" sz="2000" dirty="0"/>
                          <m:t>4+</m:t>
                        </m:r>
                        <m:r>
                          <m:rPr>
                            <m:nor/>
                          </m:rPr>
                          <a:rPr lang="pt-BR" sz="2000" dirty="0"/>
                          <m:t>c</m:t>
                        </m:r>
                        <m:r>
                          <m:rPr>
                            <m:nor/>
                          </m:rPr>
                          <a:rPr lang="pt-BR" sz="2000" dirty="0"/>
                          <m:t>5+</m:t>
                        </m:r>
                        <m:r>
                          <m:rPr>
                            <m:nor/>
                          </m:rPr>
                          <a:rPr lang="pt-BR" sz="2000" dirty="0"/>
                          <m:t>c</m:t>
                        </m:r>
                        <m:r>
                          <m:rPr>
                            <m:nor/>
                          </m:rPr>
                          <a:rPr lang="pt-BR" sz="2000" dirty="0"/>
                          <m:t>6)</m:t>
                        </m:r>
                      </m:e>
                    </m:nary>
                  </m:oMath>
                </a14:m>
                <a:r>
                  <a:rPr lang="pt-BR" sz="2000" dirty="0"/>
                  <a:t>– (c2+c3+c5+c6+c7 )</a:t>
                </a:r>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405652" y="5136341"/>
                <a:ext cx="9074523" cy="435889"/>
              </a:xfrm>
              <a:prstGeom prst="rect">
                <a:avLst/>
              </a:prstGeom>
              <a:blipFill rotWithShape="0">
                <a:blip r:embed="rId3"/>
                <a:stretch>
                  <a:fillRect l="-739" t="-112676" b="-163380"/>
                </a:stretch>
              </a:blipFill>
            </p:spPr>
            <p:txBody>
              <a:bodyPr/>
              <a:lstStyle/>
              <a:p>
                <a:r>
                  <a:rPr lang="en-US">
                    <a:noFill/>
                  </a:rPr>
                  <a:t> </a:t>
                </a:r>
              </a:p>
            </p:txBody>
          </p:sp>
        </mc:Fallback>
      </mc:AlternateContent>
      <p:sp>
        <p:nvSpPr>
          <p:cNvPr id="6" name="Rectangle 5"/>
          <p:cNvSpPr/>
          <p:nvPr/>
        </p:nvSpPr>
        <p:spPr>
          <a:xfrm>
            <a:off x="7879175" y="1402086"/>
            <a:ext cx="3522118" cy="646331"/>
          </a:xfrm>
          <a:prstGeom prst="rect">
            <a:avLst/>
          </a:prstGeom>
        </p:spPr>
        <p:txBody>
          <a:bodyPr wrap="none">
            <a:spAutoFit/>
          </a:bodyPr>
          <a:lstStyle/>
          <a:p>
            <a:r>
              <a:rPr lang="en-US" dirty="0"/>
              <a:t> Best case: elements already sorted; </a:t>
            </a:r>
          </a:p>
          <a:p>
            <a:r>
              <a:rPr lang="en-US" dirty="0" err="1"/>
              <a:t>tj</a:t>
            </a:r>
            <a:r>
              <a:rPr lang="en-US" dirty="0"/>
              <a:t>=1, running time = f(n)</a:t>
            </a:r>
          </a:p>
        </p:txBody>
      </p:sp>
      <p:sp>
        <p:nvSpPr>
          <p:cNvPr id="7" name="Rectangle 6"/>
          <p:cNvSpPr/>
          <p:nvPr/>
        </p:nvSpPr>
        <p:spPr>
          <a:xfrm>
            <a:off x="7879175" y="2416136"/>
            <a:ext cx="4088707" cy="646331"/>
          </a:xfrm>
          <a:prstGeom prst="rect">
            <a:avLst/>
          </a:prstGeom>
        </p:spPr>
        <p:txBody>
          <a:bodyPr wrap="square">
            <a:spAutoFit/>
          </a:bodyPr>
          <a:lstStyle/>
          <a:p>
            <a:r>
              <a:rPr lang="en-US" dirty="0"/>
              <a:t>Worst case: elements are sorted in inverse </a:t>
            </a:r>
          </a:p>
          <a:p>
            <a:r>
              <a:rPr lang="en-US" dirty="0"/>
              <a:t>order; </a:t>
            </a:r>
            <a:r>
              <a:rPr lang="en-US" dirty="0" err="1"/>
              <a:t>tj</a:t>
            </a:r>
            <a:r>
              <a:rPr lang="en-US" dirty="0"/>
              <a:t>=j, running time = f(n 2)</a:t>
            </a:r>
          </a:p>
        </p:txBody>
      </p:sp>
      <p:sp>
        <p:nvSpPr>
          <p:cNvPr id="8" name="Rectangle 7"/>
          <p:cNvSpPr/>
          <p:nvPr/>
        </p:nvSpPr>
        <p:spPr>
          <a:xfrm>
            <a:off x="7879175" y="3384020"/>
            <a:ext cx="3953326" cy="369332"/>
          </a:xfrm>
          <a:prstGeom prst="rect">
            <a:avLst/>
          </a:prstGeom>
        </p:spPr>
        <p:txBody>
          <a:bodyPr wrap="none">
            <a:spAutoFit/>
          </a:bodyPr>
          <a:lstStyle/>
          <a:p>
            <a:r>
              <a:rPr lang="en-US" dirty="0"/>
              <a:t>Average case: </a:t>
            </a:r>
            <a:r>
              <a:rPr lang="en-US" dirty="0" err="1"/>
              <a:t>tj</a:t>
            </a:r>
            <a:r>
              <a:rPr lang="en-US" dirty="0"/>
              <a:t>=j/2, running time = f(n 2)</a:t>
            </a:r>
          </a:p>
        </p:txBody>
      </p:sp>
    </p:spTree>
    <p:extLst>
      <p:ext uri="{BB962C8B-B14F-4D97-AF65-F5344CB8AC3E}">
        <p14:creationId xmlns:p14="http://schemas.microsoft.com/office/powerpoint/2010/main" val="370461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counting</a:t>
            </a:r>
          </a:p>
        </p:txBody>
      </p:sp>
      <p:sp>
        <p:nvSpPr>
          <p:cNvPr id="4" name="Rectangle 3"/>
          <p:cNvSpPr/>
          <p:nvPr/>
        </p:nvSpPr>
        <p:spPr>
          <a:xfrm>
            <a:off x="221697"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34</a:t>
            </a:r>
          </a:p>
        </p:txBody>
      </p:sp>
      <p:sp>
        <p:nvSpPr>
          <p:cNvPr id="5" name="Rectangle 4"/>
          <p:cNvSpPr/>
          <p:nvPr/>
        </p:nvSpPr>
        <p:spPr>
          <a:xfrm>
            <a:off x="221697"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45</a:t>
            </a:r>
          </a:p>
        </p:txBody>
      </p:sp>
      <p:sp>
        <p:nvSpPr>
          <p:cNvPr id="6" name="Rectangle 5"/>
          <p:cNvSpPr/>
          <p:nvPr/>
        </p:nvSpPr>
        <p:spPr>
          <a:xfrm>
            <a:off x="221697"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56</a:t>
            </a:r>
          </a:p>
        </p:txBody>
      </p:sp>
      <p:sp>
        <p:nvSpPr>
          <p:cNvPr id="7" name="Rectangle 6"/>
          <p:cNvSpPr/>
          <p:nvPr/>
        </p:nvSpPr>
        <p:spPr>
          <a:xfrm>
            <a:off x="221697"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23</a:t>
            </a:r>
          </a:p>
        </p:txBody>
      </p:sp>
      <p:sp>
        <p:nvSpPr>
          <p:cNvPr id="8" name="Rectangle 7"/>
          <p:cNvSpPr/>
          <p:nvPr/>
        </p:nvSpPr>
        <p:spPr>
          <a:xfrm>
            <a:off x="221697"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12</a:t>
            </a:r>
          </a:p>
        </p:txBody>
      </p:sp>
      <p:sp>
        <p:nvSpPr>
          <p:cNvPr id="9" name="Rectangle 8"/>
          <p:cNvSpPr/>
          <p:nvPr/>
        </p:nvSpPr>
        <p:spPr>
          <a:xfrm>
            <a:off x="1791391"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0" name="Rectangle 9"/>
          <p:cNvSpPr/>
          <p:nvPr/>
        </p:nvSpPr>
        <p:spPr>
          <a:xfrm>
            <a:off x="1791391"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1" name="Rectangle 10"/>
          <p:cNvSpPr/>
          <p:nvPr/>
        </p:nvSpPr>
        <p:spPr>
          <a:xfrm>
            <a:off x="1791391"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2" name="Rectangle 11"/>
          <p:cNvSpPr/>
          <p:nvPr/>
        </p:nvSpPr>
        <p:spPr>
          <a:xfrm>
            <a:off x="1791391"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13" name="Rectangle 12"/>
          <p:cNvSpPr/>
          <p:nvPr/>
        </p:nvSpPr>
        <p:spPr>
          <a:xfrm>
            <a:off x="1791391"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29" name="Rectangle 28"/>
          <p:cNvSpPr/>
          <p:nvPr/>
        </p:nvSpPr>
        <p:spPr>
          <a:xfrm>
            <a:off x="3406700"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0" name="Rectangle 29"/>
          <p:cNvSpPr/>
          <p:nvPr/>
        </p:nvSpPr>
        <p:spPr>
          <a:xfrm>
            <a:off x="3406700"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1" name="Rectangle 30"/>
          <p:cNvSpPr/>
          <p:nvPr/>
        </p:nvSpPr>
        <p:spPr>
          <a:xfrm>
            <a:off x="3406700"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2" name="Rectangle 31"/>
          <p:cNvSpPr/>
          <p:nvPr/>
        </p:nvSpPr>
        <p:spPr>
          <a:xfrm>
            <a:off x="3406700"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3" name="Rectangle 32"/>
          <p:cNvSpPr/>
          <p:nvPr/>
        </p:nvSpPr>
        <p:spPr>
          <a:xfrm>
            <a:off x="3406700"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4" name="Rectangle 33"/>
          <p:cNvSpPr/>
          <p:nvPr/>
        </p:nvSpPr>
        <p:spPr>
          <a:xfrm>
            <a:off x="5022009"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5" name="Rectangle 34"/>
          <p:cNvSpPr/>
          <p:nvPr/>
        </p:nvSpPr>
        <p:spPr>
          <a:xfrm>
            <a:off x="5022009"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6" name="Rectangle 35"/>
          <p:cNvSpPr/>
          <p:nvPr/>
        </p:nvSpPr>
        <p:spPr>
          <a:xfrm>
            <a:off x="5022009"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7" name="Rectangle 36"/>
          <p:cNvSpPr/>
          <p:nvPr/>
        </p:nvSpPr>
        <p:spPr>
          <a:xfrm>
            <a:off x="5022009"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8" name="Rectangle 37"/>
          <p:cNvSpPr/>
          <p:nvPr/>
        </p:nvSpPr>
        <p:spPr>
          <a:xfrm>
            <a:off x="5022009"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39" name="Rectangle 38"/>
          <p:cNvSpPr/>
          <p:nvPr/>
        </p:nvSpPr>
        <p:spPr>
          <a:xfrm>
            <a:off x="6843338"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0" name="Rectangle 39"/>
          <p:cNvSpPr/>
          <p:nvPr/>
        </p:nvSpPr>
        <p:spPr>
          <a:xfrm>
            <a:off x="6843338"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1" name="Rectangle 40"/>
          <p:cNvSpPr/>
          <p:nvPr/>
        </p:nvSpPr>
        <p:spPr>
          <a:xfrm>
            <a:off x="6843338"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2" name="Rectangle 41"/>
          <p:cNvSpPr/>
          <p:nvPr/>
        </p:nvSpPr>
        <p:spPr>
          <a:xfrm>
            <a:off x="6843338"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3" name="Rectangle 42"/>
          <p:cNvSpPr/>
          <p:nvPr/>
        </p:nvSpPr>
        <p:spPr>
          <a:xfrm>
            <a:off x="6843338"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4" name="Rectangle 43"/>
          <p:cNvSpPr/>
          <p:nvPr/>
        </p:nvSpPr>
        <p:spPr>
          <a:xfrm>
            <a:off x="8794968" y="878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5" name="Rectangle 44"/>
          <p:cNvSpPr/>
          <p:nvPr/>
        </p:nvSpPr>
        <p:spPr>
          <a:xfrm>
            <a:off x="8794968" y="1259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6" name="Rectangle 45"/>
          <p:cNvSpPr/>
          <p:nvPr/>
        </p:nvSpPr>
        <p:spPr>
          <a:xfrm>
            <a:off x="8794968" y="1640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7" name="Rectangle 46"/>
          <p:cNvSpPr/>
          <p:nvPr/>
        </p:nvSpPr>
        <p:spPr>
          <a:xfrm>
            <a:off x="8794968" y="2021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
        <p:nvSpPr>
          <p:cNvPr id="48" name="Rectangle 47"/>
          <p:cNvSpPr/>
          <p:nvPr/>
        </p:nvSpPr>
        <p:spPr>
          <a:xfrm>
            <a:off x="8794968" y="2402273"/>
            <a:ext cx="533400" cy="381000"/>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p>
        </p:txBody>
      </p:sp>
    </p:spTree>
    <p:extLst>
      <p:ext uri="{BB962C8B-B14F-4D97-AF65-F5344CB8AC3E}">
        <p14:creationId xmlns:p14="http://schemas.microsoft.com/office/powerpoint/2010/main" val="417382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a:t>
            </a:r>
          </a:p>
        </p:txBody>
      </p:sp>
      <p:sp>
        <p:nvSpPr>
          <p:cNvPr id="3" name="Content Placeholder 2"/>
          <p:cNvSpPr>
            <a:spLocks noGrp="1"/>
          </p:cNvSpPr>
          <p:nvPr>
            <p:ph idx="1"/>
          </p:nvPr>
        </p:nvSpPr>
        <p:spPr/>
        <p:txBody>
          <a:bodyPr/>
          <a:lstStyle/>
          <a:p>
            <a:r>
              <a:rPr lang="en-US" dirty="0"/>
              <a:t>Suppose, you are given </a:t>
            </a:r>
            <a:r>
              <a:rPr lang="en-US" dirty="0">
                <a:solidFill>
                  <a:srgbClr val="A71160"/>
                </a:solidFill>
              </a:rPr>
              <a:t>a jar </a:t>
            </a:r>
            <a:r>
              <a:rPr lang="en-US" dirty="0"/>
              <a:t>containing some business cards.</a:t>
            </a:r>
          </a:p>
          <a:p>
            <a:r>
              <a:rPr lang="en-US" dirty="0"/>
              <a:t>You are asked to determine whether the name “</a:t>
            </a:r>
            <a:r>
              <a:rPr lang="en-US" dirty="0">
                <a:solidFill>
                  <a:srgbClr val="A71160"/>
                </a:solidFill>
              </a:rPr>
              <a:t>Bill Gates</a:t>
            </a:r>
            <a:r>
              <a:rPr lang="en-US" dirty="0"/>
              <a:t>" is in the jar.  </a:t>
            </a:r>
          </a:p>
          <a:p>
            <a:r>
              <a:rPr lang="en-US" dirty="0"/>
              <a:t>To do this, you decide to simply go through all the cards </a:t>
            </a:r>
            <a:r>
              <a:rPr lang="en-US" dirty="0">
                <a:solidFill>
                  <a:srgbClr val="A71160"/>
                </a:solidFill>
              </a:rPr>
              <a:t>one by one</a:t>
            </a:r>
            <a:r>
              <a:rPr lang="en-US" dirty="0"/>
              <a:t>.</a:t>
            </a:r>
          </a:p>
          <a:p>
            <a:r>
              <a:rPr lang="en-US" dirty="0">
                <a:solidFill>
                  <a:srgbClr val="0070C0"/>
                </a:solidFill>
              </a:rPr>
              <a:t>How long this takes? </a:t>
            </a:r>
          </a:p>
          <a:p>
            <a:r>
              <a:rPr lang="en-US" dirty="0"/>
              <a:t>Can be determined by how many cards are in the jar, i.e., </a:t>
            </a:r>
            <a:r>
              <a:rPr lang="en-US" dirty="0">
                <a:solidFill>
                  <a:srgbClr val="A71160"/>
                </a:solidFill>
              </a:rPr>
              <a:t>Size of Input</a:t>
            </a:r>
            <a:r>
              <a:rPr lang="en-US" b="1" dirty="0"/>
              <a:t>. </a:t>
            </a:r>
          </a:p>
          <a:p>
            <a:r>
              <a:rPr lang="en-US" dirty="0">
                <a:solidFill>
                  <a:srgbClr val="A71160"/>
                </a:solidFill>
              </a:rPr>
              <a:t>Linear search </a:t>
            </a:r>
            <a:r>
              <a:rPr lang="en-US" dirty="0"/>
              <a:t>is a method for finding a particular value from the given list.</a:t>
            </a:r>
          </a:p>
          <a:p>
            <a:r>
              <a:rPr lang="en-US" dirty="0"/>
              <a:t>The algorithm checks each element, </a:t>
            </a:r>
            <a:r>
              <a:rPr lang="en-US" dirty="0">
                <a:solidFill>
                  <a:srgbClr val="A71160"/>
                </a:solidFill>
              </a:rPr>
              <a:t>one at a time and in sequence</a:t>
            </a:r>
            <a:r>
              <a:rPr lang="en-US" dirty="0"/>
              <a:t>, until the desired element is found. </a:t>
            </a:r>
          </a:p>
          <a:p>
            <a:r>
              <a:rPr lang="en-US" dirty="0"/>
              <a:t>Linear search is </a:t>
            </a:r>
            <a:r>
              <a:rPr lang="en-US" dirty="0">
                <a:solidFill>
                  <a:srgbClr val="A71160"/>
                </a:solidFill>
              </a:rPr>
              <a:t>the simplest </a:t>
            </a:r>
            <a:r>
              <a:rPr lang="en-US" dirty="0"/>
              <a:t>search algorithm.</a:t>
            </a:r>
          </a:p>
          <a:p>
            <a:r>
              <a:rPr lang="en-US" dirty="0"/>
              <a:t>It is a special case of </a:t>
            </a:r>
            <a:r>
              <a:rPr lang="en-US" dirty="0">
                <a:solidFill>
                  <a:srgbClr val="A71160"/>
                </a:solidFill>
              </a:rPr>
              <a:t>brute-force search</a:t>
            </a:r>
            <a:r>
              <a:rPr lang="en-US" dirty="0"/>
              <a:t>. </a:t>
            </a:r>
          </a:p>
          <a:p>
            <a:endParaRPr lang="en-US" dirty="0"/>
          </a:p>
        </p:txBody>
      </p:sp>
      <p:pic>
        <p:nvPicPr>
          <p:cNvPr id="4" name="Picture 3"/>
          <p:cNvPicPr>
            <a:picLocks noChangeAspect="1"/>
          </p:cNvPicPr>
          <p:nvPr/>
        </p:nvPicPr>
        <p:blipFill>
          <a:blip r:embed="rId2"/>
          <a:stretch>
            <a:fillRect/>
          </a:stretch>
        </p:blipFill>
        <p:spPr>
          <a:xfrm>
            <a:off x="9703432" y="975713"/>
            <a:ext cx="2164268" cy="1902117"/>
          </a:xfrm>
          <a:prstGeom prst="rect">
            <a:avLst/>
          </a:prstGeom>
        </p:spPr>
      </p:pic>
    </p:spTree>
    <p:extLst>
      <p:ext uri="{BB962C8B-B14F-4D97-AF65-F5344CB8AC3E}">
        <p14:creationId xmlns:p14="http://schemas.microsoft.com/office/powerpoint/2010/main" val="327495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Search – Example </a:t>
            </a:r>
          </a:p>
        </p:txBody>
      </p:sp>
      <mc:AlternateContent xmlns:mc="http://schemas.openxmlformats.org/markup-compatibility/2006" xmlns:a14="http://schemas.microsoft.com/office/drawing/2010/main">
        <mc:Choice Requires="a14">
          <p:sp>
            <p:nvSpPr>
              <p:cNvPr id="4" name="Rectangle 3"/>
              <p:cNvSpPr/>
              <p:nvPr/>
            </p:nvSpPr>
            <p:spPr>
              <a:xfrm>
                <a:off x="2115665" y="1066800"/>
                <a:ext cx="3570016" cy="461665"/>
              </a:xfrm>
              <a:prstGeom prst="rect">
                <a:avLst/>
              </a:prstGeom>
            </p:spPr>
            <p:txBody>
              <a:bodyPr wrap="none">
                <a:spAutoFit/>
              </a:bodyPr>
              <a:lstStyle/>
              <a:p>
                <a:r>
                  <a:rPr lang="en-IN" sz="2400" b="1" dirty="0"/>
                  <a:t>Search for </a:t>
                </a:r>
                <a14:m>
                  <m:oMath xmlns:m="http://schemas.openxmlformats.org/officeDocument/2006/math">
                    <m:r>
                      <a:rPr lang="en-IN" sz="2400" b="1" i="1" dirty="0" smtClean="0">
                        <a:solidFill>
                          <a:srgbClr val="A71160"/>
                        </a:solidFill>
                        <a:latin typeface="Cambria Math" panose="02040503050406030204" pitchFamily="18" charset="0"/>
                      </a:rPr>
                      <m:t>𝟏</m:t>
                    </m:r>
                  </m:oMath>
                </a14:m>
                <a:r>
                  <a:rPr lang="en-IN" sz="2400" b="1" dirty="0"/>
                  <a:t> in given array</a:t>
                </a:r>
                <a:endParaRPr lang="en-US" sz="2400" b="1" dirty="0"/>
              </a:p>
            </p:txBody>
          </p:sp>
        </mc:Choice>
        <mc:Fallback xmlns="">
          <p:sp>
            <p:nvSpPr>
              <p:cNvPr id="4" name="Rectangle 3"/>
              <p:cNvSpPr>
                <a:spLocks noRot="1" noChangeAspect="1" noMove="1" noResize="1" noEditPoints="1" noAdjustHandles="1" noChangeArrowheads="1" noChangeShapeType="1" noTextEdit="1"/>
              </p:cNvSpPr>
              <p:nvPr/>
            </p:nvSpPr>
            <p:spPr>
              <a:xfrm>
                <a:off x="2115665" y="1066800"/>
                <a:ext cx="3570016" cy="461665"/>
              </a:xfrm>
              <a:prstGeom prst="rect">
                <a:avLst/>
              </a:prstGeom>
              <a:blipFill>
                <a:blip r:embed="rId2"/>
                <a:stretch>
                  <a:fillRect l="-2560"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288384468"/>
                  </p:ext>
                </p:extLst>
              </p:nvPr>
            </p:nvGraphicFramePr>
            <p:xfrm>
              <a:off x="5799980" y="1112212"/>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288384468"/>
                  </p:ext>
                </p:extLst>
              </p:nvPr>
            </p:nvGraphicFramePr>
            <p:xfrm>
              <a:off x="5799980" y="1112212"/>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962" t="-1316" r="-403846"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100000" t="-1316" r="-300000"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201923" t="-1316" r="-202885"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299048" t="-1316" r="-100952"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3"/>
                          <a:stretch>
                            <a:fillRect l="-402885" t="-1316" r="-1923" b="-2632"/>
                          </a:stretch>
                        </a:blipFill>
                      </a:tcPr>
                    </a:tc>
                    <a:extLst>
                      <a:ext uri="{0D108BD9-81ED-4DB2-BD59-A6C34878D82A}">
                        <a16:rowId xmlns:a16="http://schemas.microsoft.com/office/drawing/2014/main" val="10000"/>
                      </a:ext>
                    </a:extLst>
                  </a:tr>
                </a:tbl>
              </a:graphicData>
            </a:graphic>
          </p:graphicFrame>
        </mc:Fallback>
      </mc:AlternateContent>
      <p:cxnSp>
        <p:nvCxnSpPr>
          <p:cNvPr id="6" name="Straight Connector 5"/>
          <p:cNvCxnSpPr/>
          <p:nvPr/>
        </p:nvCxnSpPr>
        <p:spPr>
          <a:xfrm>
            <a:off x="1506065" y="1676400"/>
            <a:ext cx="8763000" cy="0"/>
          </a:xfrm>
          <a:prstGeom prst="line">
            <a:avLst/>
          </a:prstGeom>
          <a:ln>
            <a:solidFill>
              <a:srgbClr val="890E4F"/>
            </a:solidFill>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1506065" y="1828800"/>
            <a:ext cx="8763000" cy="646331"/>
          </a:xfrm>
          <a:prstGeom prst="rect">
            <a:avLst/>
          </a:prstGeom>
        </p:spPr>
        <p:txBody>
          <a:bodyPr wrap="square">
            <a:spAutoFit/>
          </a:bodyPr>
          <a:lstStyle/>
          <a:p>
            <a:r>
              <a:rPr lang="en-IN" dirty="0"/>
              <a:t>Comparing </a:t>
            </a:r>
            <a:r>
              <a:rPr lang="en-IN" b="1" dirty="0"/>
              <a:t>value of </a:t>
            </a:r>
            <a:r>
              <a:rPr lang="en-IN" b="1" dirty="0" err="1"/>
              <a:t>i</a:t>
            </a:r>
            <a:r>
              <a:rPr lang="en-IN" b="1" baseline="30000" dirty="0" err="1"/>
              <a:t>th</a:t>
            </a:r>
            <a:r>
              <a:rPr lang="en-IN" b="1" dirty="0"/>
              <a:t> index </a:t>
            </a:r>
            <a:r>
              <a:rPr lang="en-IN" dirty="0"/>
              <a:t>with the given element one by one, until we get the required element or end of the array</a:t>
            </a:r>
            <a:endParaRPr lang="en-US" dirty="0"/>
          </a:p>
        </p:txBody>
      </p:sp>
      <p:cxnSp>
        <p:nvCxnSpPr>
          <p:cNvPr id="8" name="Straight Connector 7"/>
          <p:cNvCxnSpPr/>
          <p:nvPr/>
        </p:nvCxnSpPr>
        <p:spPr>
          <a:xfrm>
            <a:off x="1506065" y="2514600"/>
            <a:ext cx="8763000" cy="0"/>
          </a:xfrm>
          <a:prstGeom prst="line">
            <a:avLst/>
          </a:prstGeom>
          <a:ln>
            <a:solidFill>
              <a:srgbClr val="890E4F"/>
            </a:solidFill>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506065" y="2514600"/>
            <a:ext cx="1181734" cy="369332"/>
          </a:xfrm>
          <a:prstGeom prst="rect">
            <a:avLst/>
          </a:prstGeom>
          <a:solidFill>
            <a:schemeClr val="bg2">
              <a:lumMod val="85000"/>
            </a:schemeClr>
          </a:solidFill>
          <a:ln w="28575">
            <a:solidFill>
              <a:schemeClr val="tx1"/>
            </a:solidFill>
          </a:ln>
        </p:spPr>
        <p:txBody>
          <a:bodyPr wrap="none" rtlCol="0">
            <a:spAutoFit/>
          </a:bodyPr>
          <a:lstStyle/>
          <a:p>
            <a:r>
              <a:rPr lang="en-IN" b="1" dirty="0">
                <a:solidFill>
                  <a:srgbClr val="A71160"/>
                </a:solidFill>
              </a:rPr>
              <a:t>Step 1: </a:t>
            </a:r>
            <a:r>
              <a:rPr lang="en-IN" b="1" dirty="0" err="1">
                <a:solidFill>
                  <a:srgbClr val="A71160"/>
                </a:solidFill>
              </a:rPr>
              <a:t>i</a:t>
            </a:r>
            <a:r>
              <a:rPr lang="en-IN" b="1" dirty="0">
                <a:solidFill>
                  <a:srgbClr val="A71160"/>
                </a:solidFill>
              </a:rPr>
              <a:t>=1</a:t>
            </a:r>
            <a:endParaRPr lang="en-US" b="1" dirty="0">
              <a:solidFill>
                <a:srgbClr val="A71160"/>
              </a:solidFill>
            </a:endParaRP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889049093"/>
                  </p:ext>
                </p:extLst>
              </p:nvPr>
            </p:nvGraphicFramePr>
            <p:xfrm>
              <a:off x="2218580" y="3048000"/>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889049093"/>
                  </p:ext>
                </p:extLst>
              </p:nvPr>
            </p:nvGraphicFramePr>
            <p:xfrm>
              <a:off x="2218580" y="3048000"/>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4"/>
                          <a:stretch>
                            <a:fillRect l="-962" t="-2667" r="-403846"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4"/>
                          <a:stretch>
                            <a:fillRect l="-100000" t="-2667" r="-300000"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4"/>
                          <a:stretch>
                            <a:fillRect l="-201923" t="-2667" r="-202885"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4"/>
                          <a:stretch>
                            <a:fillRect l="-299048" t="-2667" r="-100952"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4"/>
                          <a:stretch>
                            <a:fillRect l="-402885" t="-2667" r="-1923" b="-4000"/>
                          </a:stretch>
                        </a:blipFill>
                      </a:tcPr>
                    </a:tc>
                    <a:extLst>
                      <a:ext uri="{0D108BD9-81ED-4DB2-BD59-A6C34878D82A}">
                        <a16:rowId xmlns:a16="http://schemas.microsoft.com/office/drawing/2014/main" val="10000"/>
                      </a:ext>
                    </a:extLst>
                  </a:tr>
                </a:tbl>
              </a:graphicData>
            </a:graphic>
          </p:graphicFrame>
        </mc:Fallback>
      </mc:AlternateContent>
      <p:grpSp>
        <p:nvGrpSpPr>
          <p:cNvPr id="11" name="Group 10"/>
          <p:cNvGrpSpPr/>
          <p:nvPr/>
        </p:nvGrpSpPr>
        <p:grpSpPr>
          <a:xfrm>
            <a:off x="2447180" y="3505200"/>
            <a:ext cx="260008" cy="614065"/>
            <a:chOff x="457200" y="3505200"/>
            <a:chExt cx="260008" cy="614065"/>
          </a:xfrm>
        </p:grpSpPr>
        <p:sp>
          <p:nvSpPr>
            <p:cNvPr id="12" name="TextBox 11"/>
            <p:cNvSpPr txBox="1"/>
            <p:nvPr/>
          </p:nvSpPr>
          <p:spPr>
            <a:xfrm>
              <a:off x="457200" y="3657600"/>
              <a:ext cx="260008" cy="461665"/>
            </a:xfrm>
            <a:prstGeom prst="rect">
              <a:avLst/>
            </a:prstGeom>
            <a:noFill/>
          </p:spPr>
          <p:txBody>
            <a:bodyPr wrap="none" rtlCol="0">
              <a:spAutoFit/>
            </a:bodyPr>
            <a:lstStyle/>
            <a:p>
              <a:pPr algn="ctr"/>
              <a:r>
                <a:rPr lang="en-IN" sz="2400" b="1" dirty="0">
                  <a:solidFill>
                    <a:srgbClr val="C00000"/>
                  </a:solidFill>
                </a:rPr>
                <a:t>i</a:t>
              </a:r>
              <a:endParaRPr lang="en-US" sz="2400" b="1" dirty="0">
                <a:solidFill>
                  <a:srgbClr val="C00000"/>
                </a:solidFill>
              </a:endParaRPr>
            </a:p>
          </p:txBody>
        </p:sp>
        <p:cxnSp>
          <p:nvCxnSpPr>
            <p:cNvPr id="13" name="Straight Arrow Connector 12"/>
            <p:cNvCxnSpPr/>
            <p:nvPr/>
          </p:nvCxnSpPr>
          <p:spPr>
            <a:xfrm flipV="1">
              <a:off x="587204" y="3505200"/>
              <a:ext cx="0" cy="228600"/>
            </a:xfrm>
            <a:prstGeom prst="straightConnector1">
              <a:avLst/>
            </a:prstGeom>
            <a:ln>
              <a:solidFill>
                <a:schemeClr val="accent5"/>
              </a:solidFill>
              <a:tailEnd type="arrow"/>
            </a:ln>
          </p:spPr>
          <p:style>
            <a:lnRef idx="2">
              <a:schemeClr val="accent2"/>
            </a:lnRef>
            <a:fillRef idx="0">
              <a:schemeClr val="accent2"/>
            </a:fillRef>
            <a:effectRef idx="1">
              <a:schemeClr val="accent2"/>
            </a:effectRef>
            <a:fontRef idx="minor">
              <a:schemeClr val="tx1"/>
            </a:fontRef>
          </p:style>
        </p:cxnSp>
      </p:grpSp>
      <p:cxnSp>
        <p:nvCxnSpPr>
          <p:cNvPr id="14" name="Straight Connector 13"/>
          <p:cNvCxnSpPr/>
          <p:nvPr/>
        </p:nvCxnSpPr>
        <p:spPr>
          <a:xfrm>
            <a:off x="1506065" y="4424065"/>
            <a:ext cx="4038600" cy="0"/>
          </a:xfrm>
          <a:prstGeom prst="line">
            <a:avLst/>
          </a:prstGeom>
          <a:ln>
            <a:solidFill>
              <a:srgbClr val="890E4F"/>
            </a:solidFill>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523003" y="4439405"/>
            <a:ext cx="1181734" cy="369332"/>
          </a:xfrm>
          <a:prstGeom prst="rect">
            <a:avLst/>
          </a:prstGeom>
          <a:solidFill>
            <a:schemeClr val="bg2">
              <a:lumMod val="85000"/>
            </a:schemeClr>
          </a:solidFill>
          <a:ln w="28575">
            <a:solidFill>
              <a:schemeClr val="tx1"/>
            </a:solidFill>
          </a:ln>
        </p:spPr>
        <p:txBody>
          <a:bodyPr wrap="none" rtlCol="0">
            <a:spAutoFit/>
          </a:bodyPr>
          <a:lstStyle>
            <a:defPPr>
              <a:defRPr lang="en-US"/>
            </a:defPPr>
            <a:lvl1pPr>
              <a:defRPr b="1">
                <a:solidFill>
                  <a:srgbClr val="A71160"/>
                </a:solidFill>
              </a:defRPr>
            </a:lvl1pPr>
          </a:lstStyle>
          <a:p>
            <a:r>
              <a:rPr lang="en-IN" dirty="0"/>
              <a:t>Step 2: </a:t>
            </a:r>
            <a:r>
              <a:rPr lang="en-IN" dirty="0" err="1"/>
              <a:t>i</a:t>
            </a:r>
            <a:r>
              <a:rPr lang="en-IN" dirty="0"/>
              <a:t>=2</a:t>
            </a:r>
            <a:endParaRPr lang="en-US" dirty="0"/>
          </a:p>
        </p:txBody>
      </p:sp>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extLst>
                  <p:ext uri="{D42A27DB-BD31-4B8C-83A1-F6EECF244321}">
                    <p14:modId xmlns:p14="http://schemas.microsoft.com/office/powerpoint/2010/main" val="3685129698"/>
                  </p:ext>
                </p:extLst>
              </p:nvPr>
            </p:nvGraphicFramePr>
            <p:xfrm>
              <a:off x="2178365" y="4948535"/>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3685129698"/>
                  </p:ext>
                </p:extLst>
              </p:nvPr>
            </p:nvGraphicFramePr>
            <p:xfrm>
              <a:off x="2178365" y="4948535"/>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5"/>
                          <a:stretch>
                            <a:fillRect l="-962" t="-1316" r="-403846"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5"/>
                          <a:stretch>
                            <a:fillRect l="-100962" t="-1316" r="-303846"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5"/>
                          <a:stretch>
                            <a:fillRect l="-199048" t="-1316" r="-200952"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5"/>
                          <a:stretch>
                            <a:fillRect l="-301923" t="-1316" r="-102885"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5"/>
                          <a:stretch>
                            <a:fillRect l="-401923" t="-1316" r="-2885" b="-2632"/>
                          </a:stretch>
                        </a:blipFill>
                      </a:tcPr>
                    </a:tc>
                    <a:extLst>
                      <a:ext uri="{0D108BD9-81ED-4DB2-BD59-A6C34878D82A}">
                        <a16:rowId xmlns:a16="http://schemas.microsoft.com/office/drawing/2014/main" val="10000"/>
                      </a:ext>
                    </a:extLst>
                  </a:tr>
                </a:tbl>
              </a:graphicData>
            </a:graphic>
          </p:graphicFrame>
        </mc:Fallback>
      </mc:AlternateContent>
      <p:grpSp>
        <p:nvGrpSpPr>
          <p:cNvPr id="17" name="Group 16"/>
          <p:cNvGrpSpPr/>
          <p:nvPr/>
        </p:nvGrpSpPr>
        <p:grpSpPr>
          <a:xfrm>
            <a:off x="2406965" y="5405735"/>
            <a:ext cx="260008" cy="614065"/>
            <a:chOff x="457200" y="3505200"/>
            <a:chExt cx="260008" cy="614065"/>
          </a:xfrm>
        </p:grpSpPr>
        <p:sp>
          <p:nvSpPr>
            <p:cNvPr id="18" name="TextBox 17"/>
            <p:cNvSpPr txBox="1"/>
            <p:nvPr/>
          </p:nvSpPr>
          <p:spPr>
            <a:xfrm>
              <a:off x="457200" y="3657600"/>
              <a:ext cx="260008" cy="461665"/>
            </a:xfrm>
            <a:prstGeom prst="rect">
              <a:avLst/>
            </a:prstGeom>
            <a:noFill/>
          </p:spPr>
          <p:txBody>
            <a:bodyPr wrap="none" rtlCol="0">
              <a:spAutoFit/>
            </a:bodyPr>
            <a:lstStyle/>
            <a:p>
              <a:pPr algn="ctr"/>
              <a:r>
                <a:rPr lang="en-IN" sz="2400" b="1" dirty="0">
                  <a:solidFill>
                    <a:srgbClr val="C00000"/>
                  </a:solidFill>
                </a:rPr>
                <a:t>i</a:t>
              </a:r>
              <a:endParaRPr lang="en-US" sz="2400" b="1" dirty="0">
                <a:solidFill>
                  <a:srgbClr val="C00000"/>
                </a:solidFill>
              </a:endParaRPr>
            </a:p>
          </p:txBody>
        </p:sp>
        <p:cxnSp>
          <p:nvCxnSpPr>
            <p:cNvPr id="19" name="Straight Arrow Connector 18"/>
            <p:cNvCxnSpPr/>
            <p:nvPr/>
          </p:nvCxnSpPr>
          <p:spPr>
            <a:xfrm flipV="1">
              <a:off x="587204" y="3505200"/>
              <a:ext cx="0" cy="228600"/>
            </a:xfrm>
            <a:prstGeom prst="straightConnector1">
              <a:avLst/>
            </a:prstGeom>
            <a:ln>
              <a:solidFill>
                <a:schemeClr val="accent5"/>
              </a:solidFill>
              <a:tailEnd type="arrow"/>
            </a:ln>
          </p:spPr>
          <p:style>
            <a:lnRef idx="2">
              <a:schemeClr val="accent2"/>
            </a:lnRef>
            <a:fillRef idx="0">
              <a:schemeClr val="accent2"/>
            </a:fillRef>
            <a:effectRef idx="1">
              <a:schemeClr val="accent2"/>
            </a:effectRef>
            <a:fontRef idx="minor">
              <a:schemeClr val="tx1"/>
            </a:fontRef>
          </p:style>
        </p:cxnSp>
      </p:grpSp>
      <p:cxnSp>
        <p:nvCxnSpPr>
          <p:cNvPr id="20" name="Straight Connector 19"/>
          <p:cNvCxnSpPr/>
          <p:nvPr/>
        </p:nvCxnSpPr>
        <p:spPr>
          <a:xfrm>
            <a:off x="5544665" y="2514600"/>
            <a:ext cx="0" cy="3886200"/>
          </a:xfrm>
          <a:prstGeom prst="line">
            <a:avLst/>
          </a:prstGeom>
          <a:ln>
            <a:solidFill>
              <a:srgbClr val="890E4F"/>
            </a:solidFil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556240" y="2526175"/>
            <a:ext cx="1181734" cy="369332"/>
          </a:xfrm>
          <a:prstGeom prst="rect">
            <a:avLst/>
          </a:prstGeom>
          <a:solidFill>
            <a:schemeClr val="bg2">
              <a:lumMod val="85000"/>
            </a:schemeClr>
          </a:solidFill>
          <a:ln w="28575">
            <a:solidFill>
              <a:schemeClr val="tx1"/>
            </a:solidFill>
          </a:ln>
        </p:spPr>
        <p:txBody>
          <a:bodyPr wrap="none" rtlCol="0">
            <a:spAutoFit/>
          </a:bodyPr>
          <a:lstStyle>
            <a:defPPr>
              <a:defRPr lang="en-US"/>
            </a:defPPr>
            <a:lvl1pPr>
              <a:defRPr b="1">
                <a:solidFill>
                  <a:srgbClr val="A71160"/>
                </a:solidFill>
              </a:defRPr>
            </a:lvl1pPr>
          </a:lstStyle>
          <a:p>
            <a:r>
              <a:rPr lang="en-IN" dirty="0"/>
              <a:t>Step 3: </a:t>
            </a:r>
            <a:r>
              <a:rPr lang="en-IN" dirty="0" err="1"/>
              <a:t>i</a:t>
            </a:r>
            <a:r>
              <a:rPr lang="en-IN" dirty="0"/>
              <a:t>=3</a:t>
            </a:r>
            <a:endParaRPr lang="en-US" dirty="0"/>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3098868247"/>
                  </p:ext>
                </p:extLst>
              </p:nvPr>
            </p:nvGraphicFramePr>
            <p:xfrm>
              <a:off x="6050991" y="3048000"/>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3098868247"/>
                  </p:ext>
                </p:extLst>
              </p:nvPr>
            </p:nvGraphicFramePr>
            <p:xfrm>
              <a:off x="6050991" y="3048000"/>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6"/>
                          <a:stretch>
                            <a:fillRect l="-962" t="-2667" r="-403846"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6"/>
                          <a:stretch>
                            <a:fillRect l="-100000" t="-2667" r="-300000"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6"/>
                          <a:stretch>
                            <a:fillRect l="-201923" t="-2667" r="-202885"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6"/>
                          <a:stretch>
                            <a:fillRect l="-299048" t="-2667" r="-100952" b="-4000"/>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6"/>
                          <a:stretch>
                            <a:fillRect l="-402885" t="-2667" r="-1923" b="-4000"/>
                          </a:stretch>
                        </a:blipFill>
                      </a:tcPr>
                    </a:tc>
                    <a:extLst>
                      <a:ext uri="{0D108BD9-81ED-4DB2-BD59-A6C34878D82A}">
                        <a16:rowId xmlns:a16="http://schemas.microsoft.com/office/drawing/2014/main" val="10000"/>
                      </a:ext>
                    </a:extLst>
                  </a:tr>
                </a:tbl>
              </a:graphicData>
            </a:graphic>
          </p:graphicFrame>
        </mc:Fallback>
      </mc:AlternateContent>
      <p:grpSp>
        <p:nvGrpSpPr>
          <p:cNvPr id="23" name="Group 22"/>
          <p:cNvGrpSpPr/>
          <p:nvPr/>
        </p:nvGrpSpPr>
        <p:grpSpPr>
          <a:xfrm>
            <a:off x="6789393" y="3505200"/>
            <a:ext cx="260008" cy="614065"/>
            <a:chOff x="457200" y="3505200"/>
            <a:chExt cx="260008" cy="614065"/>
          </a:xfrm>
        </p:grpSpPr>
        <p:sp>
          <p:nvSpPr>
            <p:cNvPr id="24" name="TextBox 23"/>
            <p:cNvSpPr txBox="1"/>
            <p:nvPr/>
          </p:nvSpPr>
          <p:spPr>
            <a:xfrm>
              <a:off x="457200" y="3657600"/>
              <a:ext cx="260008" cy="461665"/>
            </a:xfrm>
            <a:prstGeom prst="rect">
              <a:avLst/>
            </a:prstGeom>
            <a:noFill/>
          </p:spPr>
          <p:txBody>
            <a:bodyPr wrap="none" rtlCol="0">
              <a:spAutoFit/>
            </a:bodyPr>
            <a:lstStyle/>
            <a:p>
              <a:pPr algn="ctr"/>
              <a:r>
                <a:rPr lang="en-IN" sz="2400" b="1" dirty="0">
                  <a:solidFill>
                    <a:srgbClr val="C00000"/>
                  </a:solidFill>
                </a:rPr>
                <a:t>i</a:t>
              </a:r>
              <a:endParaRPr lang="en-US" sz="2400" b="1" dirty="0">
                <a:solidFill>
                  <a:srgbClr val="C00000"/>
                </a:solidFill>
              </a:endParaRPr>
            </a:p>
          </p:txBody>
        </p:sp>
        <p:cxnSp>
          <p:nvCxnSpPr>
            <p:cNvPr id="25" name="Straight Arrow Connector 24"/>
            <p:cNvCxnSpPr/>
            <p:nvPr/>
          </p:nvCxnSpPr>
          <p:spPr>
            <a:xfrm flipV="1">
              <a:off x="587204" y="3505200"/>
              <a:ext cx="0" cy="228600"/>
            </a:xfrm>
            <a:prstGeom prst="straightConnector1">
              <a:avLst/>
            </a:prstGeom>
            <a:ln>
              <a:solidFill>
                <a:schemeClr val="accent5"/>
              </a:solidFill>
              <a:tailEnd type="arrow"/>
            </a:ln>
          </p:spPr>
          <p:style>
            <a:lnRef idx="2">
              <a:schemeClr val="accent2"/>
            </a:lnRef>
            <a:fillRef idx="0">
              <a:schemeClr val="accent2"/>
            </a:fillRef>
            <a:effectRef idx="1">
              <a:schemeClr val="accent2"/>
            </a:effectRef>
            <a:fontRef idx="minor">
              <a:schemeClr val="tx1"/>
            </a:fontRef>
          </p:style>
        </p:cxnSp>
      </p:grpSp>
      <p:cxnSp>
        <p:nvCxnSpPr>
          <p:cNvPr id="26" name="Straight Connector 25"/>
          <p:cNvCxnSpPr/>
          <p:nvPr/>
        </p:nvCxnSpPr>
        <p:spPr>
          <a:xfrm>
            <a:off x="5544665" y="4416955"/>
            <a:ext cx="4724400" cy="0"/>
          </a:xfrm>
          <a:prstGeom prst="line">
            <a:avLst/>
          </a:prstGeom>
          <a:ln>
            <a:solidFill>
              <a:srgbClr val="890E4F"/>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544665" y="4419600"/>
            <a:ext cx="1181734" cy="369332"/>
          </a:xfrm>
          <a:prstGeom prst="rect">
            <a:avLst/>
          </a:prstGeom>
          <a:solidFill>
            <a:schemeClr val="bg2">
              <a:lumMod val="85000"/>
            </a:schemeClr>
          </a:solidFill>
          <a:ln w="28575">
            <a:solidFill>
              <a:schemeClr val="tx1"/>
            </a:solidFill>
          </a:ln>
        </p:spPr>
        <p:txBody>
          <a:bodyPr wrap="none" rtlCol="0">
            <a:spAutoFit/>
          </a:bodyPr>
          <a:lstStyle>
            <a:defPPr>
              <a:defRPr lang="en-US"/>
            </a:defPPr>
            <a:lvl1pPr>
              <a:defRPr b="1">
                <a:solidFill>
                  <a:srgbClr val="A71160"/>
                </a:solidFill>
              </a:defRPr>
            </a:lvl1pPr>
          </a:lstStyle>
          <a:p>
            <a:r>
              <a:rPr lang="en-IN" dirty="0"/>
              <a:t>Step 4: </a:t>
            </a:r>
            <a:r>
              <a:rPr lang="en-IN" dirty="0" err="1"/>
              <a:t>i</a:t>
            </a:r>
            <a:r>
              <a:rPr lang="en-IN" dirty="0"/>
              <a:t>=4</a:t>
            </a:r>
            <a:endParaRPr lang="en-US" dirty="0"/>
          </a:p>
        </p:txBody>
      </p:sp>
      <mc:AlternateContent xmlns:mc="http://schemas.openxmlformats.org/markup-compatibility/2006" xmlns:a14="http://schemas.microsoft.com/office/drawing/2010/main">
        <mc:Choice Requires="a14">
          <p:graphicFrame>
            <p:nvGraphicFramePr>
              <p:cNvPr id="28" name="Table 27"/>
              <p:cNvGraphicFramePr>
                <a:graphicFrameLocks noGrp="1"/>
              </p:cNvGraphicFramePr>
              <p:nvPr>
                <p:extLst>
                  <p:ext uri="{D42A27DB-BD31-4B8C-83A1-F6EECF244321}">
                    <p14:modId xmlns:p14="http://schemas.microsoft.com/office/powerpoint/2010/main" val="1669528966"/>
                  </p:ext>
                </p:extLst>
              </p:nvPr>
            </p:nvGraphicFramePr>
            <p:xfrm>
              <a:off x="6050991" y="4941425"/>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𝟐</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𝟗</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𝟑</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𝟏</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IN" sz="2400" b="1" i="1" dirty="0" smtClean="0">
                                    <a:latin typeface="Cambria Math" panose="02040503050406030204" pitchFamily="18" charset="0"/>
                                  </a:rPr>
                                  <m:t>𝟖</m:t>
                                </m:r>
                              </m:oMath>
                            </m:oMathPara>
                          </a14:m>
                          <a:endParaRPr lang="en-US" sz="2400" b="1" dirty="0"/>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mc:Choice>
        <mc:Fallback xmlns="">
          <p:graphicFrame>
            <p:nvGraphicFramePr>
              <p:cNvPr id="28" name="Table 27"/>
              <p:cNvGraphicFramePr>
                <a:graphicFrameLocks noGrp="1"/>
              </p:cNvGraphicFramePr>
              <p:nvPr>
                <p:extLst>
                  <p:ext uri="{D42A27DB-BD31-4B8C-83A1-F6EECF244321}">
                    <p14:modId xmlns:p14="http://schemas.microsoft.com/office/powerpoint/2010/main" val="1669528966"/>
                  </p:ext>
                </p:extLst>
              </p:nvPr>
            </p:nvGraphicFramePr>
            <p:xfrm>
              <a:off x="6050991" y="4941425"/>
              <a:ext cx="3173685" cy="457200"/>
            </p:xfrm>
            <a:graphic>
              <a:graphicData uri="http://schemas.openxmlformats.org/drawingml/2006/table">
                <a:tbl>
                  <a:tblPr firstRow="1" bandRow="1">
                    <a:tableStyleId>{5940675A-B579-460E-94D1-54222C63F5DA}</a:tableStyleId>
                  </a:tblPr>
                  <a:tblGrid>
                    <a:gridCol w="634737">
                      <a:extLst>
                        <a:ext uri="{9D8B030D-6E8A-4147-A177-3AD203B41FA5}">
                          <a16:colId xmlns:a16="http://schemas.microsoft.com/office/drawing/2014/main" val="20000"/>
                        </a:ext>
                      </a:extLst>
                    </a:gridCol>
                    <a:gridCol w="634737">
                      <a:extLst>
                        <a:ext uri="{9D8B030D-6E8A-4147-A177-3AD203B41FA5}">
                          <a16:colId xmlns:a16="http://schemas.microsoft.com/office/drawing/2014/main" val="20001"/>
                        </a:ext>
                      </a:extLst>
                    </a:gridCol>
                    <a:gridCol w="634737">
                      <a:extLst>
                        <a:ext uri="{9D8B030D-6E8A-4147-A177-3AD203B41FA5}">
                          <a16:colId xmlns:a16="http://schemas.microsoft.com/office/drawing/2014/main" val="20002"/>
                        </a:ext>
                      </a:extLst>
                    </a:gridCol>
                    <a:gridCol w="634737">
                      <a:extLst>
                        <a:ext uri="{9D8B030D-6E8A-4147-A177-3AD203B41FA5}">
                          <a16:colId xmlns:a16="http://schemas.microsoft.com/office/drawing/2014/main" val="20003"/>
                        </a:ext>
                      </a:extLst>
                    </a:gridCol>
                    <a:gridCol w="634737">
                      <a:extLst>
                        <a:ext uri="{9D8B030D-6E8A-4147-A177-3AD203B41FA5}">
                          <a16:colId xmlns:a16="http://schemas.microsoft.com/office/drawing/2014/main" val="20004"/>
                        </a:ext>
                      </a:extLst>
                    </a:gridCol>
                  </a:tblGrid>
                  <a:tr h="457200">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7"/>
                          <a:stretch>
                            <a:fillRect l="-962" t="-1316" r="-403846"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7"/>
                          <a:stretch>
                            <a:fillRect l="-100000" t="-1316" r="-300000"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7"/>
                          <a:stretch>
                            <a:fillRect l="-201923" t="-1316" r="-202885"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7"/>
                          <a:stretch>
                            <a:fillRect l="-299048" t="-1316" r="-100952" b="-2632"/>
                          </a:stretch>
                        </a:blipFill>
                      </a:tcPr>
                    </a:tc>
                    <a:tc>
                      <a:txBody>
                        <a:bodyPr/>
                        <a:lstStyle/>
                        <a:p>
                          <a:endParaRPr lang="en-US"/>
                        </a:p>
                      </a:txBody>
                      <a:tcP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blipFill>
                          <a:blip r:embed="rId7"/>
                          <a:stretch>
                            <a:fillRect l="-402885" t="-1316" r="-1923" b="-2632"/>
                          </a:stretch>
                        </a:blipFill>
                      </a:tcPr>
                    </a:tc>
                    <a:extLst>
                      <a:ext uri="{0D108BD9-81ED-4DB2-BD59-A6C34878D82A}">
                        <a16:rowId xmlns:a16="http://schemas.microsoft.com/office/drawing/2014/main" val="10000"/>
                      </a:ext>
                    </a:extLst>
                  </a:tr>
                </a:tbl>
              </a:graphicData>
            </a:graphic>
          </p:graphicFrame>
        </mc:Fallback>
      </mc:AlternateContent>
      <p:grpSp>
        <p:nvGrpSpPr>
          <p:cNvPr id="29" name="Group 28"/>
          <p:cNvGrpSpPr/>
          <p:nvPr/>
        </p:nvGrpSpPr>
        <p:grpSpPr>
          <a:xfrm>
            <a:off x="7454885" y="5415987"/>
            <a:ext cx="260008" cy="614065"/>
            <a:chOff x="457200" y="3505200"/>
            <a:chExt cx="260008" cy="614065"/>
          </a:xfrm>
        </p:grpSpPr>
        <p:sp>
          <p:nvSpPr>
            <p:cNvPr id="30" name="TextBox 29"/>
            <p:cNvSpPr txBox="1"/>
            <p:nvPr/>
          </p:nvSpPr>
          <p:spPr>
            <a:xfrm>
              <a:off x="457200" y="3657600"/>
              <a:ext cx="260008" cy="461665"/>
            </a:xfrm>
            <a:prstGeom prst="rect">
              <a:avLst/>
            </a:prstGeom>
            <a:noFill/>
          </p:spPr>
          <p:txBody>
            <a:bodyPr wrap="none" rtlCol="0">
              <a:spAutoFit/>
            </a:bodyPr>
            <a:lstStyle/>
            <a:p>
              <a:pPr algn="ctr"/>
              <a:r>
                <a:rPr lang="en-IN" sz="2400" b="1" dirty="0">
                  <a:solidFill>
                    <a:srgbClr val="C00000"/>
                  </a:solidFill>
                </a:rPr>
                <a:t>i</a:t>
              </a:r>
              <a:endParaRPr lang="en-US" sz="2400" b="1" dirty="0">
                <a:solidFill>
                  <a:srgbClr val="C00000"/>
                </a:solidFill>
              </a:endParaRPr>
            </a:p>
          </p:txBody>
        </p:sp>
        <p:cxnSp>
          <p:nvCxnSpPr>
            <p:cNvPr id="31" name="Straight Arrow Connector 30"/>
            <p:cNvCxnSpPr/>
            <p:nvPr/>
          </p:nvCxnSpPr>
          <p:spPr>
            <a:xfrm flipV="1">
              <a:off x="587204" y="3505200"/>
              <a:ext cx="0" cy="228600"/>
            </a:xfrm>
            <a:prstGeom prst="straightConnector1">
              <a:avLst/>
            </a:prstGeom>
            <a:ln>
              <a:solidFill>
                <a:schemeClr val="accent5"/>
              </a:solidFill>
              <a:tailEnd type="arrow"/>
            </a:ln>
          </p:spPr>
          <p:style>
            <a:lnRef idx="2">
              <a:schemeClr val="accent2"/>
            </a:lnRef>
            <a:fillRef idx="0">
              <a:schemeClr val="accent2"/>
            </a:fillRef>
            <a:effectRef idx="1">
              <a:schemeClr val="accent2"/>
            </a:effectRef>
            <a:fontRef idx="minor">
              <a:schemeClr val="tx1"/>
            </a:fontRef>
          </p:style>
        </p:cxnSp>
      </p:grpSp>
      <mc:AlternateContent xmlns:mc="http://schemas.openxmlformats.org/markup-compatibility/2006" xmlns:a14="http://schemas.microsoft.com/office/drawing/2010/main">
        <mc:Choice Requires="a14">
          <p:sp>
            <p:nvSpPr>
              <p:cNvPr id="32" name="Rectangle 31"/>
              <p:cNvSpPr/>
              <p:nvPr/>
            </p:nvSpPr>
            <p:spPr>
              <a:xfrm>
                <a:off x="7997026" y="4941425"/>
                <a:ext cx="4817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400" b="1" i="1" dirty="0" smtClean="0">
                          <a:solidFill>
                            <a:srgbClr val="A71160"/>
                          </a:solidFill>
                          <a:latin typeface="Cambria Math" panose="02040503050406030204" pitchFamily="18" charset="0"/>
                        </a:rPr>
                        <m:t>𝟏</m:t>
                      </m:r>
                    </m:oMath>
                  </m:oMathPara>
                </a14:m>
                <a:endParaRPr lang="en-US" sz="2400" b="1" dirty="0">
                  <a:solidFill>
                    <a:srgbClr val="A71160"/>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7997026" y="4941425"/>
                <a:ext cx="481734" cy="461665"/>
              </a:xfrm>
              <a:prstGeom prst="rect">
                <a:avLst/>
              </a:prstGeom>
              <a:blipFill>
                <a:blip r:embed="rId8"/>
                <a:stretch>
                  <a:fillRect/>
                </a:stretch>
              </a:blipFill>
            </p:spPr>
            <p:txBody>
              <a:bodyPr/>
              <a:lstStyle/>
              <a:p>
                <a:r>
                  <a:rPr lang="en-US">
                    <a:noFill/>
                  </a:rPr>
                  <a:t> </a:t>
                </a:r>
              </a:p>
            </p:txBody>
          </p:sp>
        </mc:Fallback>
      </mc:AlternateContent>
      <p:sp>
        <p:nvSpPr>
          <p:cNvPr id="33" name="Rectangle 32"/>
          <p:cNvSpPr/>
          <p:nvPr/>
        </p:nvSpPr>
        <p:spPr>
          <a:xfrm>
            <a:off x="6136335" y="6031468"/>
            <a:ext cx="3248005" cy="400110"/>
          </a:xfrm>
          <a:prstGeom prst="rect">
            <a:avLst/>
          </a:prstGeom>
        </p:spPr>
        <p:txBody>
          <a:bodyPr wrap="none">
            <a:spAutoFit/>
          </a:bodyPr>
          <a:lstStyle/>
          <a:p>
            <a:r>
              <a:rPr lang="en-IN" sz="2000" b="1" dirty="0">
                <a:solidFill>
                  <a:srgbClr val="424242"/>
                </a:solidFill>
              </a:rPr>
              <a:t>Element found at </a:t>
            </a:r>
            <a:r>
              <a:rPr lang="en-IN" sz="2000" b="1" dirty="0" err="1">
                <a:solidFill>
                  <a:srgbClr val="424242"/>
                </a:solidFill>
              </a:rPr>
              <a:t>i</a:t>
            </a:r>
            <a:r>
              <a:rPr lang="en-IN" sz="2000" b="1" baseline="30000" dirty="0" err="1">
                <a:solidFill>
                  <a:srgbClr val="424242"/>
                </a:solidFill>
              </a:rPr>
              <a:t>th</a:t>
            </a:r>
            <a:r>
              <a:rPr lang="en-IN" sz="2000" b="1" dirty="0">
                <a:solidFill>
                  <a:srgbClr val="424242"/>
                </a:solidFill>
              </a:rPr>
              <a:t> index, </a:t>
            </a:r>
            <a:r>
              <a:rPr lang="en-IN" sz="2000" b="1" dirty="0" err="1">
                <a:solidFill>
                  <a:srgbClr val="424242"/>
                </a:solidFill>
              </a:rPr>
              <a:t>i</a:t>
            </a:r>
            <a:r>
              <a:rPr lang="en-IN" sz="2000" b="1" dirty="0">
                <a:solidFill>
                  <a:srgbClr val="424242"/>
                </a:solidFill>
              </a:rPr>
              <a:t>=4</a:t>
            </a:r>
            <a:endParaRPr lang="en-US" sz="2000" b="1" dirty="0">
              <a:solidFill>
                <a:srgbClr val="424242"/>
              </a:solidFill>
            </a:endParaRPr>
          </a:p>
        </p:txBody>
      </p:sp>
      <mc:AlternateContent xmlns:mc="http://schemas.openxmlformats.org/markup-compatibility/2006" xmlns:a14="http://schemas.microsoft.com/office/drawing/2010/main">
        <mc:Choice Requires="a14">
          <p:sp>
            <p:nvSpPr>
              <p:cNvPr id="34" name="TextBox 33"/>
              <p:cNvSpPr txBox="1"/>
              <p:nvPr/>
            </p:nvSpPr>
            <p:spPr>
              <a:xfrm>
                <a:off x="2166030" y="4019490"/>
                <a:ext cx="822307"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424242"/>
                          </a:solidFill>
                          <a:latin typeface="Cambria Math" panose="02040503050406030204" pitchFamily="18" charset="0"/>
                        </a:rPr>
                        <m:t>𝟐</m:t>
                      </m:r>
                      <m:r>
                        <a:rPr lang="en-US" sz="2000" b="1" i="1" smtClean="0">
                          <a:solidFill>
                            <a:srgbClr val="424242"/>
                          </a:solidFill>
                          <a:latin typeface="Cambria Math" panose="02040503050406030204" pitchFamily="18" charset="0"/>
                          <a:ea typeface="Cambria Math" panose="02040503050406030204" pitchFamily="18" charset="0"/>
                        </a:rPr>
                        <m:t>≠</m:t>
                      </m:r>
                      <m:r>
                        <a:rPr lang="en-US" sz="2000" b="1" i="1" smtClean="0">
                          <a:solidFill>
                            <a:srgbClr val="424242"/>
                          </a:solidFill>
                          <a:latin typeface="Cambria Math" panose="02040503050406030204" pitchFamily="18" charset="0"/>
                          <a:ea typeface="Cambria Math" panose="02040503050406030204" pitchFamily="18" charset="0"/>
                        </a:rPr>
                        <m:t>𝟏</m:t>
                      </m:r>
                    </m:oMath>
                  </m:oMathPara>
                </a14:m>
                <a:endParaRPr lang="en-US" sz="2000" b="1" dirty="0">
                  <a:solidFill>
                    <a:srgbClr val="424242"/>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166030" y="4019490"/>
                <a:ext cx="822307" cy="400110"/>
              </a:xfrm>
              <a:prstGeom prst="rect">
                <a:avLst/>
              </a:prstGeom>
              <a:blipFill>
                <a:blip r:embed="rId9"/>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2691389" y="5924490"/>
                <a:ext cx="822307"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424242"/>
                          </a:solidFill>
                          <a:latin typeface="Cambria Math" panose="02040503050406030204" pitchFamily="18" charset="0"/>
                        </a:rPr>
                        <m:t>𝟗</m:t>
                      </m:r>
                      <m:r>
                        <a:rPr lang="en-US" sz="2000" b="1" i="1" smtClean="0">
                          <a:solidFill>
                            <a:srgbClr val="424242"/>
                          </a:solidFill>
                          <a:latin typeface="Cambria Math" panose="02040503050406030204" pitchFamily="18" charset="0"/>
                          <a:ea typeface="Cambria Math" panose="02040503050406030204" pitchFamily="18" charset="0"/>
                        </a:rPr>
                        <m:t>≠</m:t>
                      </m:r>
                      <m:r>
                        <a:rPr lang="en-US" sz="2000" b="1" i="1" smtClean="0">
                          <a:solidFill>
                            <a:srgbClr val="424242"/>
                          </a:solidFill>
                          <a:latin typeface="Cambria Math" panose="02040503050406030204" pitchFamily="18" charset="0"/>
                          <a:ea typeface="Cambria Math" panose="02040503050406030204" pitchFamily="18" charset="0"/>
                        </a:rPr>
                        <m:t>𝟏</m:t>
                      </m:r>
                    </m:oMath>
                  </m:oMathPara>
                </a14:m>
                <a:endParaRPr lang="en-US" sz="2000" b="1" dirty="0">
                  <a:solidFill>
                    <a:srgbClr val="424242"/>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2691389" y="5924490"/>
                <a:ext cx="822307" cy="400110"/>
              </a:xfrm>
              <a:prstGeom prst="rect">
                <a:avLst/>
              </a:prstGeom>
              <a:blipFill>
                <a:blip r:embed="rId10"/>
                <a:stretch>
                  <a:fillRect/>
                </a:stretch>
              </a:blipFill>
              <a:ln>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190262" y="4019490"/>
                <a:ext cx="822307" cy="400110"/>
              </a:xfrm>
              <a:prstGeom prst="rect">
                <a:avLst/>
              </a:prstGeom>
              <a:noFill/>
              <a:ln>
                <a:solidFill>
                  <a:srgbClr val="0070C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424242"/>
                          </a:solidFill>
                          <a:latin typeface="Cambria Math" panose="02040503050406030204" pitchFamily="18" charset="0"/>
                        </a:rPr>
                        <m:t>𝟑</m:t>
                      </m:r>
                      <m:r>
                        <a:rPr lang="en-US" sz="2000" b="1" i="1" smtClean="0">
                          <a:solidFill>
                            <a:srgbClr val="424242"/>
                          </a:solidFill>
                          <a:latin typeface="Cambria Math" panose="02040503050406030204" pitchFamily="18" charset="0"/>
                          <a:ea typeface="Cambria Math" panose="02040503050406030204" pitchFamily="18" charset="0"/>
                        </a:rPr>
                        <m:t>≠</m:t>
                      </m:r>
                      <m:r>
                        <a:rPr lang="en-US" sz="2000" b="1" i="1" smtClean="0">
                          <a:solidFill>
                            <a:srgbClr val="424242"/>
                          </a:solidFill>
                          <a:latin typeface="Cambria Math" panose="02040503050406030204" pitchFamily="18" charset="0"/>
                          <a:ea typeface="Cambria Math" panose="02040503050406030204" pitchFamily="18" charset="0"/>
                        </a:rPr>
                        <m:t>𝟏</m:t>
                      </m:r>
                    </m:oMath>
                  </m:oMathPara>
                </a14:m>
                <a:endParaRPr lang="en-US" sz="2000" b="1" dirty="0">
                  <a:solidFill>
                    <a:srgbClr val="424242"/>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190262" y="4019490"/>
                <a:ext cx="822307" cy="400110"/>
              </a:xfrm>
              <a:prstGeom prst="rect">
                <a:avLst/>
              </a:prstGeom>
              <a:blipFill>
                <a:blip r:embed="rId11"/>
                <a:stretch>
                  <a:fillRect/>
                </a:stretch>
              </a:blipFill>
              <a:ln>
                <a:solidFill>
                  <a:srgbClr val="0070C0"/>
                </a:solidFill>
              </a:ln>
            </p:spPr>
            <p:txBody>
              <a:bodyPr/>
              <a:lstStyle/>
              <a:p>
                <a:r>
                  <a:rPr lang="en-US">
                    <a:noFill/>
                  </a:rPr>
                  <a:t> </a:t>
                </a:r>
              </a:p>
            </p:txBody>
          </p:sp>
        </mc:Fallback>
      </mc:AlternateContent>
    </p:spTree>
    <p:extLst>
      <p:ext uri="{BB962C8B-B14F-4D97-AF65-F5344CB8AC3E}">
        <p14:creationId xmlns:p14="http://schemas.microsoft.com/office/powerpoint/2010/main" val="127576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63" presetClass="path" presetSubtype="0" accel="50000" decel="50000" fill="hold" nodeType="clickEffect">
                                  <p:stCondLst>
                                    <p:cond delay="0"/>
                                  </p:stCondLst>
                                  <p:childTnLst>
                                    <p:animMotion origin="layout" path="M -2.91667E-6 -3.7037E-7 L 0.06081 -3.7037E-7 " pathEditMode="relative" rAng="0" ptsTypes="AA">
                                      <p:cBhvr>
                                        <p:cTn id="63" dur="2000" fill="hold"/>
                                        <p:tgtEl>
                                          <p:spTgt spid="17"/>
                                        </p:tgtEl>
                                        <p:attrNameLst>
                                          <p:attrName>ppt_x</p:attrName>
                                          <p:attrName>ppt_y</p:attrName>
                                        </p:attrNameLst>
                                      </p:cBhvr>
                                      <p:rCtr x="3034" y="0"/>
                                    </p:animMotion>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down)">
                                      <p:cBhvr>
                                        <p:cTn id="72" dur="500"/>
                                        <p:tgtEl>
                                          <p:spTgt spid="20"/>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63" presetClass="path" presetSubtype="0" accel="50000" decel="50000" fill="hold" nodeType="clickEffect">
                                  <p:stCondLst>
                                    <p:cond delay="0"/>
                                  </p:stCondLst>
                                  <p:childTnLst>
                                    <p:animMotion origin="layout" path="M 1.875E-6 2.96296E-6 L 0.06823 2.96296E-6 " pathEditMode="relative" rAng="0" ptsTypes="AA">
                                      <p:cBhvr>
                                        <p:cTn id="88" dur="2000" fill="hold"/>
                                        <p:tgtEl>
                                          <p:spTgt spid="23"/>
                                        </p:tgtEl>
                                        <p:attrNameLst>
                                          <p:attrName>ppt_x</p:attrName>
                                          <p:attrName>ppt_y</p:attrName>
                                        </p:attrNameLst>
                                      </p:cBhvr>
                                      <p:rCtr x="3411" y="0"/>
                                    </p:animMotion>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left)">
                                      <p:cBhvr>
                                        <p:cTn id="97" dur="500"/>
                                        <p:tgtEl>
                                          <p:spTgt spid="26"/>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par>
                                <p:cTn id="107" presetID="10"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childTnLst>
                                </p:cTn>
                              </p:par>
                            </p:childTnLst>
                          </p:cTn>
                        </p:par>
                      </p:childTnLst>
                    </p:cTn>
                  </p:par>
                  <p:par>
                    <p:cTn id="110" fill="hold">
                      <p:stCondLst>
                        <p:cond delay="indefinite"/>
                      </p:stCondLst>
                      <p:childTnLst>
                        <p:par>
                          <p:cTn id="111" fill="hold">
                            <p:stCondLst>
                              <p:cond delay="0"/>
                            </p:stCondLst>
                            <p:childTnLst>
                              <p:par>
                                <p:cTn id="112" presetID="63" presetClass="path" presetSubtype="0" accel="50000" decel="50000" fill="hold" nodeType="clickEffect">
                                  <p:stCondLst>
                                    <p:cond delay="0"/>
                                  </p:stCondLst>
                                  <p:childTnLst>
                                    <p:animMotion origin="layout" path="M 4.58333E-6 -7.40741E-7 L 0.06666 -7.40741E-7 " pathEditMode="relative" rAng="0" ptsTypes="AA">
                                      <p:cBhvr>
                                        <p:cTn id="113" dur="2000" fill="hold"/>
                                        <p:tgtEl>
                                          <p:spTgt spid="29"/>
                                        </p:tgtEl>
                                        <p:attrNameLst>
                                          <p:attrName>ppt_x</p:attrName>
                                          <p:attrName>ppt_y</p:attrName>
                                        </p:attrNameLst>
                                      </p:cBhvr>
                                      <p:rCtr x="3333" y="0"/>
                                    </p:animMotion>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fade">
                                      <p:cBhvr>
                                        <p:cTn id="1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5" grpId="0" animBg="1"/>
      <p:bldP spid="21" grpId="0" animBg="1"/>
      <p:bldP spid="27" grpId="0" animBg="1"/>
      <p:bldP spid="32" grpId="0"/>
      <p:bldP spid="33" grpId="0"/>
      <p:bldP spid="34" grpId="0" animBg="1"/>
      <p:bldP spid="35" grpId="0" animBg="1"/>
      <p:bldP spid="36"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4212</TotalTime>
  <Words>8005</Words>
  <Application>Microsoft Office PowerPoint</Application>
  <PresentationFormat>Widescreen</PresentationFormat>
  <Paragraphs>1551</Paragraphs>
  <Slides>77</Slides>
  <Notes>0</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Cambria</vt:lpstr>
      <vt:lpstr>Times New Roman</vt:lpstr>
      <vt:lpstr>Courier New</vt:lpstr>
      <vt:lpstr>Wingdings</vt:lpstr>
      <vt:lpstr>MS Gothic</vt:lpstr>
      <vt:lpstr>Arial</vt:lpstr>
      <vt:lpstr>Consolas</vt:lpstr>
      <vt:lpstr>Roboto Condensed</vt:lpstr>
      <vt:lpstr>Wingdings 3</vt:lpstr>
      <vt:lpstr>Calibri</vt:lpstr>
      <vt:lpstr>Cambria Math</vt:lpstr>
      <vt:lpstr>Office Theme</vt:lpstr>
      <vt:lpstr>2CS503 Design &amp; Analysis of Algorithm  Asymptotic Notation</vt:lpstr>
      <vt:lpstr>PowerPoint Presentation</vt:lpstr>
      <vt:lpstr>Introduction </vt:lpstr>
      <vt:lpstr>Efficiency of Algorithm</vt:lpstr>
      <vt:lpstr>How Analysis is Done?</vt:lpstr>
      <vt:lpstr>Time Complexity</vt:lpstr>
      <vt:lpstr>Problem &amp; Instance</vt:lpstr>
      <vt:lpstr>Linear Search</vt:lpstr>
      <vt:lpstr>Linear Search – Example </vt:lpstr>
      <vt:lpstr>Linear Search - Algorithm</vt:lpstr>
      <vt:lpstr>Linear Search - Analysis</vt:lpstr>
      <vt:lpstr>Linear Search - Analysis</vt:lpstr>
      <vt:lpstr>Analysis of Algorithm</vt:lpstr>
      <vt:lpstr>PowerPoint Presentation</vt:lpstr>
      <vt:lpstr>Number Sorting - Example</vt:lpstr>
      <vt:lpstr>Number Sorting - Example</vt:lpstr>
      <vt:lpstr>Best, Average, &amp; Worst Case</vt:lpstr>
      <vt:lpstr>What is a Good Algorithm?</vt:lpstr>
      <vt:lpstr>Measuring the Running Time </vt:lpstr>
      <vt:lpstr>Limitations of Experimental Studies</vt:lpstr>
      <vt:lpstr>Best/Worst/Average Case</vt:lpstr>
      <vt:lpstr>Best/Worst/Average Case</vt:lpstr>
      <vt:lpstr>Asymptotic Notations</vt:lpstr>
      <vt:lpstr>Given two algorithms A1 and A2 for a problem, how do we decide</vt:lpstr>
      <vt:lpstr>continue..</vt:lpstr>
      <vt:lpstr>Introduction </vt:lpstr>
      <vt:lpstr>Asymptotic Notations</vt:lpstr>
      <vt:lpstr>O-Notation (Big O notation) (Upper Bound)</vt:lpstr>
      <vt:lpstr>PowerPoint Presentation</vt:lpstr>
      <vt:lpstr>Example</vt:lpstr>
      <vt:lpstr>Example</vt:lpstr>
      <vt:lpstr>Simple rule</vt:lpstr>
      <vt:lpstr>Ω-Notation (Omega notation) (Lower Bound)</vt:lpstr>
      <vt:lpstr>PowerPoint Presentation</vt:lpstr>
      <vt:lpstr>θ-Notation (Theta notation) (Same order) </vt:lpstr>
      <vt:lpstr>PowerPoint Presentation</vt:lpstr>
      <vt:lpstr>Asymptotic Notations</vt:lpstr>
      <vt:lpstr>Asymptotic Notations – Examples </vt:lpstr>
      <vt:lpstr>Asymptotic Notations – Examples </vt:lpstr>
      <vt:lpstr>PowerPoint Presentation</vt:lpstr>
      <vt:lpstr>Common Orders of Magnitude</vt:lpstr>
      <vt:lpstr>Growth of Function</vt:lpstr>
      <vt:lpstr>Asymptotic Notations in Equations</vt:lpstr>
      <vt:lpstr>Exercises </vt:lpstr>
      <vt:lpstr>Methods of proving Asymptotic Notations </vt:lpstr>
      <vt:lpstr>Proof by definition</vt:lpstr>
      <vt:lpstr>Proof by Limit Rules</vt:lpstr>
      <vt:lpstr>Little-Oh and Little-Omega</vt:lpstr>
      <vt:lpstr>Math You Need to Review</vt:lpstr>
      <vt:lpstr>Analyzing Control Statements</vt:lpstr>
      <vt:lpstr>For Loop</vt:lpstr>
      <vt:lpstr>Running Time of Algorithm</vt:lpstr>
      <vt:lpstr>Analyzing Control Statements</vt:lpstr>
      <vt:lpstr>Analyzing Control Statements</vt:lpstr>
      <vt:lpstr>Sorting Algorithms</vt:lpstr>
      <vt:lpstr>Introduction </vt:lpstr>
      <vt:lpstr>Bubble Sort – Example </vt:lpstr>
      <vt:lpstr>Bubble Sort – Example </vt:lpstr>
      <vt:lpstr>Bubble Sort - Algorithm</vt:lpstr>
      <vt:lpstr>Bubble Sort </vt:lpstr>
      <vt:lpstr>Bubble Sort Algorithm – Best Case Analysis</vt:lpstr>
      <vt:lpstr>Selection Sort – Example 1 </vt:lpstr>
      <vt:lpstr>Selection Sort – Example 1 </vt:lpstr>
      <vt:lpstr>Selection Sort – Example 1 </vt:lpstr>
      <vt:lpstr>Selection Sort – Example 1 </vt:lpstr>
      <vt:lpstr>Selection Sort</vt:lpstr>
      <vt:lpstr>Selection Sort - Algorithm</vt:lpstr>
      <vt:lpstr>Selection Sort – Example 2</vt:lpstr>
      <vt:lpstr>Selection Sort – Example 2</vt:lpstr>
      <vt:lpstr>Insertion Sort – Example </vt:lpstr>
      <vt:lpstr>Insertion Sort – Example </vt:lpstr>
      <vt:lpstr>Insertion Sort – Example </vt:lpstr>
      <vt:lpstr>Insertion Sort – Example </vt:lpstr>
      <vt:lpstr>Insertion Sort - Algorithm</vt:lpstr>
      <vt:lpstr>Insertion Sort Algorithm – Best Case Analysis</vt:lpstr>
      <vt:lpstr>Analysis of Insertion Sort(alternate)</vt:lpstr>
      <vt:lpstr>Comparison counting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ASHWIN VERMA</cp:lastModifiedBy>
  <dcterms:created xsi:type="dcterms:W3CDTF">2020-05-01T05:09:15Z</dcterms:created>
  <dcterms:modified xsi:type="dcterms:W3CDTF">2021-08-27T19:49:29Z</dcterms:modified>
</cp:coreProperties>
</file>